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6" r:id="rId20"/>
    <p:sldId id="337" r:id="rId21"/>
    <p:sldId id="338"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9121" autoAdjust="0"/>
  </p:normalViewPr>
  <p:slideViewPr>
    <p:cSldViewPr snapToGrid="0">
      <p:cViewPr>
        <p:scale>
          <a:sx n="53" d="100"/>
          <a:sy n="53" d="100"/>
        </p:scale>
        <p:origin x="1196" y="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also includes developing the concept of the business. </a:t>
            </a:r>
          </a:p>
          <a:p>
            <a:r>
              <a:rPr lang="en-US" sz="1200" b="0" i="0" u="none" strike="noStrike" kern="1200" baseline="0" dirty="0">
                <a:solidFill>
                  <a:schemeClr val="tx1"/>
                </a:solidFill>
                <a:latin typeface="+mn-lt"/>
                <a:ea typeface="+mn-ea"/>
                <a:cs typeface="+mn-cs"/>
              </a:rPr>
              <a:t>Will it be a bistro, fast casual, family or fine dining?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94567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Setting the right price can be a complex task and involves many factors. </a:t>
            </a:r>
          </a:p>
          <a:p>
            <a:r>
              <a:rPr lang="en-US" sz="1200" b="0" i="0" u="none" strike="noStrike" kern="1200" baseline="0" dirty="0">
                <a:solidFill>
                  <a:schemeClr val="tx1"/>
                </a:solidFill>
                <a:latin typeface="+mn-lt"/>
                <a:ea typeface="+mn-ea"/>
                <a:cs typeface="+mn-cs"/>
              </a:rPr>
              <a:t>The general price ranges of low, moderate or high may already be set by the product.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09646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location is important in determining how successful your business will be. </a:t>
            </a:r>
          </a:p>
          <a:p>
            <a:r>
              <a:rPr lang="en-US" sz="1200" b="0" i="0" u="none" strike="noStrike" kern="1200" baseline="0" dirty="0">
                <a:solidFill>
                  <a:schemeClr val="tx1"/>
                </a:solidFill>
                <a:latin typeface="+mn-lt"/>
                <a:ea typeface="+mn-ea"/>
                <a:cs typeface="+mn-cs"/>
              </a:rPr>
              <a:t>Have you ever seen the same type of businesses side by side or across the street from each other? </a:t>
            </a:r>
          </a:p>
          <a:p>
            <a:r>
              <a:rPr lang="en-US" sz="1200" b="0" i="0" u="none" strike="noStrike" kern="1200" baseline="0" dirty="0">
                <a:solidFill>
                  <a:schemeClr val="tx1"/>
                </a:solidFill>
                <a:latin typeface="+mn-lt"/>
                <a:ea typeface="+mn-ea"/>
                <a:cs typeface="+mn-cs"/>
              </a:rPr>
              <a:t>How do you think that effects each business? </a:t>
            </a:r>
          </a:p>
          <a:p>
            <a:r>
              <a:rPr lang="en-US" sz="1200" b="0" i="0" u="none" strike="noStrike" kern="1200" baseline="0" dirty="0">
                <a:solidFill>
                  <a:schemeClr val="tx1"/>
                </a:solidFill>
                <a:latin typeface="+mn-lt"/>
                <a:ea typeface="+mn-ea"/>
                <a:cs typeface="+mn-cs"/>
              </a:rPr>
              <a:t>Would you open an ethnic restaurant right next to the same ethnic restaurant? Why? Why not?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7664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Promotion is where you actually influence the customers to buy the product. </a:t>
            </a:r>
          </a:p>
          <a:p>
            <a:r>
              <a:rPr lang="en-US" sz="1200" b="1" i="0" u="none" strike="noStrike" kern="1200" baseline="0" dirty="0">
                <a:solidFill>
                  <a:schemeClr val="tx1"/>
                </a:solidFill>
                <a:latin typeface="+mn-lt"/>
                <a:ea typeface="+mn-ea"/>
                <a:cs typeface="+mn-cs"/>
              </a:rPr>
              <a:t>Advertising </a:t>
            </a:r>
            <a:r>
              <a:rPr lang="en-US" sz="1200" b="0" i="0" u="none" strike="noStrike" kern="1200" baseline="0" dirty="0">
                <a:solidFill>
                  <a:schemeClr val="tx1"/>
                </a:solidFill>
                <a:latin typeface="+mn-lt"/>
                <a:ea typeface="+mn-ea"/>
                <a:cs typeface="+mn-cs"/>
              </a:rPr>
              <a:t>is a paid form of promotion that persuades and informs the public about what a business has to offer. </a:t>
            </a:r>
          </a:p>
          <a:p>
            <a:r>
              <a:rPr lang="en-US" sz="1200" b="1" i="0" u="none" strike="noStrike" kern="1200" baseline="0" dirty="0">
                <a:solidFill>
                  <a:schemeClr val="tx1"/>
                </a:solidFill>
                <a:latin typeface="+mn-lt"/>
                <a:ea typeface="+mn-ea"/>
                <a:cs typeface="+mn-cs"/>
              </a:rPr>
              <a:t>Public relations </a:t>
            </a:r>
            <a:r>
              <a:rPr lang="en-US" sz="1200" b="0" i="0" u="none" strike="noStrike" kern="1200" baseline="0" dirty="0">
                <a:solidFill>
                  <a:schemeClr val="tx1"/>
                </a:solidFill>
                <a:latin typeface="+mn-lt"/>
                <a:ea typeface="+mn-ea"/>
                <a:cs typeface="+mn-cs"/>
              </a:rPr>
              <a:t>consists of activities performed to create goodwill between the public and the business. </a:t>
            </a:r>
          </a:p>
          <a:p>
            <a:r>
              <a:rPr lang="en-US" sz="1200" b="1" i="0" u="none" strike="noStrike" kern="1200" baseline="0" dirty="0">
                <a:solidFill>
                  <a:schemeClr val="tx1"/>
                </a:solidFill>
                <a:latin typeface="+mn-lt"/>
                <a:ea typeface="+mn-ea"/>
                <a:cs typeface="+mn-cs"/>
              </a:rPr>
              <a:t>Sales </a:t>
            </a:r>
            <a:r>
              <a:rPr lang="en-US" sz="1200" b="0" i="0" u="none" strike="noStrike" kern="1200" baseline="0" dirty="0">
                <a:solidFill>
                  <a:schemeClr val="tx1"/>
                </a:solidFill>
                <a:latin typeface="+mn-lt"/>
                <a:ea typeface="+mn-ea"/>
                <a:cs typeface="+mn-cs"/>
              </a:rPr>
              <a:t>occurs when a representative of the company speaks directly with the customer about the product. </a:t>
            </a:r>
          </a:p>
          <a:p>
            <a:r>
              <a:rPr lang="en-US" sz="1200" b="1" i="0" u="none" strike="noStrike" kern="1200" baseline="0">
                <a:solidFill>
                  <a:schemeClr val="tx1"/>
                </a:solidFill>
                <a:latin typeface="+mn-lt"/>
                <a:ea typeface="+mn-ea"/>
                <a:cs typeface="+mn-cs"/>
              </a:rPr>
              <a:t>Sales promotion </a:t>
            </a:r>
            <a:r>
              <a:rPr lang="en-US" sz="1200" b="0" i="0" u="none" strike="noStrike" kern="1200" baseline="0">
                <a:solidFill>
                  <a:schemeClr val="tx1"/>
                </a:solidFill>
                <a:latin typeface="+mn-lt"/>
                <a:ea typeface="+mn-ea"/>
                <a:cs typeface="+mn-cs"/>
              </a:rPr>
              <a:t>is a specific offer designed to increase sales.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47807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46538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51886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04152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marketing plan is generally included as part of the overall business plan.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SWOT analysis is a study undertaken by an organization to identify its internal strengths and weaknesses, as well as its external opportunities and threats.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99443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sz="1200" b="0" i="0" u="none" strike="noStrike" kern="1200" baseline="0" dirty="0">
                <a:solidFill>
                  <a:schemeClr val="tx1"/>
                </a:solidFill>
                <a:latin typeface="+mn-lt"/>
                <a:ea typeface="+mn-ea"/>
                <a:cs typeface="+mn-cs"/>
              </a:rPr>
              <a:t>marketing plan is essential to promote your business and invite customers to buy your product. </a:t>
            </a:r>
          </a:p>
          <a:p>
            <a:r>
              <a:rPr lang="en-US" sz="1200" b="0" i="0" u="none" strike="noStrike" kern="1200" baseline="0" dirty="0">
                <a:solidFill>
                  <a:schemeClr val="tx1"/>
                </a:solidFill>
                <a:latin typeface="+mn-lt"/>
                <a:ea typeface="+mn-ea"/>
                <a:cs typeface="+mn-cs"/>
              </a:rPr>
              <a:t>It may have many steps but generally these basic steps are involved.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01536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Market research is the action or activity of gathering information about consumers’ needs and preferences.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9035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goals should be based on the business situation. </a:t>
            </a:r>
          </a:p>
          <a:p>
            <a:r>
              <a:rPr lang="en-US" sz="1200" b="0" i="0" u="none" strike="noStrike" kern="1200" baseline="0" dirty="0">
                <a:solidFill>
                  <a:schemeClr val="tx1"/>
                </a:solidFill>
                <a:latin typeface="+mn-lt"/>
                <a:ea typeface="+mn-ea"/>
                <a:cs typeface="+mn-cs"/>
              </a:rPr>
              <a:t>Goals can be less structured, whereas, objectives are more concrete. </a:t>
            </a:r>
          </a:p>
          <a:p>
            <a:r>
              <a:rPr lang="en-US" sz="1200" b="0" i="0" u="none" strike="noStrike" kern="1200" baseline="0" dirty="0">
                <a:solidFill>
                  <a:schemeClr val="tx1"/>
                </a:solidFill>
                <a:latin typeface="+mn-lt"/>
                <a:ea typeface="+mn-ea"/>
                <a:cs typeface="+mn-cs"/>
              </a:rPr>
              <a:t>Increasing customers on weekdays is a permanent outcome a business wishes to see, stemming from the goal of advertising on social media.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020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Timelines are given for completion of the plan.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2623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good marketing plans should be evaluated and questions answered.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96069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Also called the marketing mix.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818600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The Marketing Plan for Business Success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6089"/>
            <a:ext cx="10059452" cy="876300"/>
          </a:xfrm>
        </p:spPr>
        <p:txBody>
          <a:bodyPr/>
          <a:lstStyle/>
          <a:p>
            <a:r>
              <a:rPr lang="en-US"/>
              <a:t>4 P’s of Marketing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Product</a:t>
            </a:r>
          </a:p>
          <a:p>
            <a:pPr lvl="1"/>
            <a:r>
              <a:rPr lang="en-US" dirty="0"/>
              <a:t>Price</a:t>
            </a:r>
          </a:p>
          <a:p>
            <a:pPr lvl="1"/>
            <a:r>
              <a:rPr lang="en-US" dirty="0"/>
              <a:t>Place</a:t>
            </a:r>
          </a:p>
          <a:p>
            <a:pPr lvl="1"/>
            <a:r>
              <a:rPr lang="en-US" dirty="0"/>
              <a:t>Promotion</a:t>
            </a:r>
          </a:p>
        </p:txBody>
      </p:sp>
      <p:pic>
        <p:nvPicPr>
          <p:cNvPr id="4" name="Picture 3">
            <a:extLst>
              <a:ext uri="{FF2B5EF4-FFF2-40B4-BE49-F238E27FC236}">
                <a16:creationId xmlns:a16="http://schemas.microsoft.com/office/drawing/2014/main" id="{5BB21D31-4CDE-4B5D-B239-7239FA4F48B6}"/>
              </a:ext>
            </a:extLst>
          </p:cNvPr>
          <p:cNvPicPr>
            <a:picLocks noChangeAspect="1"/>
          </p:cNvPicPr>
          <p:nvPr/>
        </p:nvPicPr>
        <p:blipFill>
          <a:blip r:embed="rId3"/>
          <a:stretch>
            <a:fillRect/>
          </a:stretch>
        </p:blipFill>
        <p:spPr>
          <a:xfrm>
            <a:off x="7126375" y="2265680"/>
            <a:ext cx="3673741" cy="3677920"/>
          </a:xfrm>
          <a:prstGeom prst="rect">
            <a:avLst/>
          </a:prstGeom>
        </p:spPr>
      </p:pic>
    </p:spTree>
    <p:extLst>
      <p:ext uri="{BB962C8B-B14F-4D97-AF65-F5344CB8AC3E}">
        <p14:creationId xmlns:p14="http://schemas.microsoft.com/office/powerpoint/2010/main" val="43517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Product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Includes all activities involved in development of product(s)</a:t>
            </a:r>
          </a:p>
          <a:p>
            <a:pPr lvl="1"/>
            <a:r>
              <a:rPr lang="en-US" dirty="0"/>
              <a:t>Keep target market in mind</a:t>
            </a:r>
          </a:p>
          <a:p>
            <a:pPr lvl="1"/>
            <a:r>
              <a:rPr lang="en-US" dirty="0"/>
              <a:t>Look for changes in wants and needs of target market</a:t>
            </a:r>
          </a:p>
          <a:p>
            <a:pPr lvl="1"/>
            <a:r>
              <a:rPr lang="en-US" dirty="0"/>
              <a:t>Make changes if necessary</a:t>
            </a:r>
          </a:p>
        </p:txBody>
      </p:sp>
      <p:pic>
        <p:nvPicPr>
          <p:cNvPr id="4" name="Picture 3">
            <a:extLst>
              <a:ext uri="{FF2B5EF4-FFF2-40B4-BE49-F238E27FC236}">
                <a16:creationId xmlns:a16="http://schemas.microsoft.com/office/drawing/2014/main" id="{525C19AC-8D28-429D-A09E-9D13071219F2}"/>
              </a:ext>
            </a:extLst>
          </p:cNvPr>
          <p:cNvPicPr>
            <a:picLocks noChangeAspect="1"/>
          </p:cNvPicPr>
          <p:nvPr/>
        </p:nvPicPr>
        <p:blipFill>
          <a:blip r:embed="rId3"/>
          <a:stretch>
            <a:fillRect/>
          </a:stretch>
        </p:blipFill>
        <p:spPr>
          <a:xfrm>
            <a:off x="8657930" y="3787579"/>
            <a:ext cx="1845900" cy="2216500"/>
          </a:xfrm>
          <a:prstGeom prst="rect">
            <a:avLst/>
          </a:prstGeom>
        </p:spPr>
      </p:pic>
      <p:pic>
        <p:nvPicPr>
          <p:cNvPr id="5" name="Picture 4">
            <a:extLst>
              <a:ext uri="{FF2B5EF4-FFF2-40B4-BE49-F238E27FC236}">
                <a16:creationId xmlns:a16="http://schemas.microsoft.com/office/drawing/2014/main" id="{BC344566-4D1F-45AA-BFA1-837EBF462A8F}"/>
              </a:ext>
            </a:extLst>
          </p:cNvPr>
          <p:cNvPicPr>
            <a:picLocks noChangeAspect="1"/>
          </p:cNvPicPr>
          <p:nvPr/>
        </p:nvPicPr>
        <p:blipFill>
          <a:blip r:embed="rId4"/>
          <a:stretch>
            <a:fillRect/>
          </a:stretch>
        </p:blipFill>
        <p:spPr>
          <a:xfrm>
            <a:off x="4261087" y="3930579"/>
            <a:ext cx="3669825" cy="2073500"/>
          </a:xfrm>
          <a:prstGeom prst="rect">
            <a:avLst/>
          </a:prstGeom>
        </p:spPr>
      </p:pic>
    </p:spTree>
    <p:extLst>
      <p:ext uri="{BB962C8B-B14F-4D97-AF65-F5344CB8AC3E}">
        <p14:creationId xmlns:p14="http://schemas.microsoft.com/office/powerpoint/2010/main" val="347060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Know cost and profit goals</a:t>
            </a:r>
          </a:p>
          <a:p>
            <a:pPr lvl="1"/>
            <a:r>
              <a:rPr lang="en-US" dirty="0"/>
              <a:t>Know what competitor’s charge</a:t>
            </a:r>
          </a:p>
          <a:p>
            <a:pPr lvl="1"/>
            <a:r>
              <a:rPr lang="en-US" dirty="0"/>
              <a:t>Set the exact price</a:t>
            </a:r>
          </a:p>
        </p:txBody>
      </p:sp>
      <p:pic>
        <p:nvPicPr>
          <p:cNvPr id="4" name="Picture 3">
            <a:extLst>
              <a:ext uri="{FF2B5EF4-FFF2-40B4-BE49-F238E27FC236}">
                <a16:creationId xmlns:a16="http://schemas.microsoft.com/office/drawing/2014/main" id="{BD2CED08-3AFF-4FB9-BECA-A30B7356384D}"/>
              </a:ext>
            </a:extLst>
          </p:cNvPr>
          <p:cNvPicPr>
            <a:picLocks noChangeAspect="1"/>
          </p:cNvPicPr>
          <p:nvPr/>
        </p:nvPicPr>
        <p:blipFill>
          <a:blip r:embed="rId3"/>
          <a:stretch>
            <a:fillRect/>
          </a:stretch>
        </p:blipFill>
        <p:spPr>
          <a:xfrm>
            <a:off x="7274559" y="3010317"/>
            <a:ext cx="3117233" cy="3144421"/>
          </a:xfrm>
          <a:prstGeom prst="rect">
            <a:avLst/>
          </a:prstGeom>
        </p:spPr>
      </p:pic>
    </p:spTree>
    <p:extLst>
      <p:ext uri="{BB962C8B-B14F-4D97-AF65-F5344CB8AC3E}">
        <p14:creationId xmlns:p14="http://schemas.microsoft.com/office/powerpoint/2010/main" val="37962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b="0" dirty="0"/>
              <a:t>Place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Key factor in determining success of the business</a:t>
            </a:r>
          </a:p>
          <a:p>
            <a:pPr lvl="1"/>
            <a:r>
              <a:rPr lang="en-US" dirty="0"/>
              <a:t>Location, location, location!</a:t>
            </a:r>
          </a:p>
          <a:p>
            <a:pPr lvl="1"/>
            <a:r>
              <a:rPr lang="en-US" dirty="0"/>
              <a:t>Where is the right place?</a:t>
            </a:r>
          </a:p>
        </p:txBody>
      </p:sp>
      <p:pic>
        <p:nvPicPr>
          <p:cNvPr id="4" name="Picture 3">
            <a:extLst>
              <a:ext uri="{FF2B5EF4-FFF2-40B4-BE49-F238E27FC236}">
                <a16:creationId xmlns:a16="http://schemas.microsoft.com/office/drawing/2014/main" id="{05A50500-50F3-4A4C-9C0E-F48376B4E77A}"/>
              </a:ext>
            </a:extLst>
          </p:cNvPr>
          <p:cNvPicPr>
            <a:picLocks noChangeAspect="1"/>
          </p:cNvPicPr>
          <p:nvPr/>
        </p:nvPicPr>
        <p:blipFill>
          <a:blip r:embed="rId3"/>
          <a:stretch>
            <a:fillRect/>
          </a:stretch>
        </p:blipFill>
        <p:spPr>
          <a:xfrm>
            <a:off x="6573520" y="2899570"/>
            <a:ext cx="4047355" cy="3038969"/>
          </a:xfrm>
          <a:prstGeom prst="rect">
            <a:avLst/>
          </a:prstGeom>
        </p:spPr>
      </p:pic>
    </p:spTree>
    <p:extLst>
      <p:ext uri="{BB962C8B-B14F-4D97-AF65-F5344CB8AC3E}">
        <p14:creationId xmlns:p14="http://schemas.microsoft.com/office/powerpoint/2010/main" val="384912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Promotion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Advertising</a:t>
            </a:r>
          </a:p>
          <a:p>
            <a:pPr lvl="1"/>
            <a:r>
              <a:rPr lang="en-US" dirty="0"/>
              <a:t>Communication with customers</a:t>
            </a:r>
          </a:p>
          <a:p>
            <a:pPr lvl="1"/>
            <a:r>
              <a:rPr lang="en-US" dirty="0"/>
              <a:t>Public relations</a:t>
            </a:r>
          </a:p>
          <a:p>
            <a:pPr lvl="1"/>
            <a:r>
              <a:rPr lang="en-US" dirty="0"/>
              <a:t>Sales</a:t>
            </a:r>
          </a:p>
          <a:p>
            <a:pPr lvl="1"/>
            <a:r>
              <a:rPr lang="en-US" dirty="0"/>
              <a:t>Sales promotion</a:t>
            </a:r>
          </a:p>
        </p:txBody>
      </p:sp>
      <p:pic>
        <p:nvPicPr>
          <p:cNvPr id="4" name="Picture 3">
            <a:extLst>
              <a:ext uri="{FF2B5EF4-FFF2-40B4-BE49-F238E27FC236}">
                <a16:creationId xmlns:a16="http://schemas.microsoft.com/office/drawing/2014/main" id="{A0EDDEFD-B5DC-4E4E-9C77-D8B69DC826AD}"/>
              </a:ext>
            </a:extLst>
          </p:cNvPr>
          <p:cNvPicPr>
            <a:picLocks noChangeAspect="1"/>
          </p:cNvPicPr>
          <p:nvPr/>
        </p:nvPicPr>
        <p:blipFill>
          <a:blip r:embed="rId3"/>
          <a:stretch>
            <a:fillRect/>
          </a:stretch>
        </p:blipFill>
        <p:spPr>
          <a:xfrm>
            <a:off x="6683526" y="3108960"/>
            <a:ext cx="3947510" cy="2635984"/>
          </a:xfrm>
          <a:prstGeom prst="rect">
            <a:avLst/>
          </a:prstGeom>
        </p:spPr>
      </p:pic>
    </p:spTree>
    <p:extLst>
      <p:ext uri="{BB962C8B-B14F-4D97-AF65-F5344CB8AC3E}">
        <p14:creationId xmlns:p14="http://schemas.microsoft.com/office/powerpoint/2010/main" val="327813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D969CDE0-E64B-457C-9C16-0CBC210100D5}"/>
              </a:ext>
            </a:extLst>
          </p:cNvPr>
          <p:cNvPicPr>
            <a:picLocks noChangeAspect="1"/>
          </p:cNvPicPr>
          <p:nvPr/>
        </p:nvPicPr>
        <p:blipFill>
          <a:blip r:embed="rId3"/>
          <a:stretch>
            <a:fillRect/>
          </a:stretch>
        </p:blipFill>
        <p:spPr>
          <a:xfrm>
            <a:off x="3698240" y="1528796"/>
            <a:ext cx="4299240" cy="4300174"/>
          </a:xfrm>
          <a:prstGeom prst="rect">
            <a:avLst/>
          </a:prstGeom>
        </p:spPr>
      </p:pic>
    </p:spTree>
    <p:extLst>
      <p:ext uri="{BB962C8B-B14F-4D97-AF65-F5344CB8AC3E}">
        <p14:creationId xmlns:p14="http://schemas.microsoft.com/office/powerpoint/2010/main" val="309629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Shutterstock images. Photos obtained with subscription. (Slides 1, 3, 4, 5, 6, 7, 8, 9, 10, 11, 12, 13, 14, 16)</a:t>
            </a:r>
          </a:p>
          <a:p>
            <a:pPr marL="457200" lvl="2" indent="0">
              <a:buNone/>
            </a:pPr>
            <a:endParaRPr lang="en-US" sz="2000" dirty="0"/>
          </a:p>
          <a:p>
            <a:pPr lvl="1"/>
            <a:r>
              <a:rPr lang="en-US" sz="2000" dirty="0"/>
              <a:t>Textbooks:</a:t>
            </a:r>
          </a:p>
          <a:p>
            <a:pPr lvl="2"/>
            <a:r>
              <a:rPr lang="en-US" sz="2000" dirty="0"/>
              <a:t>Culinary essentials.(2010). Woodland Hills, CA: Glencoe/McGraw-Hill.</a:t>
            </a:r>
          </a:p>
          <a:p>
            <a:pPr lvl="2"/>
            <a:r>
              <a:rPr lang="en-US" sz="2000" dirty="0"/>
              <a:t>Foundations of restaurant management &amp; culinary arts. (2011). Boston, MA: Prentice Hall.</a:t>
            </a:r>
          </a:p>
          <a:p>
            <a:pPr lvl="2"/>
            <a:r>
              <a:rPr lang="en-US" sz="2000" dirty="0"/>
              <a:t>Reynolds, J. S. (2010). Hospitality services: Food &amp; lodging. Tinley Park. IL: Goodheart-</a:t>
            </a:r>
            <a:r>
              <a:rPr lang="en-US" sz="2000" dirty="0" err="1"/>
              <a:t>WillcoxCompany</a:t>
            </a:r>
            <a:r>
              <a:rPr lang="en-US" sz="2000" dirty="0"/>
              <a:t>.</a:t>
            </a:r>
          </a:p>
        </p:txBody>
      </p:sp>
    </p:spTree>
    <p:extLst>
      <p:ext uri="{BB962C8B-B14F-4D97-AF65-F5344CB8AC3E}">
        <p14:creationId xmlns:p14="http://schemas.microsoft.com/office/powerpoint/2010/main" val="356728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a:t>
            </a:r>
          </a:p>
          <a:p>
            <a:pPr lvl="2"/>
            <a:r>
              <a:rPr lang="en-US" sz="2000" dirty="0"/>
              <a:t>Small Business Administration</a:t>
            </a:r>
            <a:br>
              <a:rPr lang="en-US" sz="2000" dirty="0"/>
            </a:br>
            <a:r>
              <a:rPr lang="en-US" sz="2000" dirty="0"/>
              <a:t>Marketing 101: A Guide to Winning Customers</a:t>
            </a:r>
            <a:br>
              <a:rPr lang="en-US" sz="2000" dirty="0"/>
            </a:br>
            <a:r>
              <a:rPr lang="en-US" sz="2000" dirty="0"/>
              <a:t>This course is designed to provide a basic overview of marketing. It is a practical program with real-world examples and helpful tips. The course is directed to small business owners who are interested in reaching a broader customer base.</a:t>
            </a:r>
            <a:br>
              <a:rPr lang="en-US" sz="2000" dirty="0"/>
            </a:br>
            <a:r>
              <a:rPr lang="en-US" sz="2000" dirty="0"/>
              <a:t>https://www.sba.gov/tools/sba-learning-center/training/marketing-101-guide-winning-customers</a:t>
            </a:r>
          </a:p>
          <a:p>
            <a:pPr lvl="1"/>
            <a:r>
              <a:rPr lang="en-US" sz="2000" dirty="0"/>
              <a:t>YouTube:</a:t>
            </a:r>
          </a:p>
          <a:p>
            <a:pPr lvl="2"/>
            <a:r>
              <a:rPr lang="en-US" sz="2000" dirty="0"/>
              <a:t>SBA Delivering Success: Marketing 101</a:t>
            </a:r>
            <a:br>
              <a:rPr lang="en-US" sz="2000" dirty="0"/>
            </a:br>
            <a:r>
              <a:rPr lang="en-US" sz="2000" dirty="0"/>
              <a:t>The U.S. Small Business Administration and the U.S. Postal Service bring you Delivering Success—video interviews with successful entrepreneurs who share the lessons they've learned about owning a small business.</a:t>
            </a:r>
            <a:br>
              <a:rPr lang="en-US" sz="2000" dirty="0"/>
            </a:br>
            <a:r>
              <a:rPr lang="en-US" sz="2000" dirty="0"/>
              <a:t>http://youtu.be/YUoKi8DQxv4</a:t>
            </a:r>
          </a:p>
        </p:txBody>
      </p:sp>
    </p:spTree>
    <p:extLst>
      <p:ext uri="{BB962C8B-B14F-4D97-AF65-F5344CB8AC3E}">
        <p14:creationId xmlns:p14="http://schemas.microsoft.com/office/powerpoint/2010/main" val="409494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part of the business plan outlining the marketing strategy for a product or service</a:t>
            </a:r>
          </a:p>
        </p:txBody>
      </p:sp>
      <p:pic>
        <p:nvPicPr>
          <p:cNvPr id="4" name="Picture 3">
            <a:extLst>
              <a:ext uri="{FF2B5EF4-FFF2-40B4-BE49-F238E27FC236}">
                <a16:creationId xmlns:a16="http://schemas.microsoft.com/office/drawing/2014/main" id="{CB2FF077-0CB1-49D4-A4DC-03336344DD02}"/>
              </a:ext>
            </a:extLst>
          </p:cNvPr>
          <p:cNvPicPr>
            <a:picLocks noChangeAspect="1"/>
          </p:cNvPicPr>
          <p:nvPr/>
        </p:nvPicPr>
        <p:blipFill rotWithShape="1">
          <a:blip r:embed="rId3"/>
          <a:srcRect t="20391" b="16966"/>
          <a:stretch/>
        </p:blipFill>
        <p:spPr>
          <a:xfrm>
            <a:off x="2452727" y="2748280"/>
            <a:ext cx="7317676" cy="288036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SWOT Analysis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91540"/>
            <a:ext cx="6658000" cy="4734318"/>
          </a:xfrm>
        </p:spPr>
        <p:txBody>
          <a:bodyPr/>
          <a:lstStyle/>
          <a:p>
            <a:pPr lvl="1"/>
            <a:r>
              <a:rPr lang="en-US" dirty="0"/>
              <a:t>Analyzes a business situation for its:</a:t>
            </a:r>
          </a:p>
          <a:p>
            <a:pPr lvl="2"/>
            <a:r>
              <a:rPr lang="en-US" sz="2400" dirty="0"/>
              <a:t>Strengths</a:t>
            </a:r>
          </a:p>
          <a:p>
            <a:pPr lvl="2"/>
            <a:r>
              <a:rPr lang="en-US" sz="2400" dirty="0"/>
              <a:t>Weaknesses</a:t>
            </a:r>
          </a:p>
          <a:p>
            <a:pPr lvl="2"/>
            <a:r>
              <a:rPr lang="en-US" sz="2400" dirty="0"/>
              <a:t>Opportunities</a:t>
            </a:r>
          </a:p>
          <a:p>
            <a:pPr lvl="2"/>
            <a:r>
              <a:rPr lang="en-US" sz="2400" dirty="0"/>
              <a:t>Threats</a:t>
            </a:r>
          </a:p>
          <a:p>
            <a:pPr lvl="1"/>
            <a:r>
              <a:rPr lang="en-US" dirty="0"/>
              <a:t>Can be done before, during or after a marketing plan</a:t>
            </a:r>
          </a:p>
          <a:p>
            <a:pPr lvl="1"/>
            <a:r>
              <a:rPr lang="en-US" dirty="0"/>
              <a:t>Evaluates a business operations</a:t>
            </a:r>
          </a:p>
        </p:txBody>
      </p:sp>
      <p:pic>
        <p:nvPicPr>
          <p:cNvPr id="4" name="Picture 3">
            <a:extLst>
              <a:ext uri="{FF2B5EF4-FFF2-40B4-BE49-F238E27FC236}">
                <a16:creationId xmlns:a16="http://schemas.microsoft.com/office/drawing/2014/main" id="{6C8A5E95-4461-43B3-941A-F32F994B3774}"/>
              </a:ext>
            </a:extLst>
          </p:cNvPr>
          <p:cNvPicPr>
            <a:picLocks noChangeAspect="1"/>
          </p:cNvPicPr>
          <p:nvPr/>
        </p:nvPicPr>
        <p:blipFill>
          <a:blip r:embed="rId3"/>
          <a:stretch>
            <a:fillRect/>
          </a:stretch>
        </p:blipFill>
        <p:spPr>
          <a:xfrm>
            <a:off x="7398664" y="2156039"/>
            <a:ext cx="3401451" cy="3405320"/>
          </a:xfrm>
          <a:prstGeom prst="rect">
            <a:avLst/>
          </a:prstGeom>
        </p:spPr>
      </p:pic>
    </p:spTree>
    <p:extLst>
      <p:ext uri="{BB962C8B-B14F-4D97-AF65-F5344CB8AC3E}">
        <p14:creationId xmlns:p14="http://schemas.microsoft.com/office/powerpoint/2010/main" val="174680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1.Market Research</a:t>
            </a:r>
          </a:p>
          <a:p>
            <a:pPr lvl="1"/>
            <a:r>
              <a:rPr lang="en-US" dirty="0"/>
              <a:t>2.Set Goals and Objectives</a:t>
            </a:r>
          </a:p>
          <a:p>
            <a:pPr lvl="1"/>
            <a:r>
              <a:rPr lang="en-US" dirty="0"/>
              <a:t>3.Develop Strategies</a:t>
            </a:r>
          </a:p>
          <a:p>
            <a:pPr lvl="1"/>
            <a:r>
              <a:rPr lang="en-US" dirty="0"/>
              <a:t>4.Evaluate the Plan</a:t>
            </a:r>
          </a:p>
        </p:txBody>
      </p:sp>
      <p:pic>
        <p:nvPicPr>
          <p:cNvPr id="4" name="Picture 3">
            <a:extLst>
              <a:ext uri="{FF2B5EF4-FFF2-40B4-BE49-F238E27FC236}">
                <a16:creationId xmlns:a16="http://schemas.microsoft.com/office/drawing/2014/main" id="{7830C0A5-6CBE-407A-9170-5EDBCF934885}"/>
              </a:ext>
            </a:extLst>
          </p:cNvPr>
          <p:cNvPicPr>
            <a:picLocks noChangeAspect="1"/>
          </p:cNvPicPr>
          <p:nvPr/>
        </p:nvPicPr>
        <p:blipFill>
          <a:blip r:embed="rId3"/>
          <a:stretch>
            <a:fillRect/>
          </a:stretch>
        </p:blipFill>
        <p:spPr>
          <a:xfrm>
            <a:off x="6714336" y="2997200"/>
            <a:ext cx="4399596" cy="3294449"/>
          </a:xfrm>
          <a:prstGeom prst="rect">
            <a:avLst/>
          </a:prstGeom>
        </p:spPr>
      </p:pic>
    </p:spTree>
    <p:extLst>
      <p:ext uri="{BB962C8B-B14F-4D97-AF65-F5344CB8AC3E}">
        <p14:creationId xmlns:p14="http://schemas.microsoft.com/office/powerpoint/2010/main" val="214884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Market Research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Helps you to:</a:t>
            </a:r>
          </a:p>
          <a:p>
            <a:pPr lvl="2"/>
            <a:r>
              <a:rPr lang="en-US" sz="2400" dirty="0"/>
              <a:t>Decide how to segment the market</a:t>
            </a:r>
          </a:p>
          <a:p>
            <a:pPr lvl="2"/>
            <a:r>
              <a:rPr lang="en-US" sz="2400" dirty="0"/>
              <a:t>Focus on a target market</a:t>
            </a:r>
          </a:p>
          <a:p>
            <a:pPr lvl="2"/>
            <a:r>
              <a:rPr lang="en-US" sz="2400" dirty="0"/>
              <a:t>Study the competition</a:t>
            </a:r>
          </a:p>
          <a:p>
            <a:pPr lvl="2"/>
            <a:r>
              <a:rPr lang="en-US" sz="2400" dirty="0"/>
              <a:t>Understand the market</a:t>
            </a:r>
          </a:p>
        </p:txBody>
      </p:sp>
      <p:pic>
        <p:nvPicPr>
          <p:cNvPr id="4" name="Picture 3">
            <a:extLst>
              <a:ext uri="{FF2B5EF4-FFF2-40B4-BE49-F238E27FC236}">
                <a16:creationId xmlns:a16="http://schemas.microsoft.com/office/drawing/2014/main" id="{F131CFCE-A108-46E8-8307-4BAB0CCE2577}"/>
              </a:ext>
            </a:extLst>
          </p:cNvPr>
          <p:cNvPicPr>
            <a:picLocks noChangeAspect="1"/>
          </p:cNvPicPr>
          <p:nvPr/>
        </p:nvPicPr>
        <p:blipFill>
          <a:blip r:embed="rId3"/>
          <a:stretch>
            <a:fillRect/>
          </a:stretch>
        </p:blipFill>
        <p:spPr>
          <a:xfrm>
            <a:off x="6948788" y="2418080"/>
            <a:ext cx="4108967" cy="3570640"/>
          </a:xfrm>
          <a:prstGeom prst="rect">
            <a:avLst/>
          </a:prstGeom>
        </p:spPr>
      </p:pic>
    </p:spTree>
    <p:extLst>
      <p:ext uri="{BB962C8B-B14F-4D97-AF65-F5344CB8AC3E}">
        <p14:creationId xmlns:p14="http://schemas.microsoft.com/office/powerpoint/2010/main" val="141441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 and Objectives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91540"/>
            <a:ext cx="10741802" cy="4734318"/>
          </a:xfrm>
        </p:spPr>
        <p:txBody>
          <a:bodyPr/>
          <a:lstStyle/>
          <a:p>
            <a:pPr lvl="1"/>
            <a:r>
              <a:rPr lang="en-US" dirty="0"/>
              <a:t>Develop specific goals</a:t>
            </a:r>
          </a:p>
          <a:p>
            <a:pPr lvl="1"/>
            <a:r>
              <a:rPr lang="en-US" dirty="0"/>
              <a:t>For example:</a:t>
            </a:r>
          </a:p>
          <a:p>
            <a:pPr lvl="2"/>
            <a:r>
              <a:rPr lang="en-US" sz="2400" dirty="0"/>
              <a:t>Advertise on social media (goal)</a:t>
            </a:r>
          </a:p>
          <a:p>
            <a:pPr lvl="2"/>
            <a:r>
              <a:rPr lang="en-US" sz="2400" dirty="0"/>
              <a:t>Increase customers on weekdays (objective)</a:t>
            </a:r>
          </a:p>
          <a:p>
            <a:pPr lvl="1"/>
            <a:r>
              <a:rPr lang="en-US" dirty="0"/>
              <a:t>Set timelines</a:t>
            </a:r>
          </a:p>
        </p:txBody>
      </p:sp>
      <p:pic>
        <p:nvPicPr>
          <p:cNvPr id="4" name="Picture 3">
            <a:extLst>
              <a:ext uri="{FF2B5EF4-FFF2-40B4-BE49-F238E27FC236}">
                <a16:creationId xmlns:a16="http://schemas.microsoft.com/office/drawing/2014/main" id="{8963D2FD-68E3-476E-9200-1A27A340EB62}"/>
              </a:ext>
            </a:extLst>
          </p:cNvPr>
          <p:cNvPicPr>
            <a:picLocks noChangeAspect="1"/>
          </p:cNvPicPr>
          <p:nvPr/>
        </p:nvPicPr>
        <p:blipFill>
          <a:blip r:embed="rId3"/>
          <a:stretch>
            <a:fillRect/>
          </a:stretch>
        </p:blipFill>
        <p:spPr>
          <a:xfrm>
            <a:off x="7679281" y="2336800"/>
            <a:ext cx="3368314" cy="3331680"/>
          </a:xfrm>
          <a:prstGeom prst="rect">
            <a:avLst/>
          </a:prstGeom>
        </p:spPr>
      </p:pic>
    </p:spTree>
    <p:extLst>
      <p:ext uri="{BB962C8B-B14F-4D97-AF65-F5344CB8AC3E}">
        <p14:creationId xmlns:p14="http://schemas.microsoft.com/office/powerpoint/2010/main" val="129130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Strategies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heart of the marketing plan</a:t>
            </a:r>
          </a:p>
          <a:p>
            <a:pPr lvl="2"/>
            <a:r>
              <a:rPr lang="en-US" sz="2400" dirty="0"/>
              <a:t>Marketing budget is set</a:t>
            </a:r>
          </a:p>
          <a:p>
            <a:pPr lvl="2"/>
            <a:r>
              <a:rPr lang="en-US" sz="2400" dirty="0"/>
              <a:t>Plan is detailed</a:t>
            </a:r>
          </a:p>
          <a:p>
            <a:pPr lvl="2"/>
            <a:r>
              <a:rPr lang="en-US" sz="2400" dirty="0"/>
              <a:t>Staff is assigned</a:t>
            </a:r>
          </a:p>
        </p:txBody>
      </p:sp>
      <p:pic>
        <p:nvPicPr>
          <p:cNvPr id="4" name="Picture 3">
            <a:extLst>
              <a:ext uri="{FF2B5EF4-FFF2-40B4-BE49-F238E27FC236}">
                <a16:creationId xmlns:a16="http://schemas.microsoft.com/office/drawing/2014/main" id="{C9CB81A9-6FF0-4443-AFA7-F92911C749EA}"/>
              </a:ext>
            </a:extLst>
          </p:cNvPr>
          <p:cNvPicPr>
            <a:picLocks noChangeAspect="1"/>
          </p:cNvPicPr>
          <p:nvPr/>
        </p:nvPicPr>
        <p:blipFill>
          <a:blip r:embed="rId3"/>
          <a:stretch>
            <a:fillRect/>
          </a:stretch>
        </p:blipFill>
        <p:spPr>
          <a:xfrm>
            <a:off x="7397559" y="2875280"/>
            <a:ext cx="3213156" cy="2975550"/>
          </a:xfrm>
          <a:prstGeom prst="rect">
            <a:avLst/>
          </a:prstGeom>
        </p:spPr>
      </p:pic>
    </p:spTree>
    <p:extLst>
      <p:ext uri="{BB962C8B-B14F-4D97-AF65-F5344CB8AC3E}">
        <p14:creationId xmlns:p14="http://schemas.microsoft.com/office/powerpoint/2010/main" val="327813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Questions to consider:</a:t>
            </a:r>
          </a:p>
          <a:p>
            <a:pPr lvl="2"/>
            <a:r>
              <a:rPr lang="en-US" sz="2400" dirty="0"/>
              <a:t>Did the market plan work?</a:t>
            </a:r>
          </a:p>
          <a:p>
            <a:pPr lvl="2"/>
            <a:r>
              <a:rPr lang="en-US" sz="2400" dirty="0"/>
              <a:t>Do changes need to be made?</a:t>
            </a:r>
          </a:p>
          <a:p>
            <a:pPr lvl="2"/>
            <a:r>
              <a:rPr lang="en-US" sz="2400" dirty="0"/>
              <a:t>How can we improve?</a:t>
            </a:r>
          </a:p>
          <a:p>
            <a:pPr lvl="2"/>
            <a:r>
              <a:rPr lang="en-US" sz="2400" dirty="0"/>
              <a:t>What can be done better?</a:t>
            </a:r>
          </a:p>
        </p:txBody>
      </p:sp>
      <p:pic>
        <p:nvPicPr>
          <p:cNvPr id="4" name="Picture 3">
            <a:extLst>
              <a:ext uri="{FF2B5EF4-FFF2-40B4-BE49-F238E27FC236}">
                <a16:creationId xmlns:a16="http://schemas.microsoft.com/office/drawing/2014/main" id="{1203B8FB-6CD5-43FA-8CC3-9A443856F242}"/>
              </a:ext>
            </a:extLst>
          </p:cNvPr>
          <p:cNvPicPr>
            <a:picLocks noChangeAspect="1"/>
          </p:cNvPicPr>
          <p:nvPr/>
        </p:nvPicPr>
        <p:blipFill>
          <a:blip r:embed="rId3"/>
          <a:stretch>
            <a:fillRect/>
          </a:stretch>
        </p:blipFill>
        <p:spPr>
          <a:xfrm>
            <a:off x="7345680" y="2939086"/>
            <a:ext cx="3325995" cy="2813663"/>
          </a:xfrm>
          <a:prstGeom prst="rect">
            <a:avLst/>
          </a:prstGeom>
        </p:spPr>
      </p:pic>
    </p:spTree>
    <p:extLst>
      <p:ext uri="{BB962C8B-B14F-4D97-AF65-F5344CB8AC3E}">
        <p14:creationId xmlns:p14="http://schemas.microsoft.com/office/powerpoint/2010/main" val="366270673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52</TotalTime>
  <Words>728</Words>
  <Application>Microsoft Office PowerPoint</Application>
  <PresentationFormat>Widescreen</PresentationFormat>
  <Paragraphs>116</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The Marketing Plan for Business Success</vt:lpstr>
      <vt:lpstr>PowerPoint Presentation</vt:lpstr>
      <vt:lpstr>PowerPoint Presentation</vt:lpstr>
      <vt:lpstr>SWOT Analysis</vt:lpstr>
      <vt:lpstr>Steps</vt:lpstr>
      <vt:lpstr>Market Research</vt:lpstr>
      <vt:lpstr>Goals and Objectives </vt:lpstr>
      <vt:lpstr>Strategies</vt:lpstr>
      <vt:lpstr>Evaluate</vt:lpstr>
      <vt:lpstr>4 P’s of Marketing</vt:lpstr>
      <vt:lpstr>Product</vt:lpstr>
      <vt:lpstr>Price</vt:lpstr>
      <vt:lpstr>Place</vt:lpstr>
      <vt:lpstr>Promotion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2018-01-20T19:31:13Z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