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0"/>
  </p:notesMasterIdLst>
  <p:handoutMasterIdLst>
    <p:handoutMasterId r:id="rId31"/>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2" r:id="rId27"/>
    <p:sldId id="343" r:id="rId28"/>
    <p:sldId id="344"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5137" autoAdjust="0"/>
  </p:normalViewPr>
  <p:slideViewPr>
    <p:cSldViewPr snapToGrid="0">
      <p:cViewPr varScale="1">
        <p:scale>
          <a:sx n="82" d="100"/>
          <a:sy n="82" d="100"/>
        </p:scale>
        <p:origin x="739" y="5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1/12/2018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78693" y="1354171"/>
            <a:ext cx="7462935" cy="3413772"/>
          </a:xfrm>
        </p:spPr>
        <p:txBody>
          <a:bodyPr>
            <a:normAutofit fontScale="90000"/>
          </a:bodyPr>
          <a:lstStyle/>
          <a:p>
            <a:r>
              <a:rPr lang="en-US" sz="6000" dirty="0"/>
              <a:t>The Preschool-Aged Child</a:t>
            </a:r>
            <a:br>
              <a:rPr lang="en-US" sz="6000" dirty="0"/>
            </a:br>
            <a:br>
              <a:rPr lang="en-US" sz="6000" dirty="0"/>
            </a:br>
            <a:r>
              <a:rPr lang="en-US" sz="4000" dirty="0"/>
              <a:t>Human Growth and Development</a:t>
            </a: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20F32-070C-44B4-B227-E67395682155}"/>
              </a:ext>
            </a:extLst>
          </p:cNvPr>
          <p:cNvSpPr>
            <a:spLocks noGrp="1"/>
          </p:cNvSpPr>
          <p:nvPr>
            <p:ph type="title"/>
          </p:nvPr>
        </p:nvSpPr>
        <p:spPr/>
        <p:txBody>
          <a:bodyPr/>
          <a:lstStyle/>
          <a:p>
            <a:r>
              <a:rPr lang="en-US" dirty="0"/>
              <a:t>Social Development</a:t>
            </a:r>
          </a:p>
        </p:txBody>
      </p:sp>
      <p:sp>
        <p:nvSpPr>
          <p:cNvPr id="3" name="Content Placeholder 2">
            <a:extLst>
              <a:ext uri="{FF2B5EF4-FFF2-40B4-BE49-F238E27FC236}">
                <a16:creationId xmlns:a16="http://schemas.microsoft.com/office/drawing/2014/main" id="{36A4CD7C-8096-4CFA-BFEA-6444E0A5C797}"/>
              </a:ext>
            </a:extLst>
          </p:cNvPr>
          <p:cNvSpPr>
            <a:spLocks noGrp="1"/>
          </p:cNvSpPr>
          <p:nvPr>
            <p:ph sz="half" idx="1"/>
          </p:nvPr>
        </p:nvSpPr>
        <p:spPr/>
        <p:txBody>
          <a:bodyPr/>
          <a:lstStyle/>
          <a:p>
            <a:pPr marL="469900" indent="-457200">
              <a:spcBef>
                <a:spcPts val="76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Three years</a:t>
            </a:r>
          </a:p>
          <a:p>
            <a:pPr marL="862965" indent="-457200">
              <a:spcBef>
                <a:spcPts val="520"/>
              </a:spcBef>
              <a:buClr>
                <a:schemeClr val="accent2"/>
              </a:buClr>
              <a:buFont typeface="Open Sans" panose="020B0606030504020204" pitchFamily="34" charset="0"/>
              <a:buChar char="&gt;"/>
              <a:tabLst>
                <a:tab pos="715010" algn="l"/>
              </a:tabLst>
            </a:pPr>
            <a:r>
              <a:rPr lang="en-US" dirty="0">
                <a:latin typeface="Open Sans" panose="020B0606030504020204" pitchFamily="34" charset="0"/>
                <a:ea typeface="Open Sans" panose="020B0606030504020204" pitchFamily="34" charset="0"/>
                <a:cs typeface="Open Sans" panose="020B0606030504020204" pitchFamily="34" charset="0"/>
              </a:rPr>
              <a:t>Share, eager to please others, engage in cooperative play</a:t>
            </a:r>
          </a:p>
          <a:p>
            <a:pPr marL="469900" indent="-457200">
              <a:spcBef>
                <a:spcPts val="76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Four years</a:t>
            </a:r>
          </a:p>
          <a:p>
            <a:pPr marL="862330" marR="5080" indent="-457200">
              <a:spcBef>
                <a:spcPts val="520"/>
              </a:spcBef>
              <a:buClr>
                <a:schemeClr val="accent2"/>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Form friendships by playing in groups while sharing toys, some  fighting may occur</a:t>
            </a:r>
          </a:p>
          <a:p>
            <a:pPr marL="469900" indent="-457200">
              <a:spcBef>
                <a:spcPts val="76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Five years</a:t>
            </a:r>
          </a:p>
          <a:p>
            <a:pPr marL="862965" indent="-457200">
              <a:spcBef>
                <a:spcPts val="520"/>
              </a:spcBef>
              <a:buClr>
                <a:schemeClr val="accent2"/>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Outgoing, talkative, play in groups, social acceptance is important</a:t>
            </a:r>
          </a:p>
          <a:p>
            <a:endParaRPr lang="en-US" dirty="0"/>
          </a:p>
        </p:txBody>
      </p:sp>
    </p:spTree>
    <p:extLst>
      <p:ext uri="{BB962C8B-B14F-4D97-AF65-F5344CB8AC3E}">
        <p14:creationId xmlns:p14="http://schemas.microsoft.com/office/powerpoint/2010/main" val="2824003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7E260-F858-4752-B72D-B71E0DDA0BB7}"/>
              </a:ext>
            </a:extLst>
          </p:cNvPr>
          <p:cNvSpPr>
            <a:spLocks noGrp="1"/>
          </p:cNvSpPr>
          <p:nvPr>
            <p:ph type="title"/>
          </p:nvPr>
        </p:nvSpPr>
        <p:spPr/>
        <p:txBody>
          <a:bodyPr/>
          <a:lstStyle/>
          <a:p>
            <a:r>
              <a:rPr lang="en-US" dirty="0"/>
              <a:t>Cognitive Development</a:t>
            </a:r>
          </a:p>
        </p:txBody>
      </p:sp>
      <p:sp>
        <p:nvSpPr>
          <p:cNvPr id="3" name="Content Placeholder 2">
            <a:extLst>
              <a:ext uri="{FF2B5EF4-FFF2-40B4-BE49-F238E27FC236}">
                <a16:creationId xmlns:a16="http://schemas.microsoft.com/office/drawing/2014/main" id="{E5A222E8-5EB1-48A1-BDB6-5AB5CF4AF05A}"/>
              </a:ext>
            </a:extLst>
          </p:cNvPr>
          <p:cNvSpPr>
            <a:spLocks noGrp="1"/>
          </p:cNvSpPr>
          <p:nvPr>
            <p:ph sz="half" idx="1"/>
          </p:nvPr>
        </p:nvSpPr>
        <p:spPr>
          <a:xfrm>
            <a:off x="740663" y="1420420"/>
            <a:ext cx="11342479" cy="4734318"/>
          </a:xfrm>
        </p:spPr>
        <p:txBody>
          <a:bodyPr/>
          <a:lstStyle/>
          <a:p>
            <a:pPr marL="469900" indent="-457200">
              <a:spcBef>
                <a:spcPts val="93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Three years</a:t>
            </a:r>
          </a:p>
          <a:p>
            <a:pPr marL="862330" marR="5080" indent="-457200">
              <a:spcBef>
                <a:spcPts val="550"/>
              </a:spcBef>
              <a:buClr>
                <a:schemeClr val="accent2"/>
              </a:buClr>
              <a:buFont typeface="Open Sans" panose="020B0606030504020204" pitchFamily="34" charset="0"/>
              <a:buChar char="&gt;"/>
              <a:tabLst>
                <a:tab pos="715010" algn="l"/>
              </a:tabLst>
            </a:pPr>
            <a:r>
              <a:rPr lang="en-US" dirty="0">
                <a:latin typeface="Open Sans" panose="020B0606030504020204" pitchFamily="34" charset="0"/>
                <a:ea typeface="Open Sans" panose="020B0606030504020204" pitchFamily="34" charset="0"/>
                <a:cs typeface="Open Sans" panose="020B0606030504020204" pitchFamily="34" charset="0"/>
              </a:rPr>
              <a:t>begins to use longer sentences; knows about 900 words; can follow two-part directions; and can sort by shape and color</a:t>
            </a:r>
          </a:p>
          <a:p>
            <a:pPr marL="469900" indent="-457200">
              <a:spcBef>
                <a:spcPts val="93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Four years</a:t>
            </a:r>
          </a:p>
          <a:p>
            <a:pPr marL="862330" marR="5080" indent="-457200">
              <a:spcBef>
                <a:spcPts val="550"/>
              </a:spcBef>
              <a:buClr>
                <a:schemeClr val="accent2"/>
              </a:buClr>
              <a:buFont typeface="Open Sans" panose="020B0606030504020204" pitchFamily="34" charset="0"/>
              <a:buChar char="&gt;"/>
              <a:tabLst>
                <a:tab pos="715010" algn="l"/>
              </a:tabLst>
            </a:pPr>
            <a:r>
              <a:rPr lang="en-US" dirty="0">
                <a:latin typeface="Open Sans" panose="020B0606030504020204" pitchFamily="34" charset="0"/>
                <a:ea typeface="Open Sans" panose="020B0606030504020204" pitchFamily="34" charset="0"/>
                <a:cs typeface="Open Sans" panose="020B0606030504020204" pitchFamily="34" charset="0"/>
              </a:rPr>
              <a:t>Speaks in complete sentences of five to six words; makes up  stories; asks many questions; understands three-step directions; and knows colors and shapes</a:t>
            </a:r>
          </a:p>
          <a:p>
            <a:pPr marL="469900" indent="-457200">
              <a:spcBef>
                <a:spcPts val="93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Five years</a:t>
            </a:r>
          </a:p>
          <a:p>
            <a:pPr marL="862330" marR="5080" indent="-457200">
              <a:spcBef>
                <a:spcPts val="550"/>
              </a:spcBef>
              <a:buClr>
                <a:schemeClr val="accent2"/>
              </a:buClr>
              <a:buFont typeface="Open Sans" panose="020B0606030504020204" pitchFamily="34" charset="0"/>
              <a:buChar char="&gt;"/>
              <a:tabLst>
                <a:tab pos="715010" algn="l"/>
              </a:tabLst>
            </a:pPr>
            <a:r>
              <a:rPr lang="en-US" dirty="0">
                <a:latin typeface="Open Sans" panose="020B0606030504020204" pitchFamily="34" charset="0"/>
                <a:ea typeface="Open Sans" panose="020B0606030504020204" pitchFamily="34" charset="0"/>
                <a:cs typeface="Open Sans" panose="020B0606030504020204" pitchFamily="34" charset="0"/>
              </a:rPr>
              <a:t>Speaks in complete sentences of six to eight words; understands about 13,000 words; learns alphabet and many letter sounds; recalls part of a story; counts up to ten objects and can sort by size</a:t>
            </a:r>
          </a:p>
          <a:p>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644911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DD129-1568-4FBC-A458-7F2FC3AD0D44}"/>
              </a:ext>
            </a:extLst>
          </p:cNvPr>
          <p:cNvSpPr>
            <a:spLocks noGrp="1"/>
          </p:cNvSpPr>
          <p:nvPr>
            <p:ph type="title"/>
          </p:nvPr>
        </p:nvSpPr>
        <p:spPr>
          <a:xfrm>
            <a:off x="1300501" y="2552700"/>
            <a:ext cx="10059452" cy="876300"/>
          </a:xfrm>
        </p:spPr>
        <p:txBody>
          <a:bodyPr/>
          <a:lstStyle/>
          <a:p>
            <a:r>
              <a:rPr lang="en-US" dirty="0"/>
              <a:t>The influence of family and society preschoolers</a:t>
            </a:r>
          </a:p>
        </p:txBody>
      </p:sp>
    </p:spTree>
    <p:extLst>
      <p:ext uri="{BB962C8B-B14F-4D97-AF65-F5344CB8AC3E}">
        <p14:creationId xmlns:p14="http://schemas.microsoft.com/office/powerpoint/2010/main" val="2206628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BB3F5-5232-4568-9BE1-236178F17608}"/>
              </a:ext>
            </a:extLst>
          </p:cNvPr>
          <p:cNvSpPr>
            <a:spLocks noGrp="1"/>
          </p:cNvSpPr>
          <p:nvPr>
            <p:ph type="title"/>
          </p:nvPr>
        </p:nvSpPr>
        <p:spPr>
          <a:xfrm>
            <a:off x="740664" y="407209"/>
            <a:ext cx="3607401" cy="876300"/>
          </a:xfrm>
        </p:spPr>
        <p:txBody>
          <a:bodyPr/>
          <a:lstStyle/>
          <a:p>
            <a:r>
              <a:rPr lang="en-US" dirty="0"/>
              <a:t>Family Influences</a:t>
            </a:r>
          </a:p>
        </p:txBody>
      </p:sp>
      <p:sp>
        <p:nvSpPr>
          <p:cNvPr id="3" name="Content Placeholder 2">
            <a:extLst>
              <a:ext uri="{FF2B5EF4-FFF2-40B4-BE49-F238E27FC236}">
                <a16:creationId xmlns:a16="http://schemas.microsoft.com/office/drawing/2014/main" id="{7EE9AF50-0138-45A3-B43A-B7D68E7A9142}"/>
              </a:ext>
            </a:extLst>
          </p:cNvPr>
          <p:cNvSpPr>
            <a:spLocks noGrp="1"/>
          </p:cNvSpPr>
          <p:nvPr>
            <p:ph sz="half" idx="1"/>
          </p:nvPr>
        </p:nvSpPr>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15" dirty="0">
                <a:latin typeface="Open Sans" panose="020B0606030504020204" pitchFamily="34" charset="0"/>
                <a:ea typeface="Open Sans" panose="020B0606030504020204" pitchFamily="34" charset="0"/>
                <a:cs typeface="Open Sans" panose="020B0606030504020204" pitchFamily="34" charset="0"/>
              </a:rPr>
              <a:t>Close </a:t>
            </a:r>
            <a:r>
              <a:rPr lang="en-US" spc="-25" dirty="0">
                <a:latin typeface="Open Sans" panose="020B0606030504020204" pitchFamily="34" charset="0"/>
                <a:ea typeface="Open Sans" panose="020B0606030504020204" pitchFamily="34" charset="0"/>
                <a:cs typeface="Open Sans" panose="020B0606030504020204" pitchFamily="34" charset="0"/>
              </a:rPr>
              <a:t>ties </a:t>
            </a:r>
            <a:r>
              <a:rPr lang="en-US" spc="-5" dirty="0">
                <a:latin typeface="Open Sans" panose="020B0606030504020204" pitchFamily="34" charset="0"/>
                <a:ea typeface="Open Sans" panose="020B0606030504020204" pitchFamily="34" charset="0"/>
                <a:cs typeface="Open Sans" panose="020B0606030504020204" pitchFamily="34" charset="0"/>
              </a:rPr>
              <a:t>to </a:t>
            </a:r>
            <a:r>
              <a:rPr lang="en-US" dirty="0">
                <a:latin typeface="Open Sans" panose="020B0606030504020204" pitchFamily="34" charset="0"/>
                <a:ea typeface="Open Sans" panose="020B0606030504020204" pitchFamily="34" charset="0"/>
                <a:cs typeface="Open Sans" panose="020B0606030504020204" pitchFamily="34" charset="0"/>
              </a:rPr>
              <a:t>the </a:t>
            </a:r>
            <a:r>
              <a:rPr lang="en-US" spc="-45" dirty="0">
                <a:latin typeface="Open Sans" panose="020B0606030504020204" pitchFamily="34" charset="0"/>
                <a:ea typeface="Open Sans" panose="020B0606030504020204" pitchFamily="34" charset="0"/>
                <a:cs typeface="Open Sans" panose="020B0606030504020204" pitchFamily="34" charset="0"/>
              </a:rPr>
              <a:t>family</a:t>
            </a:r>
            <a:r>
              <a:rPr lang="en-US" spc="-385"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unit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Desire </a:t>
            </a:r>
            <a:r>
              <a:rPr lang="en-US" spc="-5" dirty="0">
                <a:latin typeface="Open Sans" panose="020B0606030504020204" pitchFamily="34" charset="0"/>
                <a:ea typeface="Open Sans" panose="020B0606030504020204" pitchFamily="34" charset="0"/>
                <a:cs typeface="Open Sans" panose="020B0606030504020204" pitchFamily="34" charset="0"/>
              </a:rPr>
              <a:t>to </a:t>
            </a:r>
            <a:r>
              <a:rPr lang="en-US" spc="-25" dirty="0">
                <a:latin typeface="Open Sans" panose="020B0606030504020204" pitchFamily="34" charset="0"/>
                <a:ea typeface="Open Sans" panose="020B0606030504020204" pitchFamily="34" charset="0"/>
                <a:cs typeface="Open Sans" panose="020B0606030504020204" pitchFamily="34" charset="0"/>
              </a:rPr>
              <a:t>feel </a:t>
            </a:r>
            <a:r>
              <a:rPr lang="en-US" spc="-30" dirty="0">
                <a:latin typeface="Open Sans" panose="020B0606030504020204" pitchFamily="34" charset="0"/>
                <a:ea typeface="Open Sans" panose="020B0606030504020204" pitchFamily="34" charset="0"/>
                <a:cs typeface="Open Sans" panose="020B0606030504020204" pitchFamily="34" charset="0"/>
              </a:rPr>
              <a:t>important </a:t>
            </a:r>
            <a:r>
              <a:rPr lang="en-US" spc="-15" dirty="0">
                <a:latin typeface="Open Sans" panose="020B0606030504020204" pitchFamily="34" charset="0"/>
                <a:ea typeface="Open Sans" panose="020B0606030504020204" pitchFamily="34" charset="0"/>
                <a:cs typeface="Open Sans" panose="020B0606030504020204" pitchFamily="34" charset="0"/>
              </a:rPr>
              <a:t>within</a:t>
            </a:r>
            <a:r>
              <a:rPr lang="en-US" spc="-190"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family</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4" name="Content Placeholder 3">
            <a:extLst>
              <a:ext uri="{FF2B5EF4-FFF2-40B4-BE49-F238E27FC236}">
                <a16:creationId xmlns:a16="http://schemas.microsoft.com/office/drawing/2014/main" id="{C84DFCEC-3F3A-4D78-9C46-656220F24D5D}"/>
              </a:ext>
            </a:extLst>
          </p:cNvPr>
          <p:cNvSpPr>
            <a:spLocks noGrp="1"/>
          </p:cNvSpPr>
          <p:nvPr>
            <p:ph sz="half" idx="10"/>
          </p:nvPr>
        </p:nvSpPr>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60" dirty="0">
                <a:latin typeface="Open Sans" panose="020B0606030504020204" pitchFamily="34" charset="0"/>
                <a:ea typeface="Open Sans" panose="020B0606030504020204" pitchFamily="34" charset="0"/>
                <a:cs typeface="Open Sans" panose="020B0606030504020204" pitchFamily="34" charset="0"/>
              </a:rPr>
              <a:t>Play</a:t>
            </a:r>
            <a:r>
              <a:rPr lang="en-US" spc="-135"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groups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45" dirty="0">
                <a:latin typeface="Open Sans" panose="020B0606030504020204" pitchFamily="34" charset="0"/>
                <a:ea typeface="Open Sans" panose="020B0606030504020204" pitchFamily="34" charset="0"/>
                <a:cs typeface="Open Sans" panose="020B0606030504020204" pitchFamily="34" charset="0"/>
              </a:rPr>
              <a:t>Mother’s </a:t>
            </a:r>
            <a:r>
              <a:rPr lang="en-US" spc="-55" dirty="0">
                <a:latin typeface="Open Sans" panose="020B0606030504020204" pitchFamily="34" charset="0"/>
                <a:ea typeface="Open Sans" panose="020B0606030504020204" pitchFamily="34" charset="0"/>
                <a:cs typeface="Open Sans" panose="020B0606030504020204" pitchFamily="34" charset="0"/>
              </a:rPr>
              <a:t>day </a:t>
            </a:r>
            <a:r>
              <a:rPr lang="en-US" dirty="0">
                <a:latin typeface="Open Sans" panose="020B0606030504020204" pitchFamily="34" charset="0"/>
                <a:ea typeface="Open Sans" panose="020B0606030504020204" pitchFamily="34" charset="0"/>
                <a:cs typeface="Open Sans" panose="020B0606030504020204" pitchFamily="34" charset="0"/>
              </a:rPr>
              <a:t>out</a:t>
            </a:r>
            <a:r>
              <a:rPr lang="en-US" spc="-295" dirty="0">
                <a:latin typeface="Open Sans" panose="020B0606030504020204" pitchFamily="34" charset="0"/>
                <a:ea typeface="Open Sans" panose="020B0606030504020204" pitchFamily="34" charset="0"/>
                <a:cs typeface="Open Sans" panose="020B0606030504020204" pitchFamily="34" charset="0"/>
              </a:rPr>
              <a:t> </a:t>
            </a:r>
            <a:r>
              <a:rPr lang="en-US" spc="-95" dirty="0">
                <a:latin typeface="Open Sans" panose="020B0606030504020204" pitchFamily="34" charset="0"/>
                <a:ea typeface="Open Sans" panose="020B0606030504020204" pitchFamily="34" charset="0"/>
                <a:cs typeface="Open Sans" panose="020B0606030504020204" pitchFamily="34" charset="0"/>
              </a:rPr>
              <a:t>programs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65" dirty="0">
                <a:latin typeface="Open Sans" panose="020B0606030504020204" pitchFamily="34" charset="0"/>
                <a:ea typeface="Open Sans" panose="020B0606030504020204" pitchFamily="34" charset="0"/>
                <a:cs typeface="Open Sans" panose="020B0606030504020204" pitchFamily="34" charset="0"/>
              </a:rPr>
              <a:t>Friends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45" dirty="0">
                <a:latin typeface="Open Sans" panose="020B0606030504020204" pitchFamily="34" charset="0"/>
                <a:ea typeface="Open Sans" panose="020B0606030504020204" pitchFamily="34" charset="0"/>
                <a:cs typeface="Open Sans" panose="020B0606030504020204" pitchFamily="34" charset="0"/>
              </a:rPr>
              <a:t>Places </a:t>
            </a:r>
            <a:r>
              <a:rPr lang="en-US" spc="-20" dirty="0">
                <a:latin typeface="Open Sans" panose="020B0606030504020204" pitchFamily="34" charset="0"/>
                <a:ea typeface="Open Sans" panose="020B0606030504020204" pitchFamily="34" charset="0"/>
                <a:cs typeface="Open Sans" panose="020B0606030504020204" pitchFamily="34" charset="0"/>
              </a:rPr>
              <a:t>of</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worship</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5" name="Title 1">
            <a:extLst>
              <a:ext uri="{FF2B5EF4-FFF2-40B4-BE49-F238E27FC236}">
                <a16:creationId xmlns:a16="http://schemas.microsoft.com/office/drawing/2014/main" id="{5CA1E38D-D51D-479F-82D1-D1731ECE3D50}"/>
              </a:ext>
            </a:extLst>
          </p:cNvPr>
          <p:cNvSpPr txBox="1">
            <a:spLocks/>
          </p:cNvSpPr>
          <p:nvPr/>
        </p:nvSpPr>
        <p:spPr>
          <a:xfrm>
            <a:off x="6477000" y="406981"/>
            <a:ext cx="4505131"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Societal Influences</a:t>
            </a:r>
          </a:p>
        </p:txBody>
      </p:sp>
    </p:spTree>
    <p:extLst>
      <p:ext uri="{BB962C8B-B14F-4D97-AF65-F5344CB8AC3E}">
        <p14:creationId xmlns:p14="http://schemas.microsoft.com/office/powerpoint/2010/main" val="2617267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EA279-740F-44A9-BDB1-CD681F178AF5}"/>
              </a:ext>
            </a:extLst>
          </p:cNvPr>
          <p:cNvSpPr>
            <a:spLocks noGrp="1"/>
          </p:cNvSpPr>
          <p:nvPr>
            <p:ph type="title"/>
          </p:nvPr>
        </p:nvSpPr>
        <p:spPr>
          <a:xfrm>
            <a:off x="2420174" y="2552700"/>
            <a:ext cx="10059452" cy="876300"/>
          </a:xfrm>
        </p:spPr>
        <p:txBody>
          <a:bodyPr/>
          <a:lstStyle/>
          <a:p>
            <a:r>
              <a:rPr lang="en-US" dirty="0"/>
              <a:t>The Development of Preschoolers</a:t>
            </a:r>
          </a:p>
        </p:txBody>
      </p:sp>
    </p:spTree>
    <p:extLst>
      <p:ext uri="{BB962C8B-B14F-4D97-AF65-F5344CB8AC3E}">
        <p14:creationId xmlns:p14="http://schemas.microsoft.com/office/powerpoint/2010/main" val="194679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ABEE-B729-411A-91E0-3AA7F7CA9929}"/>
              </a:ext>
            </a:extLst>
          </p:cNvPr>
          <p:cNvSpPr>
            <a:spLocks noGrp="1"/>
          </p:cNvSpPr>
          <p:nvPr>
            <p:ph type="title"/>
          </p:nvPr>
        </p:nvSpPr>
        <p:spPr/>
        <p:txBody>
          <a:bodyPr/>
          <a:lstStyle/>
          <a:p>
            <a:r>
              <a:rPr lang="en-US" spc="0" dirty="0"/>
              <a:t>Piaget’s Theory</a:t>
            </a:r>
          </a:p>
        </p:txBody>
      </p:sp>
      <p:sp>
        <p:nvSpPr>
          <p:cNvPr id="3" name="Content Placeholder 2">
            <a:extLst>
              <a:ext uri="{FF2B5EF4-FFF2-40B4-BE49-F238E27FC236}">
                <a16:creationId xmlns:a16="http://schemas.microsoft.com/office/drawing/2014/main" id="{2693FDB8-1B2E-4C76-8A3F-827F65AB85D3}"/>
              </a:ext>
            </a:extLst>
          </p:cNvPr>
          <p:cNvSpPr>
            <a:spLocks noGrp="1"/>
          </p:cNvSpPr>
          <p:nvPr>
            <p:ph sz="half" idx="1"/>
          </p:nvPr>
        </p:nvSpPr>
        <p:spPr/>
        <p:txBody>
          <a:bodyPr/>
          <a:lstStyle/>
          <a:p>
            <a:pPr marL="469900" marR="5080" indent="-457200">
              <a:spcBef>
                <a:spcPts val="105"/>
              </a:spcBef>
              <a:buClr>
                <a:schemeClr val="accent1"/>
              </a:buClr>
              <a:buSzPct val="94230"/>
              <a:buFont typeface="Open Sans" panose="020B0606030504020204" pitchFamily="34" charset="0"/>
              <a:buChar char="&gt;"/>
              <a:tabLst>
                <a:tab pos="287020" algn="l"/>
              </a:tabLst>
            </a:pPr>
            <a:r>
              <a:rPr lang="en-US" spc="-40" dirty="0">
                <a:latin typeface="Open Sans" panose="020B0606030504020204" pitchFamily="34" charset="0"/>
                <a:ea typeface="Open Sans" panose="020B0606030504020204" pitchFamily="34" charset="0"/>
                <a:cs typeface="Open Sans" panose="020B0606030504020204" pitchFamily="34" charset="0"/>
              </a:rPr>
              <a:t>Piaget </a:t>
            </a:r>
            <a:r>
              <a:rPr lang="en-US" spc="-50" dirty="0">
                <a:latin typeface="Open Sans" panose="020B0606030504020204" pitchFamily="34" charset="0"/>
                <a:ea typeface="Open Sans" panose="020B0606030504020204" pitchFamily="34" charset="0"/>
                <a:cs typeface="Open Sans" panose="020B0606030504020204" pitchFamily="34" charset="0"/>
              </a:rPr>
              <a:t>said </a:t>
            </a:r>
            <a:r>
              <a:rPr lang="en-US" spc="-25" dirty="0">
                <a:latin typeface="Open Sans" panose="020B0606030504020204" pitchFamily="34" charset="0"/>
                <a:ea typeface="Open Sans" panose="020B0606030504020204" pitchFamily="34" charset="0"/>
                <a:cs typeface="Open Sans" panose="020B0606030504020204" pitchFamily="34" charset="0"/>
              </a:rPr>
              <a:t>children </a:t>
            </a:r>
            <a:r>
              <a:rPr lang="en-US" spc="-30" dirty="0">
                <a:latin typeface="Open Sans" panose="020B0606030504020204" pitchFamily="34" charset="0"/>
                <a:ea typeface="Open Sans" panose="020B0606030504020204" pitchFamily="34" charset="0"/>
                <a:cs typeface="Open Sans" panose="020B0606030504020204" pitchFamily="34" charset="0"/>
              </a:rPr>
              <a:t>in </a:t>
            </a:r>
            <a:r>
              <a:rPr lang="en-US" dirty="0">
                <a:latin typeface="Open Sans" panose="020B0606030504020204" pitchFamily="34" charset="0"/>
                <a:ea typeface="Open Sans" panose="020B0606030504020204" pitchFamily="34" charset="0"/>
                <a:cs typeface="Open Sans" panose="020B0606030504020204" pitchFamily="34" charset="0"/>
              </a:rPr>
              <a:t>the </a:t>
            </a:r>
            <a:r>
              <a:rPr lang="en-US" spc="-35" dirty="0">
                <a:latin typeface="Open Sans" panose="020B0606030504020204" pitchFamily="34" charset="0"/>
                <a:ea typeface="Open Sans" panose="020B0606030504020204" pitchFamily="34" charset="0"/>
                <a:cs typeface="Open Sans" panose="020B0606030504020204" pitchFamily="34" charset="0"/>
              </a:rPr>
              <a:t>preoperational </a:t>
            </a:r>
            <a:r>
              <a:rPr lang="en-US" spc="-40" dirty="0">
                <a:latin typeface="Open Sans" panose="020B0606030504020204" pitchFamily="34" charset="0"/>
                <a:ea typeface="Open Sans" panose="020B0606030504020204" pitchFamily="34" charset="0"/>
                <a:cs typeface="Open Sans" panose="020B0606030504020204" pitchFamily="34" charset="0"/>
              </a:rPr>
              <a:t>stage </a:t>
            </a:r>
            <a:r>
              <a:rPr lang="en-US" spc="-20" dirty="0">
                <a:latin typeface="Open Sans" panose="020B0606030504020204" pitchFamily="34" charset="0"/>
                <a:ea typeface="Open Sans" panose="020B0606030504020204" pitchFamily="34" charset="0"/>
                <a:cs typeface="Open Sans" panose="020B0606030504020204" pitchFamily="34" charset="0"/>
              </a:rPr>
              <a:t>of </a:t>
            </a:r>
            <a:r>
              <a:rPr lang="en-US" spc="-25" dirty="0">
                <a:latin typeface="Open Sans" panose="020B0606030504020204" pitchFamily="34" charset="0"/>
                <a:ea typeface="Open Sans" panose="020B0606030504020204" pitchFamily="34" charset="0"/>
                <a:cs typeface="Open Sans" panose="020B0606030504020204" pitchFamily="34" charset="0"/>
              </a:rPr>
              <a:t>development </a:t>
            </a:r>
            <a:r>
              <a:rPr lang="en-US" spc="-50" dirty="0">
                <a:latin typeface="Open Sans" panose="020B0606030504020204" pitchFamily="34" charset="0"/>
                <a:ea typeface="Open Sans" panose="020B0606030504020204" pitchFamily="34" charset="0"/>
                <a:cs typeface="Open Sans" panose="020B0606030504020204" pitchFamily="34" charset="0"/>
              </a:rPr>
              <a:t>(ages </a:t>
            </a:r>
            <a:r>
              <a:rPr lang="en-US" spc="-195" dirty="0">
                <a:latin typeface="Open Sans" panose="020B0606030504020204" pitchFamily="34" charset="0"/>
                <a:ea typeface="Open Sans" panose="020B0606030504020204" pitchFamily="34" charset="0"/>
                <a:cs typeface="Open Sans" panose="020B0606030504020204" pitchFamily="34" charset="0"/>
              </a:rPr>
              <a:t>2 </a:t>
            </a:r>
            <a:r>
              <a:rPr lang="en-US" spc="-370" dirty="0">
                <a:latin typeface="Open Sans" panose="020B0606030504020204" pitchFamily="34" charset="0"/>
                <a:ea typeface="Open Sans" panose="020B0606030504020204" pitchFamily="34" charset="0"/>
                <a:cs typeface="Open Sans" panose="020B0606030504020204" pitchFamily="34" charset="0"/>
              </a:rPr>
              <a:t>– </a:t>
            </a:r>
            <a:r>
              <a:rPr lang="en-US" spc="-50" dirty="0">
                <a:latin typeface="Open Sans" panose="020B0606030504020204" pitchFamily="34" charset="0"/>
                <a:ea typeface="Open Sans" panose="020B0606030504020204" pitchFamily="34" charset="0"/>
                <a:cs typeface="Open Sans" panose="020B0606030504020204" pitchFamily="34" charset="0"/>
              </a:rPr>
              <a:t>7 </a:t>
            </a:r>
            <a:r>
              <a:rPr lang="en-US" spc="-55" dirty="0">
                <a:latin typeface="Open Sans" panose="020B0606030504020204" pitchFamily="34" charset="0"/>
                <a:ea typeface="Open Sans" panose="020B0606030504020204" pitchFamily="34" charset="0"/>
                <a:cs typeface="Open Sans" panose="020B0606030504020204" pitchFamily="34" charset="0"/>
              </a:rPr>
              <a:t>years) </a:t>
            </a:r>
            <a:r>
              <a:rPr lang="en-US" spc="-10" dirty="0">
                <a:latin typeface="Open Sans" panose="020B0606030504020204" pitchFamily="34" charset="0"/>
                <a:ea typeface="Open Sans" panose="020B0606030504020204" pitchFamily="34" charset="0"/>
                <a:cs typeface="Open Sans" panose="020B0606030504020204" pitchFamily="34" charset="0"/>
              </a:rPr>
              <a:t>think </a:t>
            </a:r>
            <a:r>
              <a:rPr lang="en-US" spc="-30" dirty="0">
                <a:latin typeface="Open Sans" panose="020B0606030504020204" pitchFamily="34" charset="0"/>
                <a:ea typeface="Open Sans" panose="020B0606030504020204" pitchFamily="34" charset="0"/>
                <a:cs typeface="Open Sans" panose="020B0606030504020204" pitchFamily="34" charset="0"/>
              </a:rPr>
              <a:t>in </a:t>
            </a:r>
            <a:r>
              <a:rPr lang="en-US" spc="-45" dirty="0">
                <a:latin typeface="Open Sans" panose="020B0606030504020204" pitchFamily="34" charset="0"/>
                <a:ea typeface="Open Sans" panose="020B0606030504020204" pitchFamily="34" charset="0"/>
                <a:cs typeface="Open Sans" panose="020B0606030504020204" pitchFamily="34" charset="0"/>
              </a:rPr>
              <a:t>terms </a:t>
            </a:r>
            <a:r>
              <a:rPr lang="en-US" spc="-20" dirty="0">
                <a:latin typeface="Open Sans" panose="020B0606030504020204" pitchFamily="34" charset="0"/>
                <a:ea typeface="Open Sans" panose="020B0606030504020204" pitchFamily="34" charset="0"/>
                <a:cs typeface="Open Sans" panose="020B0606030504020204" pitchFamily="34" charset="0"/>
              </a:rPr>
              <a:t>of their </a:t>
            </a:r>
            <a:r>
              <a:rPr lang="en-US" spc="-30" dirty="0">
                <a:latin typeface="Open Sans" panose="020B0606030504020204" pitchFamily="34" charset="0"/>
                <a:ea typeface="Open Sans" panose="020B0606030504020204" pitchFamily="34" charset="0"/>
                <a:cs typeface="Open Sans" panose="020B0606030504020204" pitchFamily="34" charset="0"/>
              </a:rPr>
              <a:t>own</a:t>
            </a:r>
            <a:r>
              <a:rPr lang="en-US" spc="-120"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activities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0"/>
              </a:spcBef>
              <a:buSzPct val="85416"/>
              <a:buFont typeface="Open Sans" panose="020B0606030504020204" pitchFamily="34" charset="0"/>
              <a:buChar char="&gt;"/>
              <a:tabLst>
                <a:tab pos="652780" algn="l"/>
              </a:tabLst>
            </a:pPr>
            <a:r>
              <a:rPr lang="en-US" spc="-50" dirty="0">
                <a:latin typeface="Open Sans" panose="020B0606030504020204" pitchFamily="34" charset="0"/>
                <a:ea typeface="Open Sans" panose="020B0606030504020204" pitchFamily="34" charset="0"/>
                <a:cs typeface="Open Sans" panose="020B0606030504020204" pitchFamily="34" charset="0"/>
              </a:rPr>
              <a:t>Make </a:t>
            </a:r>
            <a:r>
              <a:rPr lang="en-US" spc="-30" dirty="0">
                <a:latin typeface="Open Sans" panose="020B0606030504020204" pitchFamily="34" charset="0"/>
                <a:ea typeface="Open Sans" panose="020B0606030504020204" pitchFamily="34" charset="0"/>
                <a:cs typeface="Open Sans" panose="020B0606030504020204" pitchFamily="34" charset="0"/>
              </a:rPr>
              <a:t>believe</a:t>
            </a:r>
            <a:r>
              <a:rPr lang="en-US" spc="-9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play</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0"/>
              </a:spcBef>
              <a:buSzPct val="85416"/>
              <a:buFont typeface="Open Sans" panose="020B0606030504020204" pitchFamily="34" charset="0"/>
              <a:buChar char="&gt;"/>
              <a:tabLst>
                <a:tab pos="652780" algn="l"/>
              </a:tabLst>
            </a:pPr>
            <a:r>
              <a:rPr lang="en-US" spc="-55" dirty="0">
                <a:latin typeface="Open Sans" panose="020B0606030504020204" pitchFamily="34" charset="0"/>
                <a:ea typeface="Open Sans" panose="020B0606030504020204" pitchFamily="34" charset="0"/>
                <a:cs typeface="Open Sans" panose="020B0606030504020204" pitchFamily="34" charset="0"/>
              </a:rPr>
              <a:t>Use </a:t>
            </a:r>
            <a:r>
              <a:rPr lang="en-US" spc="-20" dirty="0">
                <a:latin typeface="Open Sans" panose="020B0606030504020204" pitchFamily="34" charset="0"/>
                <a:ea typeface="Open Sans" panose="020B0606030504020204" pitchFamily="34" charset="0"/>
                <a:cs typeface="Open Sans" panose="020B0606030504020204" pitchFamily="34" charset="0"/>
              </a:rPr>
              <a:t>of</a:t>
            </a:r>
            <a:r>
              <a:rPr lang="en-US" spc="-3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symbols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40" dirty="0">
                <a:latin typeface="Open Sans" panose="020B0606030504020204" pitchFamily="34" charset="0"/>
                <a:ea typeface="Open Sans" panose="020B0606030504020204" pitchFamily="34" charset="0"/>
                <a:cs typeface="Open Sans" panose="020B0606030504020204" pitchFamily="34" charset="0"/>
              </a:rPr>
              <a:t>Egocentric</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viewpoint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35" dirty="0">
                <a:latin typeface="Open Sans" panose="020B0606030504020204" pitchFamily="34" charset="0"/>
                <a:ea typeface="Open Sans" panose="020B0606030504020204" pitchFamily="34" charset="0"/>
                <a:cs typeface="Open Sans" panose="020B0606030504020204" pitchFamily="34" charset="0"/>
              </a:rPr>
              <a:t>Limited</a:t>
            </a:r>
            <a:r>
              <a:rPr lang="en-US" spc="-30"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focus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715040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74A7C-FBF4-4DA2-821E-4028784AE08F}"/>
              </a:ext>
            </a:extLst>
          </p:cNvPr>
          <p:cNvSpPr>
            <a:spLocks noGrp="1"/>
          </p:cNvSpPr>
          <p:nvPr>
            <p:ph type="title"/>
          </p:nvPr>
        </p:nvSpPr>
        <p:spPr/>
        <p:txBody>
          <a:bodyPr/>
          <a:lstStyle/>
          <a:p>
            <a:r>
              <a:rPr lang="en-US" dirty="0"/>
              <a:t>Vygotsky’s Theory</a:t>
            </a:r>
          </a:p>
        </p:txBody>
      </p:sp>
      <p:sp>
        <p:nvSpPr>
          <p:cNvPr id="3" name="Content Placeholder 2">
            <a:extLst>
              <a:ext uri="{FF2B5EF4-FFF2-40B4-BE49-F238E27FC236}">
                <a16:creationId xmlns:a16="http://schemas.microsoft.com/office/drawing/2014/main" id="{460E48AF-7C15-4AF1-91A4-3F64880B7614}"/>
              </a:ext>
            </a:extLst>
          </p:cNvPr>
          <p:cNvSpPr>
            <a:spLocks noGrp="1"/>
          </p:cNvSpPr>
          <p:nvPr>
            <p:ph sz="half" idx="1"/>
          </p:nvPr>
        </p:nvSpPr>
        <p:spPr/>
        <p:txBody>
          <a:bodyPr/>
          <a:lstStyle/>
          <a:p>
            <a:pPr marL="469900" marR="5080" indent="-457200">
              <a:spcBef>
                <a:spcPts val="105"/>
              </a:spcBef>
              <a:buClr>
                <a:schemeClr val="accent1"/>
              </a:buClr>
              <a:buSzPct val="94230"/>
              <a:buFont typeface="Open Sans" panose="020B0606030504020204" pitchFamily="34" charset="0"/>
              <a:buChar char="&gt;"/>
              <a:tabLst>
                <a:tab pos="287020" algn="l"/>
              </a:tabLst>
            </a:pPr>
            <a:r>
              <a:rPr lang="en-US" spc="-35" dirty="0">
                <a:latin typeface="Open Sans" panose="020B0606030504020204" pitchFamily="34" charset="0"/>
                <a:ea typeface="Open Sans" panose="020B0606030504020204" pitchFamily="34" charset="0"/>
                <a:cs typeface="Open Sans" panose="020B0606030504020204" pitchFamily="34" charset="0"/>
              </a:rPr>
              <a:t>Vygotsky </a:t>
            </a:r>
            <a:r>
              <a:rPr lang="en-US" spc="-50" dirty="0">
                <a:latin typeface="Open Sans" panose="020B0606030504020204" pitchFamily="34" charset="0"/>
                <a:ea typeface="Open Sans" panose="020B0606030504020204" pitchFamily="34" charset="0"/>
                <a:cs typeface="Open Sans" panose="020B0606030504020204" pitchFamily="34" charset="0"/>
              </a:rPr>
              <a:t>said </a:t>
            </a:r>
            <a:r>
              <a:rPr lang="en-US" spc="-25" dirty="0">
                <a:latin typeface="Open Sans" panose="020B0606030504020204" pitchFamily="34" charset="0"/>
                <a:ea typeface="Open Sans" panose="020B0606030504020204" pitchFamily="34" charset="0"/>
                <a:cs typeface="Open Sans" panose="020B0606030504020204" pitchFamily="34" charset="0"/>
              </a:rPr>
              <a:t>children </a:t>
            </a:r>
            <a:r>
              <a:rPr lang="en-US" spc="-65" dirty="0">
                <a:latin typeface="Open Sans" panose="020B0606030504020204" pitchFamily="34" charset="0"/>
                <a:ea typeface="Open Sans" panose="020B0606030504020204" pitchFamily="34" charset="0"/>
                <a:cs typeface="Open Sans" panose="020B0606030504020204" pitchFamily="34" charset="0"/>
              </a:rPr>
              <a:t>are </a:t>
            </a:r>
            <a:r>
              <a:rPr lang="en-US" spc="-35" dirty="0">
                <a:latin typeface="Open Sans" panose="020B0606030504020204" pitchFamily="34" charset="0"/>
                <a:ea typeface="Open Sans" panose="020B0606030504020204" pitchFamily="34" charset="0"/>
                <a:cs typeface="Open Sans" panose="020B0606030504020204" pitchFamily="34" charset="0"/>
              </a:rPr>
              <a:t>individuals </a:t>
            </a:r>
            <a:r>
              <a:rPr lang="en-US" spc="-15" dirty="0">
                <a:latin typeface="Open Sans" panose="020B0606030504020204" pitchFamily="34" charset="0"/>
                <a:ea typeface="Open Sans" panose="020B0606030504020204" pitchFamily="34" charset="0"/>
                <a:cs typeface="Open Sans" panose="020B0606030504020204" pitchFamily="34" charset="0"/>
              </a:rPr>
              <a:t>who each </a:t>
            </a:r>
            <a:r>
              <a:rPr lang="en-US" spc="-80" dirty="0">
                <a:latin typeface="Open Sans" panose="020B0606030504020204" pitchFamily="34" charset="0"/>
                <a:ea typeface="Open Sans" panose="020B0606030504020204" pitchFamily="34" charset="0"/>
                <a:cs typeface="Open Sans" panose="020B0606030504020204" pitchFamily="34" charset="0"/>
              </a:rPr>
              <a:t>learn </a:t>
            </a:r>
            <a:r>
              <a:rPr lang="en-US" spc="-35" dirty="0">
                <a:latin typeface="Open Sans" panose="020B0606030504020204" pitchFamily="34" charset="0"/>
                <a:ea typeface="Open Sans" panose="020B0606030504020204" pitchFamily="34" charset="0"/>
                <a:cs typeface="Open Sans" panose="020B0606030504020204" pitchFamily="34" charset="0"/>
              </a:rPr>
              <a:t>differently based </a:t>
            </a:r>
            <a:r>
              <a:rPr lang="en-US" spc="-10" dirty="0">
                <a:latin typeface="Open Sans" panose="020B0606030504020204" pitchFamily="34" charset="0"/>
                <a:ea typeface="Open Sans" panose="020B0606030504020204" pitchFamily="34" charset="0"/>
                <a:cs typeface="Open Sans" panose="020B0606030504020204" pitchFamily="34" charset="0"/>
              </a:rPr>
              <a:t>on</a:t>
            </a:r>
            <a:r>
              <a:rPr lang="en-US" spc="-140"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experiences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0"/>
              </a:spcBef>
              <a:buSzPct val="85416"/>
              <a:buFont typeface="Open Sans" panose="020B0606030504020204" pitchFamily="34" charset="0"/>
              <a:buChar char="&gt;"/>
              <a:tabLst>
                <a:tab pos="652780" algn="l"/>
              </a:tabLst>
            </a:pPr>
            <a:r>
              <a:rPr lang="en-US" spc="-35" dirty="0">
                <a:latin typeface="Open Sans" panose="020B0606030504020204" pitchFamily="34" charset="0"/>
                <a:ea typeface="Open Sans" panose="020B0606030504020204" pitchFamily="34" charset="0"/>
                <a:cs typeface="Open Sans" panose="020B0606030504020204" pitchFamily="34" charset="0"/>
              </a:rPr>
              <a:t>Social</a:t>
            </a:r>
            <a:r>
              <a:rPr lang="en-US" spc="-50"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environment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0"/>
              </a:spcBef>
              <a:buSzPct val="85416"/>
              <a:buFont typeface="Open Sans" panose="020B0606030504020204" pitchFamily="34" charset="0"/>
              <a:buChar char="&gt;"/>
              <a:tabLst>
                <a:tab pos="652780" algn="l"/>
              </a:tabLst>
            </a:pPr>
            <a:r>
              <a:rPr lang="en-US" spc="-55" dirty="0">
                <a:latin typeface="Open Sans" panose="020B0606030504020204" pitchFamily="34" charset="0"/>
                <a:ea typeface="Open Sans" panose="020B0606030504020204" pitchFamily="34" charset="0"/>
                <a:cs typeface="Open Sans" panose="020B0606030504020204" pitchFamily="34" charset="0"/>
              </a:rPr>
              <a:t>Small </a:t>
            </a:r>
            <a:r>
              <a:rPr lang="en-US" spc="-35" dirty="0">
                <a:latin typeface="Open Sans" panose="020B0606030504020204" pitchFamily="34" charset="0"/>
                <a:ea typeface="Open Sans" panose="020B0606030504020204" pitchFamily="34" charset="0"/>
                <a:cs typeface="Open Sans" panose="020B0606030504020204" pitchFamily="34" charset="0"/>
              </a:rPr>
              <a:t>groups </a:t>
            </a:r>
            <a:r>
              <a:rPr lang="en-US" spc="-40" dirty="0">
                <a:latin typeface="Open Sans" panose="020B0606030504020204" pitchFamily="34" charset="0"/>
                <a:ea typeface="Open Sans" panose="020B0606030504020204" pitchFamily="34" charset="0"/>
                <a:cs typeface="Open Sans" panose="020B0606030504020204" pitchFamily="34" charset="0"/>
              </a:rPr>
              <a:t>for</a:t>
            </a:r>
            <a:r>
              <a:rPr lang="en-US" spc="-70"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learning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40" dirty="0">
                <a:latin typeface="Open Sans" panose="020B0606030504020204" pitchFamily="34" charset="0"/>
                <a:ea typeface="Open Sans" panose="020B0606030504020204" pitchFamily="34" charset="0"/>
                <a:cs typeface="Open Sans" panose="020B0606030504020204" pitchFamily="34" charset="0"/>
              </a:rPr>
              <a:t>Language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50" dirty="0">
                <a:latin typeface="Open Sans" panose="020B0606030504020204" pitchFamily="34" charset="0"/>
                <a:ea typeface="Open Sans" panose="020B0606030504020204" pitchFamily="34" charset="0"/>
                <a:cs typeface="Open Sans" panose="020B0606030504020204" pitchFamily="34" charset="0"/>
              </a:rPr>
              <a:t>Parents, </a:t>
            </a:r>
            <a:r>
              <a:rPr lang="en-US" spc="-30" dirty="0">
                <a:latin typeface="Open Sans" panose="020B0606030504020204" pitchFamily="34" charset="0"/>
                <a:ea typeface="Open Sans" panose="020B0606030504020204" pitchFamily="34" charset="0"/>
                <a:cs typeface="Open Sans" panose="020B0606030504020204" pitchFamily="34" charset="0"/>
              </a:rPr>
              <a:t>teachers </a:t>
            </a:r>
            <a:r>
              <a:rPr lang="en-US" spc="-35" dirty="0">
                <a:latin typeface="Open Sans" panose="020B0606030504020204" pitchFamily="34" charset="0"/>
                <a:ea typeface="Open Sans" panose="020B0606030504020204" pitchFamily="34" charset="0"/>
                <a:cs typeface="Open Sans" panose="020B0606030504020204" pitchFamily="34" charset="0"/>
              </a:rPr>
              <a:t>and</a:t>
            </a:r>
            <a:r>
              <a:rPr lang="en-US" spc="-30"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peers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3512330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8EF04-4652-4FA1-AD71-1F6A642DE592}"/>
              </a:ext>
            </a:extLst>
          </p:cNvPr>
          <p:cNvSpPr>
            <a:spLocks noGrp="1"/>
          </p:cNvSpPr>
          <p:nvPr>
            <p:ph type="title"/>
          </p:nvPr>
        </p:nvSpPr>
        <p:spPr/>
        <p:txBody>
          <a:bodyPr/>
          <a:lstStyle/>
          <a:p>
            <a:r>
              <a:rPr lang="en-US" spc="0" dirty="0"/>
              <a:t>Montessori’s Theory</a:t>
            </a:r>
          </a:p>
        </p:txBody>
      </p:sp>
      <p:sp>
        <p:nvSpPr>
          <p:cNvPr id="3" name="Content Placeholder 2">
            <a:extLst>
              <a:ext uri="{FF2B5EF4-FFF2-40B4-BE49-F238E27FC236}">
                <a16:creationId xmlns:a16="http://schemas.microsoft.com/office/drawing/2014/main" id="{C35C00D6-928C-489A-8E6C-5C48F6DBE679}"/>
              </a:ext>
            </a:extLst>
          </p:cNvPr>
          <p:cNvSpPr>
            <a:spLocks noGrp="1"/>
          </p:cNvSpPr>
          <p:nvPr>
            <p:ph sz="half" idx="1"/>
          </p:nvPr>
        </p:nvSpPr>
        <p:spPr/>
        <p:txBody>
          <a:bodyPr/>
          <a:lstStyle/>
          <a:p>
            <a:pPr marL="469900" marR="5080" indent="-457200">
              <a:spcBef>
                <a:spcPts val="105"/>
              </a:spcBef>
              <a:buClr>
                <a:schemeClr val="accent1"/>
              </a:buClr>
              <a:buSzPct val="94230"/>
              <a:buFont typeface="Open Sans" panose="020B0606030504020204" pitchFamily="34" charset="0"/>
              <a:buChar char="&gt;"/>
              <a:tabLst>
                <a:tab pos="287020" algn="l"/>
              </a:tabLst>
            </a:pPr>
            <a:r>
              <a:rPr lang="en-US" dirty="0">
                <a:latin typeface="Open Sans" panose="020B0606030504020204" pitchFamily="34" charset="0"/>
                <a:ea typeface="Open Sans" panose="020B0606030504020204" pitchFamily="34" charset="0"/>
                <a:cs typeface="Open Sans" panose="020B0606030504020204" pitchFamily="34" charset="0"/>
              </a:rPr>
              <a:t>Montessori said children learn best through prepared learning environments</a:t>
            </a:r>
          </a:p>
          <a:p>
            <a:pPr marL="1205865" lvl="2" indent="-457200">
              <a:spcBef>
                <a:spcPts val="580"/>
              </a:spcBef>
              <a:buSzPct val="85416"/>
              <a:buFont typeface="Open Sans" panose="020B0606030504020204" pitchFamily="34" charset="0"/>
              <a:buChar char="&gt;"/>
              <a:tabLst>
                <a:tab pos="652780" algn="l"/>
              </a:tabLst>
            </a:pPr>
            <a:r>
              <a:rPr lang="en-US" dirty="0">
                <a:latin typeface="Open Sans" panose="020B0606030504020204" pitchFamily="34" charset="0"/>
                <a:ea typeface="Open Sans" panose="020B0606030504020204" pitchFamily="34" charset="0"/>
                <a:cs typeface="Open Sans" panose="020B0606030504020204" pitchFamily="34" charset="0"/>
              </a:rPr>
              <a:t>Strengthen muscles</a:t>
            </a:r>
          </a:p>
          <a:p>
            <a:pPr marL="1205865" lvl="2" indent="-457200">
              <a:spcBef>
                <a:spcPts val="580"/>
              </a:spcBef>
              <a:buSzPct val="85416"/>
              <a:buFont typeface="Open Sans" panose="020B0606030504020204" pitchFamily="34" charset="0"/>
              <a:buChar char="&gt;"/>
              <a:tabLst>
                <a:tab pos="652780" algn="l"/>
              </a:tabLst>
            </a:pPr>
            <a:r>
              <a:rPr lang="en-US" dirty="0">
                <a:latin typeface="Open Sans" panose="020B0606030504020204" pitchFamily="34" charset="0"/>
                <a:ea typeface="Open Sans" panose="020B0606030504020204" pitchFamily="34" charset="0"/>
                <a:cs typeface="Open Sans" panose="020B0606030504020204" pitchFamily="34" charset="0"/>
              </a:rPr>
              <a:t>Prepare a child’s mind and body</a:t>
            </a:r>
          </a:p>
          <a:p>
            <a:pPr marL="1205865" lvl="2" indent="-457200">
              <a:spcBef>
                <a:spcPts val="575"/>
              </a:spcBef>
              <a:buSzPct val="85416"/>
              <a:buFont typeface="Open Sans" panose="020B0606030504020204" pitchFamily="34" charset="0"/>
              <a:buChar char="&gt;"/>
              <a:tabLst>
                <a:tab pos="652780" algn="l"/>
              </a:tabLst>
            </a:pPr>
            <a:r>
              <a:rPr lang="en-US" dirty="0">
                <a:latin typeface="Open Sans" panose="020B0606030504020204" pitchFamily="34" charset="0"/>
                <a:ea typeface="Open Sans" panose="020B0606030504020204" pitchFamily="34" charset="0"/>
                <a:cs typeface="Open Sans" panose="020B0606030504020204" pitchFamily="34" charset="0"/>
              </a:rPr>
              <a:t>Encourage independence</a:t>
            </a:r>
          </a:p>
          <a:p>
            <a:endParaRPr lang="en-US" dirty="0"/>
          </a:p>
        </p:txBody>
      </p:sp>
    </p:spTree>
    <p:extLst>
      <p:ext uri="{BB962C8B-B14F-4D97-AF65-F5344CB8AC3E}">
        <p14:creationId xmlns:p14="http://schemas.microsoft.com/office/powerpoint/2010/main" val="1271096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32F1D-AAC7-4DB4-A4E1-A2BB6A0FB7F9}"/>
              </a:ext>
            </a:extLst>
          </p:cNvPr>
          <p:cNvSpPr>
            <a:spLocks noGrp="1"/>
          </p:cNvSpPr>
          <p:nvPr>
            <p:ph type="title"/>
          </p:nvPr>
        </p:nvSpPr>
        <p:spPr/>
        <p:txBody>
          <a:bodyPr/>
          <a:lstStyle/>
          <a:p>
            <a:r>
              <a:rPr lang="en-US" dirty="0"/>
              <a:t>Special Needs Children</a:t>
            </a:r>
          </a:p>
        </p:txBody>
      </p:sp>
      <p:sp>
        <p:nvSpPr>
          <p:cNvPr id="3" name="Content Placeholder 2">
            <a:extLst>
              <a:ext uri="{FF2B5EF4-FFF2-40B4-BE49-F238E27FC236}">
                <a16:creationId xmlns:a16="http://schemas.microsoft.com/office/drawing/2014/main" id="{D3B78A44-491C-44B4-AAFD-758E6DAC404E}"/>
              </a:ext>
            </a:extLst>
          </p:cNvPr>
          <p:cNvSpPr>
            <a:spLocks noGrp="1"/>
          </p:cNvSpPr>
          <p:nvPr>
            <p:ph sz="half" idx="1"/>
          </p:nvPr>
        </p:nvSpPr>
        <p:spPr/>
        <p:txBody>
          <a:bodyPr/>
          <a:lstStyle/>
          <a:p>
            <a:pPr marL="469900" marR="5080" indent="-457200">
              <a:spcBef>
                <a:spcPts val="105"/>
              </a:spcBef>
              <a:buClr>
                <a:schemeClr val="accent1"/>
              </a:buClr>
              <a:buSzPct val="94230"/>
              <a:buFont typeface="Open Sans" panose="020B0606030504020204" pitchFamily="34" charset="0"/>
              <a:buChar char="&gt;"/>
              <a:tabLst>
                <a:tab pos="287020" algn="l"/>
              </a:tabLst>
            </a:pPr>
            <a:r>
              <a:rPr lang="en-US" spc="-60" dirty="0">
                <a:latin typeface="Open Sans" panose="020B0606030504020204" pitchFamily="34" charset="0"/>
                <a:ea typeface="Open Sans" panose="020B0606030504020204" pitchFamily="34" charset="0"/>
                <a:cs typeface="Open Sans" panose="020B0606030504020204" pitchFamily="34" charset="0"/>
              </a:rPr>
              <a:t>Encourage </a:t>
            </a:r>
            <a:r>
              <a:rPr lang="en-US" spc="-25" dirty="0">
                <a:latin typeface="Open Sans" panose="020B0606030504020204" pitchFamily="34" charset="0"/>
                <a:ea typeface="Open Sans" panose="020B0606030504020204" pitchFamily="34" charset="0"/>
                <a:cs typeface="Open Sans" panose="020B0606030504020204" pitchFamily="34" charset="0"/>
              </a:rPr>
              <a:t>independence </a:t>
            </a:r>
            <a:r>
              <a:rPr lang="en-US" spc="-30" dirty="0">
                <a:latin typeface="Open Sans" panose="020B0606030504020204" pitchFamily="34" charset="0"/>
                <a:ea typeface="Open Sans" panose="020B0606030504020204" pitchFamily="34" charset="0"/>
                <a:cs typeface="Open Sans" panose="020B0606030504020204" pitchFamily="34" charset="0"/>
              </a:rPr>
              <a:t>by </a:t>
            </a:r>
            <a:r>
              <a:rPr lang="en-US" spc="-40" dirty="0">
                <a:latin typeface="Open Sans" panose="020B0606030504020204" pitchFamily="34" charset="0"/>
                <a:ea typeface="Open Sans" panose="020B0606030504020204" pitchFamily="34" charset="0"/>
                <a:cs typeface="Open Sans" panose="020B0606030504020204" pitchFamily="34" charset="0"/>
              </a:rPr>
              <a:t>involving </a:t>
            </a:r>
            <a:r>
              <a:rPr lang="en-US" spc="-10" dirty="0">
                <a:latin typeface="Open Sans" panose="020B0606030504020204" pitchFamily="34" charset="0"/>
                <a:ea typeface="Open Sans" panose="020B0606030504020204" pitchFamily="34" charset="0"/>
                <a:cs typeface="Open Sans" panose="020B0606030504020204" pitchFamily="34" charset="0"/>
              </a:rPr>
              <a:t>them </a:t>
            </a:r>
            <a:r>
              <a:rPr lang="en-US" spc="-30" dirty="0">
                <a:latin typeface="Open Sans" panose="020B0606030504020204" pitchFamily="34" charset="0"/>
                <a:ea typeface="Open Sans" panose="020B0606030504020204" pitchFamily="34" charset="0"/>
                <a:cs typeface="Open Sans" panose="020B0606030504020204" pitchFamily="34" charset="0"/>
              </a:rPr>
              <a:t>in </a:t>
            </a:r>
            <a:r>
              <a:rPr lang="en-US" spc="-105" dirty="0">
                <a:latin typeface="Open Sans" panose="020B0606030504020204" pitchFamily="34" charset="0"/>
                <a:ea typeface="Open Sans" panose="020B0606030504020204" pitchFamily="34" charset="0"/>
                <a:cs typeface="Open Sans" panose="020B0606030504020204" pitchFamily="34" charset="0"/>
              </a:rPr>
              <a:t>family  </a:t>
            </a:r>
            <a:r>
              <a:rPr lang="en-US" spc="-40" dirty="0">
                <a:latin typeface="Open Sans" panose="020B0606030504020204" pitchFamily="34" charset="0"/>
                <a:ea typeface="Open Sans" panose="020B0606030504020204" pitchFamily="34" charset="0"/>
                <a:cs typeface="Open Sans" panose="020B0606030504020204" pitchFamily="34" charset="0"/>
              </a:rPr>
              <a:t>and </a:t>
            </a:r>
            <a:r>
              <a:rPr lang="en-US" spc="-15" dirty="0">
                <a:latin typeface="Open Sans" panose="020B0606030504020204" pitchFamily="34" charset="0"/>
                <a:ea typeface="Open Sans" panose="020B0606030504020204" pitchFamily="34" charset="0"/>
                <a:cs typeface="Open Sans" panose="020B0606030504020204" pitchFamily="34" charset="0"/>
              </a:rPr>
              <a:t>school</a:t>
            </a:r>
            <a:r>
              <a:rPr lang="en-US"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life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0"/>
              </a:spcBef>
              <a:buClr>
                <a:schemeClr val="accent1"/>
              </a:buClr>
              <a:buSzPct val="94230"/>
              <a:buFont typeface="Open Sans" panose="020B0606030504020204" pitchFamily="34" charset="0"/>
              <a:buChar char="&gt;"/>
              <a:tabLst>
                <a:tab pos="287020" algn="l"/>
              </a:tabLst>
            </a:pPr>
            <a:r>
              <a:rPr lang="en-US" spc="-10" dirty="0">
                <a:latin typeface="Open Sans" panose="020B0606030504020204" pitchFamily="34" charset="0"/>
                <a:ea typeface="Open Sans" panose="020B0606030504020204" pitchFamily="34" charset="0"/>
                <a:cs typeface="Open Sans" panose="020B0606030504020204" pitchFamily="34" charset="0"/>
              </a:rPr>
              <a:t>Offer </a:t>
            </a:r>
            <a:r>
              <a:rPr lang="en-US" spc="-40" dirty="0">
                <a:latin typeface="Open Sans" panose="020B0606030504020204" pitchFamily="34" charset="0"/>
                <a:ea typeface="Open Sans" panose="020B0606030504020204" pitchFamily="34" charset="0"/>
                <a:cs typeface="Open Sans" panose="020B0606030504020204" pitchFamily="34" charset="0"/>
              </a:rPr>
              <a:t>love and</a:t>
            </a:r>
            <a:r>
              <a:rPr lang="en-US" spc="-200"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support</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550519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D6407-FEAA-47A8-8CEC-83F08771EB08}"/>
              </a:ext>
            </a:extLst>
          </p:cNvPr>
          <p:cNvSpPr>
            <a:spLocks noGrp="1"/>
          </p:cNvSpPr>
          <p:nvPr>
            <p:ph type="title"/>
          </p:nvPr>
        </p:nvSpPr>
        <p:spPr>
          <a:xfrm>
            <a:off x="1066274" y="2403960"/>
            <a:ext cx="10059452" cy="876300"/>
          </a:xfrm>
        </p:spPr>
        <p:txBody>
          <a:bodyPr/>
          <a:lstStyle/>
          <a:p>
            <a:pPr algn="ctr"/>
            <a:r>
              <a:rPr lang="en-US" dirty="0"/>
              <a:t>The health and safety of preschoolers</a:t>
            </a:r>
          </a:p>
        </p:txBody>
      </p:sp>
    </p:spTree>
    <p:extLst>
      <p:ext uri="{BB962C8B-B14F-4D97-AF65-F5344CB8AC3E}">
        <p14:creationId xmlns:p14="http://schemas.microsoft.com/office/powerpoint/2010/main" val="3820058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FF36F-35BB-4FBD-BC83-CA66FA6DDABB}"/>
              </a:ext>
            </a:extLst>
          </p:cNvPr>
          <p:cNvSpPr>
            <a:spLocks noGrp="1"/>
          </p:cNvSpPr>
          <p:nvPr>
            <p:ph type="title"/>
          </p:nvPr>
        </p:nvSpPr>
        <p:spPr/>
        <p:txBody>
          <a:bodyPr/>
          <a:lstStyle/>
          <a:p>
            <a:r>
              <a:rPr lang="en-US" spc="0" dirty="0"/>
              <a:t>Health</a:t>
            </a:r>
          </a:p>
        </p:txBody>
      </p:sp>
      <p:sp>
        <p:nvSpPr>
          <p:cNvPr id="3" name="Content Placeholder 2">
            <a:extLst>
              <a:ext uri="{FF2B5EF4-FFF2-40B4-BE49-F238E27FC236}">
                <a16:creationId xmlns:a16="http://schemas.microsoft.com/office/drawing/2014/main" id="{82E52856-49C3-42C6-A4F7-9C42C28C032F}"/>
              </a:ext>
            </a:extLst>
          </p:cNvPr>
          <p:cNvSpPr>
            <a:spLocks noGrp="1"/>
          </p:cNvSpPr>
          <p:nvPr>
            <p:ph sz="half" idx="1"/>
          </p:nvPr>
        </p:nvSpPr>
        <p:spPr/>
        <p:txBody>
          <a:bodyPr/>
          <a:lstStyle/>
          <a:p>
            <a:pPr marL="469900" marR="5080" indent="-457200">
              <a:spcBef>
                <a:spcPts val="105"/>
              </a:spcBef>
              <a:buClr>
                <a:schemeClr val="accent1"/>
              </a:buClr>
              <a:buSzPct val="94230"/>
              <a:buFont typeface="Open Sans" panose="020B0606030504020204" pitchFamily="34" charset="0"/>
              <a:buChar char="&gt;"/>
              <a:tabLst>
                <a:tab pos="287020" algn="l"/>
              </a:tabLst>
            </a:pPr>
            <a:r>
              <a:rPr lang="en-US" spc="-65" dirty="0">
                <a:latin typeface="Open Sans" panose="020B0606030504020204" pitchFamily="34" charset="0"/>
                <a:ea typeface="Open Sans" panose="020B0606030504020204" pitchFamily="34" charset="0"/>
                <a:cs typeface="Open Sans" panose="020B0606030504020204" pitchFamily="34" charset="0"/>
              </a:rPr>
              <a:t>Involve </a:t>
            </a:r>
            <a:r>
              <a:rPr lang="en-US" spc="-25" dirty="0">
                <a:latin typeface="Open Sans" panose="020B0606030504020204" pitchFamily="34" charset="0"/>
                <a:ea typeface="Open Sans" panose="020B0606030504020204" pitchFamily="34" charset="0"/>
                <a:cs typeface="Open Sans" panose="020B0606030504020204" pitchFamily="34" charset="0"/>
              </a:rPr>
              <a:t>children </a:t>
            </a:r>
            <a:r>
              <a:rPr lang="en-US" spc="-10" dirty="0">
                <a:latin typeface="Open Sans" panose="020B0606030504020204" pitchFamily="34" charset="0"/>
                <a:ea typeface="Open Sans" panose="020B0606030504020204" pitchFamily="34" charset="0"/>
                <a:cs typeface="Open Sans" panose="020B0606030504020204" pitchFamily="34" charset="0"/>
              </a:rPr>
              <a:t>on </a:t>
            </a:r>
            <a:r>
              <a:rPr lang="en-US" spc="-35" dirty="0">
                <a:latin typeface="Open Sans" panose="020B0606030504020204" pitchFamily="34" charset="0"/>
                <a:ea typeface="Open Sans" panose="020B0606030504020204" pitchFamily="34" charset="0"/>
                <a:cs typeface="Open Sans" panose="020B0606030504020204" pitchFamily="34" charset="0"/>
              </a:rPr>
              <a:t>meal </a:t>
            </a:r>
            <a:r>
              <a:rPr lang="en-US" spc="-30" dirty="0">
                <a:latin typeface="Open Sans" panose="020B0606030504020204" pitchFamily="34" charset="0"/>
                <a:ea typeface="Open Sans" panose="020B0606030504020204" pitchFamily="34" charset="0"/>
                <a:cs typeface="Open Sans" panose="020B0606030504020204" pitchFamily="34" charset="0"/>
              </a:rPr>
              <a:t>planning </a:t>
            </a:r>
            <a:r>
              <a:rPr lang="en-US" spc="-40" dirty="0">
                <a:latin typeface="Open Sans" panose="020B0606030504020204" pitchFamily="34" charset="0"/>
                <a:ea typeface="Open Sans" panose="020B0606030504020204" pitchFamily="34" charset="0"/>
                <a:cs typeface="Open Sans" panose="020B0606030504020204" pitchFamily="34" charset="0"/>
              </a:rPr>
              <a:t>and </a:t>
            </a:r>
            <a:r>
              <a:rPr lang="en-US" spc="-80" dirty="0">
                <a:latin typeface="Open Sans" panose="020B0606030504020204" pitchFamily="34" charset="0"/>
                <a:ea typeface="Open Sans" panose="020B0606030504020204" pitchFamily="34" charset="0"/>
                <a:cs typeface="Open Sans" panose="020B0606030504020204" pitchFamily="34" charset="0"/>
              </a:rPr>
              <a:t>preparation  </a:t>
            </a:r>
            <a:r>
              <a:rPr lang="en-US" spc="-40" dirty="0">
                <a:latin typeface="Open Sans" panose="020B0606030504020204" pitchFamily="34" charset="0"/>
                <a:ea typeface="Open Sans" panose="020B0606030504020204" pitchFamily="34" charset="0"/>
                <a:cs typeface="Open Sans" panose="020B0606030504020204" pitchFamily="34" charset="0"/>
              </a:rPr>
              <a:t>tasks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0"/>
              </a:spcBef>
              <a:buSzPct val="85416"/>
              <a:buFont typeface="Open Sans" panose="020B0606030504020204" pitchFamily="34" charset="0"/>
              <a:buChar char="&gt;"/>
              <a:tabLst>
                <a:tab pos="652780" algn="l"/>
              </a:tabLst>
            </a:pPr>
            <a:r>
              <a:rPr lang="en-US" spc="-40" dirty="0">
                <a:latin typeface="Open Sans" panose="020B0606030504020204" pitchFamily="34" charset="0"/>
                <a:ea typeface="Open Sans" panose="020B0606030504020204" pitchFamily="34" charset="0"/>
                <a:cs typeface="Open Sans" panose="020B0606030504020204" pitchFamily="34" charset="0"/>
              </a:rPr>
              <a:t>Stirring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0"/>
              </a:spcBef>
              <a:buSzPct val="85416"/>
              <a:buFont typeface="Open Sans" panose="020B0606030504020204" pitchFamily="34" charset="0"/>
              <a:buChar char="&gt;"/>
              <a:tabLst>
                <a:tab pos="652780" algn="l"/>
              </a:tabLst>
            </a:pPr>
            <a:r>
              <a:rPr lang="en-US" spc="-35" dirty="0">
                <a:latin typeface="Open Sans" panose="020B0606030504020204" pitchFamily="34" charset="0"/>
                <a:ea typeface="Open Sans" panose="020B0606030504020204" pitchFamily="34" charset="0"/>
                <a:cs typeface="Open Sans" panose="020B0606030504020204" pitchFamily="34" charset="0"/>
              </a:rPr>
              <a:t>Mixing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30" dirty="0">
                <a:latin typeface="Open Sans" panose="020B0606030504020204" pitchFamily="34" charset="0"/>
                <a:ea typeface="Open Sans" panose="020B0606030504020204" pitchFamily="34" charset="0"/>
                <a:cs typeface="Open Sans" panose="020B0606030504020204" pitchFamily="34" charset="0"/>
              </a:rPr>
              <a:t>Setting </a:t>
            </a:r>
            <a:r>
              <a:rPr lang="en-US" spc="-5" dirty="0">
                <a:latin typeface="Open Sans" panose="020B0606030504020204" pitchFamily="34" charset="0"/>
                <a:ea typeface="Open Sans" panose="020B0606030504020204" pitchFamily="34" charset="0"/>
                <a:cs typeface="Open Sans" panose="020B0606030504020204" pitchFamily="34" charset="0"/>
              </a:rPr>
              <a:t>the</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tale</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15"/>
              </a:spcBef>
              <a:buClr>
                <a:schemeClr val="accent1"/>
              </a:buClr>
              <a:buSzPct val="94230"/>
              <a:buFont typeface="Open Sans" panose="020B0606030504020204" pitchFamily="34" charset="0"/>
              <a:buChar char="&gt;"/>
              <a:tabLst>
                <a:tab pos="287020" algn="l"/>
              </a:tabLst>
            </a:pPr>
            <a:r>
              <a:rPr lang="en-US" spc="-50" dirty="0">
                <a:latin typeface="Open Sans" panose="020B0606030504020204" pitchFamily="34" charset="0"/>
                <a:ea typeface="Open Sans" panose="020B0606030504020204" pitchFamily="34" charset="0"/>
                <a:cs typeface="Open Sans" panose="020B0606030504020204" pitchFamily="34" charset="0"/>
              </a:rPr>
              <a:t>Teaching </a:t>
            </a:r>
            <a:r>
              <a:rPr lang="en-US" spc="-15" dirty="0">
                <a:latin typeface="Open Sans" panose="020B0606030504020204" pitchFamily="34" charset="0"/>
                <a:ea typeface="Open Sans" panose="020B0606030504020204" pitchFamily="34" charset="0"/>
                <a:cs typeface="Open Sans" panose="020B0606030504020204" pitchFamily="34" charset="0"/>
              </a:rPr>
              <a:t>about</a:t>
            </a:r>
            <a:r>
              <a:rPr lang="en-US" spc="-60" dirty="0">
                <a:latin typeface="Open Sans" panose="020B0606030504020204" pitchFamily="34" charset="0"/>
                <a:ea typeface="Open Sans" panose="020B0606030504020204" pitchFamily="34" charset="0"/>
                <a:cs typeface="Open Sans" panose="020B0606030504020204" pitchFamily="34" charset="0"/>
              </a:rPr>
              <a:t> </a:t>
            </a:r>
            <a:r>
              <a:rPr lang="en-US" spc="-20" dirty="0">
                <a:latin typeface="Open Sans" panose="020B0606030504020204" pitchFamily="34" charset="0"/>
                <a:ea typeface="Open Sans" panose="020B0606030504020204" pitchFamily="34" charset="0"/>
                <a:cs typeface="Open Sans" panose="020B0606030504020204" pitchFamily="34" charset="0"/>
              </a:rPr>
              <a:t>nutrition</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5"/>
              </a:spcBef>
              <a:buSzPct val="85416"/>
              <a:buFont typeface="Open Sans" panose="020B0606030504020204" pitchFamily="34" charset="0"/>
              <a:buChar char="&gt;"/>
              <a:tabLst>
                <a:tab pos="652780" algn="l"/>
              </a:tabLst>
            </a:pPr>
            <a:r>
              <a:rPr lang="en-US" spc="-65" dirty="0">
                <a:latin typeface="Open Sans" panose="020B0606030504020204" pitchFamily="34" charset="0"/>
                <a:ea typeface="Open Sans" panose="020B0606030504020204" pitchFamily="34" charset="0"/>
                <a:cs typeface="Open Sans" panose="020B0606030504020204" pitchFamily="34" charset="0"/>
              </a:rPr>
              <a:t>Food</a:t>
            </a:r>
            <a:r>
              <a:rPr lang="en-US" spc="-4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groups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30" dirty="0">
                <a:latin typeface="Open Sans" panose="020B0606030504020204" pitchFamily="34" charset="0"/>
                <a:ea typeface="Open Sans" panose="020B0606030504020204" pitchFamily="34" charset="0"/>
                <a:cs typeface="Open Sans" panose="020B0606030504020204" pitchFamily="34" charset="0"/>
              </a:rPr>
              <a:t>Create </a:t>
            </a:r>
            <a:r>
              <a:rPr lang="en-US" spc="-20" dirty="0">
                <a:latin typeface="Open Sans" panose="020B0606030504020204" pitchFamily="34" charset="0"/>
                <a:ea typeface="Open Sans" panose="020B0606030504020204" pitchFamily="34" charset="0"/>
                <a:cs typeface="Open Sans" panose="020B0606030504020204" pitchFamily="34" charset="0"/>
              </a:rPr>
              <a:t>healthy </a:t>
            </a:r>
            <a:r>
              <a:rPr lang="en-US" spc="-35" dirty="0">
                <a:latin typeface="Open Sans" panose="020B0606030504020204" pitchFamily="34" charset="0"/>
                <a:ea typeface="Open Sans" panose="020B0606030504020204" pitchFamily="34" charset="0"/>
                <a:cs typeface="Open Sans" panose="020B0606030504020204" pitchFamily="34" charset="0"/>
              </a:rPr>
              <a:t>snacks </a:t>
            </a:r>
            <a:r>
              <a:rPr lang="en-US" spc="-20" dirty="0">
                <a:latin typeface="Open Sans" panose="020B0606030504020204" pitchFamily="34" charset="0"/>
                <a:ea typeface="Open Sans" panose="020B0606030504020204" pitchFamily="34" charset="0"/>
                <a:cs typeface="Open Sans" panose="020B0606030504020204" pitchFamily="34" charset="0"/>
              </a:rPr>
              <a:t>such </a:t>
            </a:r>
            <a:r>
              <a:rPr lang="en-US" spc="-65" dirty="0">
                <a:latin typeface="Open Sans" panose="020B0606030504020204" pitchFamily="34" charset="0"/>
                <a:ea typeface="Open Sans" panose="020B0606030504020204" pitchFamily="34" charset="0"/>
                <a:cs typeface="Open Sans" panose="020B0606030504020204" pitchFamily="34" charset="0"/>
              </a:rPr>
              <a:t>as </a:t>
            </a:r>
            <a:r>
              <a:rPr lang="en-US" spc="-35" dirty="0">
                <a:latin typeface="Open Sans" panose="020B0606030504020204" pitchFamily="34" charset="0"/>
                <a:ea typeface="Open Sans" panose="020B0606030504020204" pitchFamily="34" charset="0"/>
                <a:cs typeface="Open Sans" panose="020B0606030504020204" pitchFamily="34" charset="0"/>
              </a:rPr>
              <a:t>ants </a:t>
            </a:r>
            <a:r>
              <a:rPr lang="en-US" spc="-15" dirty="0">
                <a:latin typeface="Open Sans" panose="020B0606030504020204" pitchFamily="34" charset="0"/>
                <a:ea typeface="Open Sans" panose="020B0606030504020204" pitchFamily="34" charset="0"/>
                <a:cs typeface="Open Sans" panose="020B0606030504020204" pitchFamily="34" charset="0"/>
              </a:rPr>
              <a:t>on </a:t>
            </a:r>
            <a:r>
              <a:rPr lang="en-US" spc="-60" dirty="0">
                <a:latin typeface="Open Sans" panose="020B0606030504020204" pitchFamily="34" charset="0"/>
                <a:ea typeface="Open Sans" panose="020B0606030504020204" pitchFamily="34" charset="0"/>
                <a:cs typeface="Open Sans" panose="020B0606030504020204" pitchFamily="34" charset="0"/>
              </a:rPr>
              <a:t>a</a:t>
            </a:r>
            <a:r>
              <a:rPr lang="en-US" spc="-345" dirty="0">
                <a:latin typeface="Open Sans" panose="020B0606030504020204" pitchFamily="34" charset="0"/>
                <a:ea typeface="Open Sans" panose="020B0606030504020204" pitchFamily="34" charset="0"/>
                <a:cs typeface="Open Sans" panose="020B0606030504020204" pitchFamily="34" charset="0"/>
              </a:rPr>
              <a:t> </a:t>
            </a:r>
            <a:r>
              <a:rPr lang="en-US" spc="-10" dirty="0">
                <a:latin typeface="Open Sans" panose="020B0606030504020204" pitchFamily="34" charset="0"/>
                <a:ea typeface="Open Sans" panose="020B0606030504020204" pitchFamily="34" charset="0"/>
                <a:cs typeface="Open Sans" panose="020B0606030504020204" pitchFamily="34" charset="0"/>
              </a:rPr>
              <a:t>log</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4172689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4BEF1-649A-46E6-991B-B8787AAC9415}"/>
              </a:ext>
            </a:extLst>
          </p:cNvPr>
          <p:cNvSpPr>
            <a:spLocks noGrp="1"/>
          </p:cNvSpPr>
          <p:nvPr>
            <p:ph type="title"/>
          </p:nvPr>
        </p:nvSpPr>
        <p:spPr/>
        <p:txBody>
          <a:bodyPr/>
          <a:lstStyle/>
          <a:p>
            <a:r>
              <a:rPr lang="en-US" dirty="0"/>
              <a:t>Safety</a:t>
            </a:r>
          </a:p>
        </p:txBody>
      </p:sp>
      <p:sp>
        <p:nvSpPr>
          <p:cNvPr id="3" name="Content Placeholder 2">
            <a:extLst>
              <a:ext uri="{FF2B5EF4-FFF2-40B4-BE49-F238E27FC236}">
                <a16:creationId xmlns:a16="http://schemas.microsoft.com/office/drawing/2014/main" id="{F7091FFD-CDA6-4FC5-80C1-C4D7782EECDC}"/>
              </a:ext>
            </a:extLst>
          </p:cNvPr>
          <p:cNvSpPr>
            <a:spLocks noGrp="1"/>
          </p:cNvSpPr>
          <p:nvPr>
            <p:ph sz="half" idx="1"/>
          </p:nvPr>
        </p:nvSpPr>
        <p:spPr/>
        <p:txBody>
          <a:bodyPr/>
          <a:lstStyle/>
          <a:p>
            <a:pPr marL="469900" indent="-457200">
              <a:spcBef>
                <a:spcPts val="735"/>
              </a:spcBef>
              <a:buClr>
                <a:schemeClr val="accent1"/>
              </a:buClr>
              <a:buSzPct val="94230"/>
              <a:buFont typeface="Open Sans" panose="020B0606030504020204" pitchFamily="34" charset="0"/>
              <a:buChar char="&gt;"/>
              <a:tabLst>
                <a:tab pos="287020" algn="l"/>
              </a:tabLst>
            </a:pPr>
            <a:r>
              <a:rPr lang="en-US" spc="-45" dirty="0">
                <a:latin typeface="Open Sans" panose="020B0606030504020204" pitchFamily="34" charset="0"/>
                <a:ea typeface="Open Sans" panose="020B0606030504020204" pitchFamily="34" charset="0"/>
                <a:cs typeface="Open Sans" panose="020B0606030504020204" pitchFamily="34" charset="0"/>
              </a:rPr>
              <a:t>Bicycles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5"/>
              </a:spcBef>
              <a:buSzPct val="85416"/>
              <a:buFont typeface="Open Sans" panose="020B0606030504020204" pitchFamily="34" charset="0"/>
              <a:buChar char="&gt;"/>
              <a:tabLst>
                <a:tab pos="652780" algn="l"/>
              </a:tabLst>
            </a:pPr>
            <a:r>
              <a:rPr lang="en-US" spc="-55" dirty="0">
                <a:latin typeface="Open Sans" panose="020B0606030504020204" pitchFamily="34" charset="0"/>
                <a:ea typeface="Open Sans" panose="020B0606030504020204" pitchFamily="34" charset="0"/>
                <a:cs typeface="Open Sans" panose="020B0606030504020204" pitchFamily="34" charset="0"/>
              </a:rPr>
              <a:t>Always wear </a:t>
            </a:r>
            <a:r>
              <a:rPr lang="en-US" spc="-60" dirty="0">
                <a:latin typeface="Open Sans" panose="020B0606030504020204" pitchFamily="34" charset="0"/>
                <a:ea typeface="Open Sans" panose="020B0606030504020204" pitchFamily="34" charset="0"/>
                <a:cs typeface="Open Sans" panose="020B0606030504020204" pitchFamily="34" charset="0"/>
              </a:rPr>
              <a:t>a</a:t>
            </a:r>
            <a:r>
              <a:rPr lang="en-US" spc="-135" dirty="0">
                <a:latin typeface="Open Sans" panose="020B0606030504020204" pitchFamily="34" charset="0"/>
                <a:ea typeface="Open Sans" panose="020B0606030504020204" pitchFamily="34" charset="0"/>
                <a:cs typeface="Open Sans" panose="020B0606030504020204" pitchFamily="34" charset="0"/>
              </a:rPr>
              <a:t> </a:t>
            </a:r>
            <a:r>
              <a:rPr lang="en-US" spc="-15" dirty="0">
                <a:latin typeface="Open Sans" panose="020B0606030504020204" pitchFamily="34" charset="0"/>
                <a:ea typeface="Open Sans" panose="020B0606030504020204" pitchFamily="34" charset="0"/>
                <a:cs typeface="Open Sans" panose="020B0606030504020204" pitchFamily="34" charset="0"/>
              </a:rPr>
              <a:t>helmet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15"/>
              </a:spcBef>
              <a:buClr>
                <a:schemeClr val="accent1"/>
              </a:buClr>
              <a:buSzPct val="94230"/>
              <a:buFont typeface="Open Sans" panose="020B0606030504020204" pitchFamily="34" charset="0"/>
              <a:buChar char="&gt;"/>
              <a:tabLst>
                <a:tab pos="287020" algn="l"/>
              </a:tabLst>
            </a:pPr>
            <a:r>
              <a:rPr lang="en-US" spc="-60" dirty="0">
                <a:latin typeface="Open Sans" panose="020B0606030504020204" pitchFamily="34" charset="0"/>
                <a:ea typeface="Open Sans" panose="020B0606030504020204" pitchFamily="34" charset="0"/>
                <a:cs typeface="Open Sans" panose="020B0606030504020204" pitchFamily="34" charset="0"/>
              </a:rPr>
              <a:t>Traffic</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5"/>
              </a:spcBef>
              <a:buSzPct val="85416"/>
              <a:buFont typeface="Open Sans" panose="020B0606030504020204" pitchFamily="34" charset="0"/>
              <a:buChar char="&gt;"/>
              <a:tabLst>
                <a:tab pos="652780" algn="l"/>
              </a:tabLst>
            </a:pPr>
            <a:r>
              <a:rPr lang="en-US" spc="-25" dirty="0">
                <a:latin typeface="Open Sans" panose="020B0606030504020204" pitchFamily="34" charset="0"/>
                <a:ea typeface="Open Sans" panose="020B0606030504020204" pitchFamily="34" charset="0"/>
                <a:cs typeface="Open Sans" panose="020B0606030504020204" pitchFamily="34" charset="0"/>
              </a:rPr>
              <a:t>Look </a:t>
            </a:r>
            <a:r>
              <a:rPr lang="en-US" spc="-5" dirty="0">
                <a:latin typeface="Open Sans" panose="020B0606030504020204" pitchFamily="34" charset="0"/>
                <a:ea typeface="Open Sans" panose="020B0606030504020204" pitchFamily="34" charset="0"/>
                <a:cs typeface="Open Sans" panose="020B0606030504020204" pitchFamily="34" charset="0"/>
              </a:rPr>
              <a:t>both </a:t>
            </a:r>
            <a:r>
              <a:rPr lang="en-US" spc="-70" dirty="0">
                <a:latin typeface="Open Sans" panose="020B0606030504020204" pitchFamily="34" charset="0"/>
                <a:ea typeface="Open Sans" panose="020B0606030504020204" pitchFamily="34" charset="0"/>
                <a:cs typeface="Open Sans" panose="020B0606030504020204" pitchFamily="34" charset="0"/>
              </a:rPr>
              <a:t>ways </a:t>
            </a:r>
            <a:r>
              <a:rPr lang="en-US" spc="-35" dirty="0">
                <a:latin typeface="Open Sans" panose="020B0606030504020204" pitchFamily="34" charset="0"/>
                <a:ea typeface="Open Sans" panose="020B0606030504020204" pitchFamily="34" charset="0"/>
                <a:cs typeface="Open Sans" panose="020B0606030504020204" pitchFamily="34" charset="0"/>
              </a:rPr>
              <a:t>before crossing </a:t>
            </a:r>
            <a:r>
              <a:rPr lang="en-US" dirty="0">
                <a:latin typeface="Open Sans" panose="020B0606030504020204" pitchFamily="34" charset="0"/>
                <a:ea typeface="Open Sans" panose="020B0606030504020204" pitchFamily="34" charset="0"/>
                <a:cs typeface="Open Sans" panose="020B0606030504020204" pitchFamily="34" charset="0"/>
              </a:rPr>
              <a:t>the</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street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15"/>
              </a:spcBef>
              <a:buClr>
                <a:schemeClr val="accent1"/>
              </a:buClr>
              <a:buSzPct val="94230"/>
              <a:buFont typeface="Open Sans" panose="020B0606030504020204" pitchFamily="34" charset="0"/>
              <a:buChar char="&gt;"/>
              <a:tabLst>
                <a:tab pos="287020" algn="l"/>
              </a:tabLst>
            </a:pPr>
            <a:r>
              <a:rPr lang="en-US" spc="-50" dirty="0">
                <a:latin typeface="Open Sans" panose="020B0606030504020204" pitchFamily="34" charset="0"/>
                <a:ea typeface="Open Sans" panose="020B0606030504020204" pitchFamily="34" charset="0"/>
                <a:cs typeface="Open Sans" panose="020B0606030504020204" pitchFamily="34" charset="0"/>
              </a:rPr>
              <a:t>Playgrounds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5"/>
              </a:spcBef>
              <a:buSzPct val="85416"/>
              <a:buFont typeface="Open Sans" panose="020B0606030504020204" pitchFamily="34" charset="0"/>
              <a:buChar char="&gt;"/>
              <a:tabLst>
                <a:tab pos="652780" algn="l"/>
              </a:tabLst>
            </a:pPr>
            <a:r>
              <a:rPr lang="en-US" spc="-50" dirty="0">
                <a:latin typeface="Open Sans" panose="020B0606030504020204" pitchFamily="34" charset="0"/>
                <a:ea typeface="Open Sans" panose="020B0606030504020204" pitchFamily="34" charset="0"/>
                <a:cs typeface="Open Sans" panose="020B0606030504020204" pitchFamily="34" charset="0"/>
              </a:rPr>
              <a:t>Keep </a:t>
            </a:r>
            <a:r>
              <a:rPr lang="en-US" spc="-60" dirty="0">
                <a:latin typeface="Open Sans" panose="020B0606030504020204" pitchFamily="34" charset="0"/>
                <a:ea typeface="Open Sans" panose="020B0606030504020204" pitchFamily="34" charset="0"/>
                <a:cs typeface="Open Sans" panose="020B0606030504020204" pitchFamily="34" charset="0"/>
              </a:rPr>
              <a:t>a </a:t>
            </a:r>
            <a:r>
              <a:rPr lang="en-US" spc="-50" dirty="0">
                <a:latin typeface="Open Sans" panose="020B0606030504020204" pitchFamily="34" charset="0"/>
                <a:ea typeface="Open Sans" panose="020B0606030504020204" pitchFamily="34" charset="0"/>
                <a:cs typeface="Open Sans" panose="020B0606030504020204" pitchFamily="34" charset="0"/>
              </a:rPr>
              <a:t>safe </a:t>
            </a:r>
            <a:r>
              <a:rPr lang="en-US" spc="-30" dirty="0">
                <a:latin typeface="Open Sans" panose="020B0606030504020204" pitchFamily="34" charset="0"/>
                <a:ea typeface="Open Sans" panose="020B0606030504020204" pitchFamily="34" charset="0"/>
                <a:cs typeface="Open Sans" panose="020B0606030504020204" pitchFamily="34" charset="0"/>
              </a:rPr>
              <a:t>distance </a:t>
            </a:r>
            <a:r>
              <a:rPr lang="en-US" spc="-45" dirty="0">
                <a:latin typeface="Open Sans" panose="020B0606030504020204" pitchFamily="34" charset="0"/>
                <a:ea typeface="Open Sans" panose="020B0606030504020204" pitchFamily="34" charset="0"/>
                <a:cs typeface="Open Sans" panose="020B0606030504020204" pitchFamily="34" charset="0"/>
              </a:rPr>
              <a:t>from</a:t>
            </a:r>
            <a:r>
              <a:rPr lang="en-US" spc="-240"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swings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30" dirty="0">
                <a:latin typeface="Open Sans" panose="020B0606030504020204" pitchFamily="34" charset="0"/>
                <a:ea typeface="Open Sans" panose="020B0606030504020204" pitchFamily="34" charset="0"/>
                <a:cs typeface="Open Sans" panose="020B0606030504020204" pitchFamily="34" charset="0"/>
              </a:rPr>
              <a:t>Go </a:t>
            </a:r>
            <a:r>
              <a:rPr lang="en-US" spc="-15" dirty="0">
                <a:latin typeface="Open Sans" panose="020B0606030504020204" pitchFamily="34" charset="0"/>
                <a:ea typeface="Open Sans" panose="020B0606030504020204" pitchFamily="34" charset="0"/>
                <a:cs typeface="Open Sans" panose="020B0606030504020204" pitchFamily="34" charset="0"/>
              </a:rPr>
              <a:t>feet </a:t>
            </a:r>
            <a:r>
              <a:rPr lang="en-US" spc="-25" dirty="0">
                <a:latin typeface="Open Sans" panose="020B0606030504020204" pitchFamily="34" charset="0"/>
                <a:ea typeface="Open Sans" panose="020B0606030504020204" pitchFamily="34" charset="0"/>
                <a:cs typeface="Open Sans" panose="020B0606030504020204" pitchFamily="34" charset="0"/>
              </a:rPr>
              <a:t>first </a:t>
            </a:r>
            <a:r>
              <a:rPr lang="en-US" spc="-15" dirty="0">
                <a:latin typeface="Open Sans" panose="020B0606030504020204" pitchFamily="34" charset="0"/>
                <a:ea typeface="Open Sans" panose="020B0606030504020204" pitchFamily="34" charset="0"/>
                <a:cs typeface="Open Sans" panose="020B0606030504020204" pitchFamily="34" charset="0"/>
              </a:rPr>
              <a:t>on </a:t>
            </a:r>
            <a:r>
              <a:rPr lang="en-US" spc="-35" dirty="0">
                <a:latin typeface="Open Sans" panose="020B0606030504020204" pitchFamily="34" charset="0"/>
                <a:ea typeface="Open Sans" panose="020B0606030504020204" pitchFamily="34" charset="0"/>
                <a:cs typeface="Open Sans" panose="020B0606030504020204" pitchFamily="34" charset="0"/>
              </a:rPr>
              <a:t>slides and </a:t>
            </a:r>
            <a:r>
              <a:rPr lang="en-US" spc="-15" dirty="0">
                <a:latin typeface="Open Sans" panose="020B0606030504020204" pitchFamily="34" charset="0"/>
                <a:ea typeface="Open Sans" panose="020B0606030504020204" pitchFamily="34" charset="0"/>
                <a:cs typeface="Open Sans" panose="020B0606030504020204" pitchFamily="34" charset="0"/>
              </a:rPr>
              <a:t>hold onto</a:t>
            </a:r>
            <a:r>
              <a:rPr lang="en-US" spc="-280" dirty="0">
                <a:latin typeface="Open Sans" panose="020B0606030504020204" pitchFamily="34" charset="0"/>
                <a:ea typeface="Open Sans" panose="020B0606030504020204" pitchFamily="34" charset="0"/>
                <a:cs typeface="Open Sans" panose="020B0606030504020204" pitchFamily="34" charset="0"/>
              </a:rPr>
              <a:t> </a:t>
            </a:r>
            <a:r>
              <a:rPr lang="en-US" spc="-55" dirty="0">
                <a:latin typeface="Open Sans" panose="020B0606030504020204" pitchFamily="34" charset="0"/>
                <a:ea typeface="Open Sans" panose="020B0606030504020204" pitchFamily="34" charset="0"/>
                <a:cs typeface="Open Sans" panose="020B0606030504020204" pitchFamily="34" charset="0"/>
              </a:rPr>
              <a:t>rails</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1281796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CBA0-C19A-4A41-BED5-A4A5A6601765}"/>
              </a:ext>
            </a:extLst>
          </p:cNvPr>
          <p:cNvSpPr>
            <a:spLocks noGrp="1"/>
          </p:cNvSpPr>
          <p:nvPr>
            <p:ph type="title"/>
          </p:nvPr>
        </p:nvSpPr>
        <p:spPr>
          <a:xfrm>
            <a:off x="1066274" y="2552700"/>
            <a:ext cx="10059452" cy="876300"/>
          </a:xfrm>
        </p:spPr>
        <p:txBody>
          <a:bodyPr/>
          <a:lstStyle/>
          <a:p>
            <a:pPr algn="ctr"/>
            <a:r>
              <a:rPr lang="en-US" dirty="0"/>
              <a:t>Guidance techniques for preschoolers</a:t>
            </a:r>
          </a:p>
        </p:txBody>
      </p:sp>
    </p:spTree>
    <p:extLst>
      <p:ext uri="{BB962C8B-B14F-4D97-AF65-F5344CB8AC3E}">
        <p14:creationId xmlns:p14="http://schemas.microsoft.com/office/powerpoint/2010/main" val="864349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8ADDC-54ED-4F1B-B249-C987688642AA}"/>
              </a:ext>
            </a:extLst>
          </p:cNvPr>
          <p:cNvSpPr>
            <a:spLocks noGrp="1"/>
          </p:cNvSpPr>
          <p:nvPr>
            <p:ph type="title"/>
          </p:nvPr>
        </p:nvSpPr>
        <p:spPr/>
        <p:txBody>
          <a:bodyPr/>
          <a:lstStyle/>
          <a:p>
            <a:r>
              <a:rPr lang="en-US" dirty="0"/>
              <a:t>Learning</a:t>
            </a:r>
          </a:p>
        </p:txBody>
      </p:sp>
      <p:sp>
        <p:nvSpPr>
          <p:cNvPr id="3" name="Content Placeholder 2">
            <a:extLst>
              <a:ext uri="{FF2B5EF4-FFF2-40B4-BE49-F238E27FC236}">
                <a16:creationId xmlns:a16="http://schemas.microsoft.com/office/drawing/2014/main" id="{7786515F-3CDE-455D-B941-CA96A4BDE350}"/>
              </a:ext>
            </a:extLst>
          </p:cNvPr>
          <p:cNvSpPr>
            <a:spLocks noGrp="1"/>
          </p:cNvSpPr>
          <p:nvPr>
            <p:ph sz="half" idx="1"/>
          </p:nvPr>
        </p:nvSpPr>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50" dirty="0">
                <a:latin typeface="Open Sans" panose="020B0606030504020204" pitchFamily="34" charset="0"/>
                <a:ea typeface="Open Sans" panose="020B0606030504020204" pitchFamily="34" charset="0"/>
                <a:cs typeface="Open Sans" panose="020B0606030504020204" pitchFamily="34" charset="0"/>
              </a:rPr>
              <a:t>Provide </a:t>
            </a:r>
            <a:r>
              <a:rPr lang="en-US" spc="-35" dirty="0">
                <a:latin typeface="Open Sans" panose="020B0606030504020204" pitchFamily="34" charset="0"/>
                <a:ea typeface="Open Sans" panose="020B0606030504020204" pitchFamily="34" charset="0"/>
                <a:cs typeface="Open Sans" panose="020B0606030504020204" pitchFamily="34" charset="0"/>
              </a:rPr>
              <a:t>hands-on learning</a:t>
            </a:r>
            <a:r>
              <a:rPr lang="en-US" spc="-20"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experiences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60" dirty="0">
                <a:latin typeface="Open Sans" panose="020B0606030504020204" pitchFamily="34" charset="0"/>
                <a:ea typeface="Open Sans" panose="020B0606030504020204" pitchFamily="34" charset="0"/>
                <a:cs typeface="Open Sans" panose="020B0606030504020204" pitchFamily="34" charset="0"/>
              </a:rPr>
              <a:t>Encourage</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reading</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85" dirty="0">
                <a:latin typeface="Open Sans" panose="020B0606030504020204" pitchFamily="34" charset="0"/>
                <a:ea typeface="Open Sans" panose="020B0606030504020204" pitchFamily="34" charset="0"/>
                <a:cs typeface="Open Sans" panose="020B0606030504020204" pitchFamily="34" charset="0"/>
              </a:rPr>
              <a:t>Express </a:t>
            </a:r>
            <a:r>
              <a:rPr lang="en-US" spc="-20" dirty="0">
                <a:latin typeface="Open Sans" panose="020B0606030504020204" pitchFamily="34" charset="0"/>
                <a:ea typeface="Open Sans" panose="020B0606030504020204" pitchFamily="34" charset="0"/>
                <a:cs typeface="Open Sans" panose="020B0606030504020204" pitchFamily="34" charset="0"/>
              </a:rPr>
              <a:t>emotions through </a:t>
            </a:r>
            <a:r>
              <a:rPr lang="en-US" spc="-40" dirty="0">
                <a:latin typeface="Open Sans" panose="020B0606030504020204" pitchFamily="34" charset="0"/>
                <a:ea typeface="Open Sans" panose="020B0606030504020204" pitchFamily="34" charset="0"/>
                <a:cs typeface="Open Sans" panose="020B0606030504020204" pitchFamily="34" charset="0"/>
              </a:rPr>
              <a:t>art and</a:t>
            </a:r>
            <a:r>
              <a:rPr lang="en-US" spc="-220" dirty="0">
                <a:latin typeface="Open Sans" panose="020B0606030504020204" pitchFamily="34" charset="0"/>
                <a:ea typeface="Open Sans" panose="020B0606030504020204" pitchFamily="34" charset="0"/>
                <a:cs typeface="Open Sans" panose="020B0606030504020204" pitchFamily="34" charset="0"/>
              </a:rPr>
              <a:t> </a:t>
            </a:r>
            <a:r>
              <a:rPr lang="en-US" spc="-90" dirty="0">
                <a:latin typeface="Open Sans" panose="020B0606030504020204" pitchFamily="34" charset="0"/>
                <a:ea typeface="Open Sans" panose="020B0606030504020204" pitchFamily="34" charset="0"/>
                <a:cs typeface="Open Sans" panose="020B0606030504020204" pitchFamily="34" charset="0"/>
              </a:rPr>
              <a:t>music</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5"/>
              </a:spcBef>
              <a:buSzPct val="85416"/>
              <a:buFont typeface="Open Sans" panose="020B0606030504020204" pitchFamily="34" charset="0"/>
              <a:buChar char="&gt;"/>
              <a:tabLst>
                <a:tab pos="652780" algn="l"/>
              </a:tabLst>
            </a:pPr>
            <a:r>
              <a:rPr lang="en-US" spc="-35" dirty="0">
                <a:latin typeface="Open Sans" panose="020B0606030504020204" pitchFamily="34" charset="0"/>
                <a:ea typeface="Open Sans" panose="020B0606030504020204" pitchFamily="34" charset="0"/>
                <a:cs typeface="Open Sans" panose="020B0606030504020204" pitchFamily="34" charset="0"/>
              </a:rPr>
              <a:t>Clay</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55" dirty="0">
                <a:latin typeface="Open Sans" panose="020B0606030504020204" pitchFamily="34" charset="0"/>
                <a:ea typeface="Open Sans" panose="020B0606030504020204" pitchFamily="34" charset="0"/>
                <a:cs typeface="Open Sans" panose="020B0606030504020204" pitchFamily="34" charset="0"/>
              </a:rPr>
              <a:t>Crayons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60" dirty="0">
                <a:latin typeface="Open Sans" panose="020B0606030504020204" pitchFamily="34" charset="0"/>
                <a:ea typeface="Open Sans" panose="020B0606030504020204" pitchFamily="34" charset="0"/>
                <a:cs typeface="Open Sans" panose="020B0606030504020204" pitchFamily="34" charset="0"/>
              </a:rPr>
              <a:t>Markers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75"/>
              </a:spcBef>
              <a:buSzPct val="85416"/>
              <a:buFont typeface="Open Sans" panose="020B0606030504020204" pitchFamily="34" charset="0"/>
              <a:buChar char="&gt;"/>
              <a:tabLst>
                <a:tab pos="652780" algn="l"/>
              </a:tabLst>
            </a:pPr>
            <a:r>
              <a:rPr lang="en-US" spc="-40" dirty="0">
                <a:latin typeface="Open Sans" panose="020B0606030504020204" pitchFamily="34" charset="0"/>
                <a:ea typeface="Open Sans" panose="020B0606030504020204" pitchFamily="34" charset="0"/>
                <a:cs typeface="Open Sans" panose="020B0606030504020204" pitchFamily="34" charset="0"/>
              </a:rPr>
              <a:t>Paint</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1205865" lvl="2" indent="-457200">
              <a:spcBef>
                <a:spcPts val="580"/>
              </a:spcBef>
              <a:buSzPct val="85416"/>
              <a:buFont typeface="Open Sans" panose="020B0606030504020204" pitchFamily="34" charset="0"/>
              <a:buChar char="&gt;"/>
              <a:tabLst>
                <a:tab pos="652780" algn="l"/>
              </a:tabLst>
            </a:pPr>
            <a:r>
              <a:rPr lang="en-US" spc="-60" dirty="0">
                <a:latin typeface="Open Sans" panose="020B0606030504020204" pitchFamily="34" charset="0"/>
                <a:ea typeface="Open Sans" panose="020B0606030504020204" pitchFamily="34" charset="0"/>
                <a:cs typeface="Open Sans" panose="020B0606030504020204" pitchFamily="34" charset="0"/>
              </a:rPr>
              <a:t>Finger</a:t>
            </a:r>
            <a:r>
              <a:rPr lang="en-US" spc="-105" dirty="0">
                <a:latin typeface="Open Sans" panose="020B0606030504020204" pitchFamily="34" charset="0"/>
                <a:ea typeface="Open Sans" panose="020B0606030504020204" pitchFamily="34" charset="0"/>
                <a:cs typeface="Open Sans" panose="020B0606030504020204" pitchFamily="34" charset="0"/>
              </a:rPr>
              <a:t> </a:t>
            </a:r>
            <a:r>
              <a:rPr lang="en-US" spc="-45" dirty="0">
                <a:latin typeface="Open Sans" panose="020B0606030504020204" pitchFamily="34" charset="0"/>
                <a:ea typeface="Open Sans" panose="020B0606030504020204" pitchFamily="34" charset="0"/>
                <a:cs typeface="Open Sans" panose="020B0606030504020204" pitchFamily="34" charset="0"/>
              </a:rPr>
              <a:t>play</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1623162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BB994-72BA-4404-92B3-4A0BBB1C7090}"/>
              </a:ext>
            </a:extLst>
          </p:cNvPr>
          <p:cNvSpPr>
            <a:spLocks noGrp="1"/>
          </p:cNvSpPr>
          <p:nvPr>
            <p:ph type="title"/>
          </p:nvPr>
        </p:nvSpPr>
        <p:spPr/>
        <p:txBody>
          <a:bodyPr/>
          <a:lstStyle/>
          <a:p>
            <a:r>
              <a:rPr lang="en-US" dirty="0"/>
              <a:t>Sources	</a:t>
            </a:r>
          </a:p>
        </p:txBody>
      </p:sp>
      <p:sp>
        <p:nvSpPr>
          <p:cNvPr id="3" name="Content Placeholder 2">
            <a:extLst>
              <a:ext uri="{FF2B5EF4-FFF2-40B4-BE49-F238E27FC236}">
                <a16:creationId xmlns:a16="http://schemas.microsoft.com/office/drawing/2014/main" id="{D456EB66-C4E6-4B7C-943C-96D45372F0ED}"/>
              </a:ext>
            </a:extLst>
          </p:cNvPr>
          <p:cNvSpPr>
            <a:spLocks noGrp="1"/>
          </p:cNvSpPr>
          <p:nvPr>
            <p:ph sz="half" idx="1"/>
          </p:nvPr>
        </p:nvSpPr>
        <p:spPr/>
        <p:txBody>
          <a:bodyPr/>
          <a:lstStyle/>
          <a:p>
            <a:r>
              <a:rPr lang="en-US" spc="-55" dirty="0">
                <a:latin typeface="Open Sans" panose="020B0606030504020204" pitchFamily="34" charset="0"/>
                <a:ea typeface="Open Sans" panose="020B0606030504020204" pitchFamily="34" charset="0"/>
                <a:cs typeface="Open Sans" panose="020B0606030504020204" pitchFamily="34" charset="0"/>
              </a:rPr>
              <a:t>Brisbane, </a:t>
            </a:r>
            <a:r>
              <a:rPr lang="en-US" spc="-45" dirty="0">
                <a:latin typeface="Open Sans" panose="020B0606030504020204" pitchFamily="34" charset="0"/>
                <a:ea typeface="Open Sans" panose="020B0606030504020204" pitchFamily="34" charset="0"/>
                <a:cs typeface="Open Sans" panose="020B0606030504020204" pitchFamily="34" charset="0"/>
              </a:rPr>
              <a:t>H. </a:t>
            </a:r>
            <a:r>
              <a:rPr lang="en-US" spc="-135" dirty="0">
                <a:latin typeface="Open Sans" panose="020B0606030504020204" pitchFamily="34" charset="0"/>
                <a:ea typeface="Open Sans" panose="020B0606030504020204" pitchFamily="34" charset="0"/>
                <a:cs typeface="Open Sans" panose="020B0606030504020204" pitchFamily="34" charset="0"/>
              </a:rPr>
              <a:t>(2010). </a:t>
            </a:r>
            <a:r>
              <a:rPr lang="en-US" i="1" spc="85" dirty="0">
                <a:latin typeface="Open Sans" panose="020B0606030504020204" pitchFamily="34" charset="0"/>
                <a:ea typeface="Open Sans" panose="020B0606030504020204" pitchFamily="34" charset="0"/>
                <a:cs typeface="Open Sans" panose="020B0606030504020204" pitchFamily="34" charset="0"/>
              </a:rPr>
              <a:t>The </a:t>
            </a:r>
            <a:r>
              <a:rPr lang="en-US" i="1" spc="25" dirty="0">
                <a:latin typeface="Open Sans" panose="020B0606030504020204" pitchFamily="34" charset="0"/>
                <a:ea typeface="Open Sans" panose="020B0606030504020204" pitchFamily="34" charset="0"/>
                <a:cs typeface="Open Sans" panose="020B0606030504020204" pitchFamily="34" charset="0"/>
              </a:rPr>
              <a:t>developing </a:t>
            </a:r>
            <a:r>
              <a:rPr lang="en-US" i="1" spc="15" dirty="0">
                <a:latin typeface="Open Sans" panose="020B0606030504020204" pitchFamily="34" charset="0"/>
                <a:ea typeface="Open Sans" panose="020B0606030504020204" pitchFamily="34" charset="0"/>
                <a:cs typeface="Open Sans" panose="020B0606030504020204" pitchFamily="34" charset="0"/>
              </a:rPr>
              <a:t>child</a:t>
            </a:r>
            <a:r>
              <a:rPr lang="en-US" spc="15" dirty="0">
                <a:latin typeface="Open Sans" panose="020B0606030504020204" pitchFamily="34" charset="0"/>
                <a:ea typeface="Open Sans" panose="020B0606030504020204" pitchFamily="34" charset="0"/>
                <a:cs typeface="Open Sans" panose="020B0606030504020204" pitchFamily="34" charset="0"/>
              </a:rPr>
              <a:t>. </a:t>
            </a:r>
            <a:r>
              <a:rPr lang="en-US" spc="-65" dirty="0">
                <a:latin typeface="Open Sans" panose="020B0606030504020204" pitchFamily="34" charset="0"/>
                <a:ea typeface="Open Sans" panose="020B0606030504020204" pitchFamily="34" charset="0"/>
                <a:cs typeface="Open Sans" panose="020B0606030504020204" pitchFamily="34" charset="0"/>
              </a:rPr>
              <a:t>Columbus, </a:t>
            </a:r>
            <a:r>
              <a:rPr lang="en-US" spc="-15" dirty="0">
                <a:latin typeface="Open Sans" panose="020B0606030504020204" pitchFamily="34" charset="0"/>
                <a:ea typeface="Open Sans" panose="020B0606030504020204" pitchFamily="34" charset="0"/>
                <a:cs typeface="Open Sans" panose="020B0606030504020204" pitchFamily="34" charset="0"/>
              </a:rPr>
              <a:t>OH: </a:t>
            </a:r>
            <a:r>
              <a:rPr lang="en-US" spc="-50" dirty="0">
                <a:latin typeface="Open Sans" panose="020B0606030504020204" pitchFamily="34" charset="0"/>
                <a:ea typeface="Open Sans" panose="020B0606030504020204" pitchFamily="34" charset="0"/>
                <a:cs typeface="Open Sans" panose="020B0606030504020204" pitchFamily="34" charset="0"/>
              </a:rPr>
              <a:t>Glencoe/McGraw-Hill.</a:t>
            </a:r>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74458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BE170-A527-4D39-A49B-6D9597003347}"/>
              </a:ext>
            </a:extLst>
          </p:cNvPr>
          <p:cNvSpPr>
            <a:spLocks noGrp="1"/>
          </p:cNvSpPr>
          <p:nvPr>
            <p:ph type="title"/>
          </p:nvPr>
        </p:nvSpPr>
        <p:spPr>
          <a:xfrm>
            <a:off x="871293" y="2431953"/>
            <a:ext cx="10059452" cy="876300"/>
          </a:xfrm>
        </p:spPr>
        <p:txBody>
          <a:bodyPr/>
          <a:lstStyle/>
          <a:p>
            <a:pPr algn="ctr"/>
            <a:r>
              <a:rPr lang="en-US" dirty="0"/>
              <a:t>Physical, emotional, social and cognitive development of preschoolers</a:t>
            </a:r>
          </a:p>
        </p:txBody>
      </p:sp>
    </p:spTree>
    <p:extLst>
      <p:ext uri="{BB962C8B-B14F-4D97-AF65-F5344CB8AC3E}">
        <p14:creationId xmlns:p14="http://schemas.microsoft.com/office/powerpoint/2010/main" val="2136903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FAE28-F616-4051-A701-3B48C57451FD}"/>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3D49E931-46E0-4F8E-B373-18F16FF8270C}"/>
              </a:ext>
            </a:extLst>
          </p:cNvPr>
          <p:cNvSpPr>
            <a:spLocks noGrp="1"/>
          </p:cNvSpPr>
          <p:nvPr>
            <p:ph sz="half" idx="1"/>
          </p:nvPr>
        </p:nvSpPr>
        <p:spPr/>
        <p:txBody>
          <a:bodyPr/>
          <a:lstStyle/>
          <a:p>
            <a:pPr marL="469900" marR="879475" indent="-457200">
              <a:spcBef>
                <a:spcPts val="95"/>
              </a:spcBef>
              <a:buClr>
                <a:schemeClr val="accent1"/>
              </a:buClr>
              <a:buSzPct val="94642"/>
              <a:buFont typeface="Open Sans" panose="020B0606030504020204" pitchFamily="34" charset="0"/>
              <a:buChar char="&gt;"/>
              <a:tabLst>
                <a:tab pos="287020" algn="l"/>
              </a:tabLst>
            </a:pPr>
            <a:r>
              <a:rPr lang="en-US" b="1" spc="110" dirty="0">
                <a:latin typeface="Open Sans" panose="020B0606030504020204" pitchFamily="34" charset="0"/>
                <a:ea typeface="Open Sans" panose="020B0606030504020204" pitchFamily="34" charset="0"/>
                <a:cs typeface="Open Sans" panose="020B0606030504020204" pitchFamily="34" charset="0"/>
              </a:rPr>
              <a:t>Cooperative </a:t>
            </a:r>
            <a:r>
              <a:rPr lang="en-US" b="1" spc="35" dirty="0">
                <a:latin typeface="Open Sans" panose="020B0606030504020204" pitchFamily="34" charset="0"/>
                <a:ea typeface="Open Sans" panose="020B0606030504020204" pitchFamily="34" charset="0"/>
                <a:cs typeface="Open Sans" panose="020B0606030504020204" pitchFamily="34" charset="0"/>
              </a:rPr>
              <a:t>play</a:t>
            </a:r>
            <a:r>
              <a:rPr lang="en-US" spc="35" dirty="0">
                <a:latin typeface="Open Sans" panose="020B0606030504020204" pitchFamily="34" charset="0"/>
                <a:ea typeface="Open Sans" panose="020B0606030504020204" pitchFamily="34" charset="0"/>
                <a:cs typeface="Open Sans" panose="020B0606030504020204" pitchFamily="34" charset="0"/>
              </a:rPr>
              <a:t>: </a:t>
            </a:r>
            <a:r>
              <a:rPr lang="en-US" spc="5" dirty="0">
                <a:latin typeface="Open Sans" panose="020B0606030504020204" pitchFamily="34" charset="0"/>
                <a:ea typeface="Open Sans" panose="020B0606030504020204" pitchFamily="34" charset="0"/>
                <a:cs typeface="Open Sans" panose="020B0606030504020204" pitchFamily="34" charset="0"/>
              </a:rPr>
              <a:t>A </a:t>
            </a:r>
            <a:r>
              <a:rPr lang="en-US" spc="-25" dirty="0">
                <a:latin typeface="Open Sans" panose="020B0606030504020204" pitchFamily="34" charset="0"/>
                <a:ea typeface="Open Sans" panose="020B0606030504020204" pitchFamily="34" charset="0"/>
                <a:cs typeface="Open Sans" panose="020B0606030504020204" pitchFamily="34" charset="0"/>
              </a:rPr>
              <a:t>type of </a:t>
            </a:r>
            <a:r>
              <a:rPr lang="en-US" spc="-60" dirty="0">
                <a:latin typeface="Open Sans" panose="020B0606030504020204" pitchFamily="34" charset="0"/>
                <a:ea typeface="Open Sans" panose="020B0606030504020204" pitchFamily="34" charset="0"/>
                <a:cs typeface="Open Sans" panose="020B0606030504020204" pitchFamily="34" charset="0"/>
              </a:rPr>
              <a:t>play </a:t>
            </a:r>
            <a:r>
              <a:rPr lang="en-US" spc="-35" dirty="0">
                <a:latin typeface="Open Sans" panose="020B0606030504020204" pitchFamily="34" charset="0"/>
                <a:ea typeface="Open Sans" panose="020B0606030504020204" pitchFamily="34" charset="0"/>
                <a:cs typeface="Open Sans" panose="020B0606030504020204" pitchFamily="34" charset="0"/>
              </a:rPr>
              <a:t>in </a:t>
            </a:r>
            <a:r>
              <a:rPr lang="en-US" spc="-15" dirty="0">
                <a:latin typeface="Open Sans" panose="020B0606030504020204" pitchFamily="34" charset="0"/>
                <a:ea typeface="Open Sans" panose="020B0606030504020204" pitchFamily="34" charset="0"/>
                <a:cs typeface="Open Sans" panose="020B0606030504020204" pitchFamily="34" charset="0"/>
              </a:rPr>
              <a:t>which </a:t>
            </a:r>
            <a:r>
              <a:rPr lang="en-US" spc="-30" dirty="0">
                <a:latin typeface="Open Sans" panose="020B0606030504020204" pitchFamily="34" charset="0"/>
                <a:ea typeface="Open Sans" panose="020B0606030504020204" pitchFamily="34" charset="0"/>
                <a:cs typeface="Open Sans" panose="020B0606030504020204" pitchFamily="34" charset="0"/>
              </a:rPr>
              <a:t>children </a:t>
            </a:r>
            <a:r>
              <a:rPr lang="en-US" spc="-60" dirty="0">
                <a:latin typeface="Open Sans" panose="020B0606030504020204" pitchFamily="34" charset="0"/>
                <a:ea typeface="Open Sans" panose="020B0606030504020204" pitchFamily="34" charset="0"/>
                <a:cs typeface="Open Sans" panose="020B0606030504020204" pitchFamily="34" charset="0"/>
              </a:rPr>
              <a:t>play </a:t>
            </a:r>
            <a:r>
              <a:rPr lang="en-US" spc="-40" dirty="0">
                <a:latin typeface="Open Sans" panose="020B0606030504020204" pitchFamily="34" charset="0"/>
                <a:ea typeface="Open Sans" panose="020B0606030504020204" pitchFamily="34" charset="0"/>
                <a:cs typeface="Open Sans" panose="020B0606030504020204" pitchFamily="34" charset="0"/>
              </a:rPr>
              <a:t>and </a:t>
            </a:r>
            <a:r>
              <a:rPr lang="en-US" spc="-35" dirty="0">
                <a:latin typeface="Open Sans" panose="020B0606030504020204" pitchFamily="34" charset="0"/>
                <a:ea typeface="Open Sans" panose="020B0606030504020204" pitchFamily="34" charset="0"/>
                <a:cs typeface="Open Sans" panose="020B0606030504020204" pitchFamily="34" charset="0"/>
              </a:rPr>
              <a:t>interact </a:t>
            </a:r>
            <a:r>
              <a:rPr lang="en-US" spc="-10" dirty="0">
                <a:latin typeface="Open Sans" panose="020B0606030504020204" pitchFamily="34" charset="0"/>
                <a:ea typeface="Open Sans" panose="020B0606030504020204" pitchFamily="34" charset="0"/>
                <a:cs typeface="Open Sans" panose="020B0606030504020204" pitchFamily="34" charset="0"/>
              </a:rPr>
              <a:t>with </a:t>
            </a:r>
            <a:r>
              <a:rPr lang="en-US" spc="-15" dirty="0">
                <a:latin typeface="Open Sans" panose="020B0606030504020204" pitchFamily="34" charset="0"/>
                <a:ea typeface="Open Sans" panose="020B0606030504020204" pitchFamily="34" charset="0"/>
                <a:cs typeface="Open Sans" panose="020B0606030504020204" pitchFamily="34" charset="0"/>
              </a:rPr>
              <a:t>one</a:t>
            </a:r>
            <a:r>
              <a:rPr lang="en-US" spc="-315" dirty="0">
                <a:latin typeface="Open Sans" panose="020B0606030504020204" pitchFamily="34" charset="0"/>
                <a:ea typeface="Open Sans" panose="020B0606030504020204" pitchFamily="34" charset="0"/>
                <a:cs typeface="Open Sans" panose="020B0606030504020204" pitchFamily="34" charset="0"/>
              </a:rPr>
              <a:t> </a:t>
            </a:r>
            <a:r>
              <a:rPr lang="en-US" spc="-25" dirty="0">
                <a:latin typeface="Open Sans" panose="020B0606030504020204" pitchFamily="34" charset="0"/>
                <a:ea typeface="Open Sans" panose="020B0606030504020204" pitchFamily="34" charset="0"/>
                <a:cs typeface="Open Sans" panose="020B0606030504020204" pitchFamily="34" charset="0"/>
              </a:rPr>
              <a:t>another</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5080" indent="-457200">
              <a:spcBef>
                <a:spcPts val="1825"/>
              </a:spcBef>
              <a:buClr>
                <a:schemeClr val="accent1"/>
              </a:buClr>
              <a:buSzPct val="94642"/>
              <a:buFont typeface="Open Sans" panose="020B0606030504020204" pitchFamily="34" charset="0"/>
              <a:buChar char="&gt;"/>
              <a:tabLst>
                <a:tab pos="287020" algn="l"/>
              </a:tabLst>
            </a:pPr>
            <a:r>
              <a:rPr lang="en-US" b="1" spc="100" dirty="0">
                <a:latin typeface="Open Sans" panose="020B0606030504020204" pitchFamily="34" charset="0"/>
                <a:ea typeface="Open Sans" panose="020B0606030504020204" pitchFamily="34" charset="0"/>
                <a:cs typeface="Open Sans" panose="020B0606030504020204" pitchFamily="34" charset="0"/>
              </a:rPr>
              <a:t>Egocentrism: </a:t>
            </a:r>
            <a:r>
              <a:rPr lang="en-US" spc="-50" dirty="0">
                <a:latin typeface="Open Sans" panose="020B0606030504020204" pitchFamily="34" charset="0"/>
                <a:ea typeface="Open Sans" panose="020B0606030504020204" pitchFamily="34" charset="0"/>
                <a:cs typeface="Open Sans" panose="020B0606030504020204" pitchFamily="34" charset="0"/>
              </a:rPr>
              <a:t>Child’s </a:t>
            </a:r>
            <a:r>
              <a:rPr lang="en-US" spc="-25" dirty="0">
                <a:latin typeface="Open Sans" panose="020B0606030504020204" pitchFamily="34" charset="0"/>
                <a:ea typeface="Open Sans" panose="020B0606030504020204" pitchFamily="34" charset="0"/>
                <a:cs typeface="Open Sans" panose="020B0606030504020204" pitchFamily="34" charset="0"/>
              </a:rPr>
              <a:t>belief </a:t>
            </a:r>
            <a:r>
              <a:rPr lang="en-US" spc="-15" dirty="0">
                <a:latin typeface="Open Sans" panose="020B0606030504020204" pitchFamily="34" charset="0"/>
                <a:ea typeface="Open Sans" panose="020B0606030504020204" pitchFamily="34" charset="0"/>
                <a:cs typeface="Open Sans" panose="020B0606030504020204" pitchFamily="34" charset="0"/>
              </a:rPr>
              <a:t>that </a:t>
            </a:r>
            <a:r>
              <a:rPr lang="en-US" spc="-40" dirty="0">
                <a:latin typeface="Open Sans" panose="020B0606030504020204" pitchFamily="34" charset="0"/>
                <a:ea typeface="Open Sans" panose="020B0606030504020204" pitchFamily="34" charset="0"/>
                <a:cs typeface="Open Sans" panose="020B0606030504020204" pitchFamily="34" charset="0"/>
              </a:rPr>
              <a:t>everyone </a:t>
            </a:r>
            <a:r>
              <a:rPr lang="en-US" spc="-95" dirty="0">
                <a:latin typeface="Open Sans" panose="020B0606030504020204" pitchFamily="34" charset="0"/>
                <a:ea typeface="Open Sans" panose="020B0606030504020204" pitchFamily="34" charset="0"/>
                <a:cs typeface="Open Sans" panose="020B0606030504020204" pitchFamily="34" charset="0"/>
              </a:rPr>
              <a:t>thinks </a:t>
            </a:r>
            <a:r>
              <a:rPr lang="en-US" spc="-35" dirty="0">
                <a:latin typeface="Open Sans" panose="020B0606030504020204" pitchFamily="34" charset="0"/>
                <a:ea typeface="Open Sans" panose="020B0606030504020204" pitchFamily="34" charset="0"/>
                <a:cs typeface="Open Sans" panose="020B0606030504020204" pitchFamily="34" charset="0"/>
              </a:rPr>
              <a:t>in </a:t>
            </a:r>
            <a:r>
              <a:rPr lang="en-US" spc="-5" dirty="0">
                <a:latin typeface="Open Sans" panose="020B0606030504020204" pitchFamily="34" charset="0"/>
                <a:ea typeface="Open Sans" panose="020B0606030504020204" pitchFamily="34" charset="0"/>
                <a:cs typeface="Open Sans" panose="020B0606030504020204" pitchFamily="34" charset="0"/>
              </a:rPr>
              <a:t>the </a:t>
            </a:r>
            <a:r>
              <a:rPr lang="en-US" spc="-55" dirty="0">
                <a:latin typeface="Open Sans" panose="020B0606030504020204" pitchFamily="34" charset="0"/>
                <a:ea typeface="Open Sans" panose="020B0606030504020204" pitchFamily="34" charset="0"/>
                <a:cs typeface="Open Sans" panose="020B0606030504020204" pitchFamily="34" charset="0"/>
              </a:rPr>
              <a:t>same </a:t>
            </a:r>
            <a:r>
              <a:rPr lang="en-US" spc="-70" dirty="0">
                <a:latin typeface="Open Sans" panose="020B0606030504020204" pitchFamily="34" charset="0"/>
                <a:ea typeface="Open Sans" panose="020B0606030504020204" pitchFamily="34" charset="0"/>
                <a:cs typeface="Open Sans" panose="020B0606030504020204" pitchFamily="34" charset="0"/>
              </a:rPr>
              <a:t>way </a:t>
            </a:r>
            <a:r>
              <a:rPr lang="en-US" spc="-40" dirty="0">
                <a:latin typeface="Open Sans" panose="020B0606030504020204" pitchFamily="34" charset="0"/>
                <a:ea typeface="Open Sans" panose="020B0606030504020204" pitchFamily="34" charset="0"/>
                <a:cs typeface="Open Sans" panose="020B0606030504020204" pitchFamily="34" charset="0"/>
              </a:rPr>
              <a:t>and </a:t>
            </a:r>
            <a:r>
              <a:rPr lang="en-US" spc="-55" dirty="0">
                <a:latin typeface="Open Sans" panose="020B0606030504020204" pitchFamily="34" charset="0"/>
                <a:ea typeface="Open Sans" panose="020B0606030504020204" pitchFamily="34" charset="0"/>
                <a:cs typeface="Open Sans" panose="020B0606030504020204" pitchFamily="34" charset="0"/>
              </a:rPr>
              <a:t>has </a:t>
            </a:r>
            <a:r>
              <a:rPr lang="en-US" spc="-5" dirty="0">
                <a:latin typeface="Open Sans" panose="020B0606030504020204" pitchFamily="34" charset="0"/>
                <a:ea typeface="Open Sans" panose="020B0606030504020204" pitchFamily="34" charset="0"/>
                <a:cs typeface="Open Sans" panose="020B0606030504020204" pitchFamily="34" charset="0"/>
              </a:rPr>
              <a:t>the </a:t>
            </a:r>
            <a:r>
              <a:rPr lang="en-US" spc="-55" dirty="0">
                <a:latin typeface="Open Sans" panose="020B0606030504020204" pitchFamily="34" charset="0"/>
                <a:ea typeface="Open Sans" panose="020B0606030504020204" pitchFamily="34" charset="0"/>
                <a:cs typeface="Open Sans" panose="020B0606030504020204" pitchFamily="34" charset="0"/>
              </a:rPr>
              <a:t>same </a:t>
            </a:r>
            <a:r>
              <a:rPr lang="en-US" spc="-45" dirty="0">
                <a:latin typeface="Open Sans" panose="020B0606030504020204" pitchFamily="34" charset="0"/>
                <a:ea typeface="Open Sans" panose="020B0606030504020204" pitchFamily="34" charset="0"/>
                <a:cs typeface="Open Sans" panose="020B0606030504020204" pitchFamily="34" charset="0"/>
              </a:rPr>
              <a:t>ideas </a:t>
            </a:r>
            <a:r>
              <a:rPr lang="en-US" spc="-75" dirty="0">
                <a:latin typeface="Open Sans" panose="020B0606030504020204" pitchFamily="34" charset="0"/>
                <a:ea typeface="Open Sans" panose="020B0606030504020204" pitchFamily="34" charset="0"/>
                <a:cs typeface="Open Sans" panose="020B0606030504020204" pitchFamily="34" charset="0"/>
              </a:rPr>
              <a:t>as </a:t>
            </a:r>
            <a:r>
              <a:rPr lang="en-US" spc="-15" dirty="0">
                <a:latin typeface="Open Sans" panose="020B0606030504020204" pitchFamily="34" charset="0"/>
                <a:ea typeface="Open Sans" panose="020B0606030504020204" pitchFamily="34" charset="0"/>
                <a:cs typeface="Open Sans" panose="020B0606030504020204" pitchFamily="34" charset="0"/>
              </a:rPr>
              <a:t>he </a:t>
            </a:r>
            <a:r>
              <a:rPr lang="en-US" spc="-40" dirty="0">
                <a:latin typeface="Open Sans" panose="020B0606030504020204" pitchFamily="34" charset="0"/>
                <a:ea typeface="Open Sans" panose="020B0606030504020204" pitchFamily="34" charset="0"/>
                <a:cs typeface="Open Sans" panose="020B0606030504020204" pitchFamily="34" charset="0"/>
              </a:rPr>
              <a:t>or she</a:t>
            </a:r>
            <a:r>
              <a:rPr lang="en-US" spc="-114" dirty="0">
                <a:latin typeface="Open Sans" panose="020B0606030504020204" pitchFamily="34" charset="0"/>
                <a:ea typeface="Open Sans" panose="020B0606030504020204" pitchFamily="34" charset="0"/>
                <a:cs typeface="Open Sans" panose="020B0606030504020204" pitchFamily="34" charset="0"/>
              </a:rPr>
              <a:t> </a:t>
            </a:r>
            <a:r>
              <a:rPr lang="en-US" spc="-30" dirty="0">
                <a:latin typeface="Open Sans" panose="020B0606030504020204" pitchFamily="34" charset="0"/>
                <a:ea typeface="Open Sans" panose="020B0606030504020204" pitchFamily="34" charset="0"/>
                <a:cs typeface="Open Sans" panose="020B0606030504020204" pitchFamily="34" charset="0"/>
              </a:rPr>
              <a:t>does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marR="431165" indent="-457200">
              <a:spcBef>
                <a:spcPts val="1820"/>
              </a:spcBef>
              <a:buClr>
                <a:schemeClr val="accent1"/>
              </a:buClr>
              <a:buSzPct val="94642"/>
              <a:buFont typeface="Open Sans" panose="020B0606030504020204" pitchFamily="34" charset="0"/>
              <a:buChar char="&gt;"/>
              <a:tabLst>
                <a:tab pos="287020" algn="l"/>
              </a:tabLst>
            </a:pPr>
            <a:r>
              <a:rPr lang="en-US" b="1" spc="135" dirty="0">
                <a:latin typeface="Open Sans" panose="020B0606030504020204" pitchFamily="34" charset="0"/>
                <a:ea typeface="Open Sans" panose="020B0606030504020204" pitchFamily="34" charset="0"/>
                <a:cs typeface="Open Sans" panose="020B0606030504020204" pitchFamily="34" charset="0"/>
              </a:rPr>
              <a:t>Imitation: </a:t>
            </a:r>
            <a:r>
              <a:rPr lang="en-US" spc="-45" dirty="0">
                <a:latin typeface="Open Sans" panose="020B0606030504020204" pitchFamily="34" charset="0"/>
                <a:ea typeface="Open Sans" panose="020B0606030504020204" pitchFamily="34" charset="0"/>
                <a:cs typeface="Open Sans" panose="020B0606030504020204" pitchFamily="34" charset="0"/>
              </a:rPr>
              <a:t>Learning </a:t>
            </a:r>
            <a:r>
              <a:rPr lang="en-US" spc="-35" dirty="0">
                <a:latin typeface="Open Sans" panose="020B0606030504020204" pitchFamily="34" charset="0"/>
                <a:ea typeface="Open Sans" panose="020B0606030504020204" pitchFamily="34" charset="0"/>
                <a:cs typeface="Open Sans" panose="020B0606030504020204" pitchFamily="34" charset="0"/>
              </a:rPr>
              <a:t>by </a:t>
            </a:r>
            <a:r>
              <a:rPr lang="en-US" spc="-25" dirty="0">
                <a:latin typeface="Open Sans" panose="020B0606030504020204" pitchFamily="34" charset="0"/>
                <a:ea typeface="Open Sans" panose="020B0606030504020204" pitchFamily="34" charset="0"/>
                <a:cs typeface="Open Sans" panose="020B0606030504020204" pitchFamily="34" charset="0"/>
              </a:rPr>
              <a:t>watching </a:t>
            </a:r>
            <a:r>
              <a:rPr lang="en-US" spc="-40" dirty="0">
                <a:latin typeface="Open Sans" panose="020B0606030504020204" pitchFamily="34" charset="0"/>
                <a:ea typeface="Open Sans" panose="020B0606030504020204" pitchFamily="34" charset="0"/>
                <a:cs typeface="Open Sans" panose="020B0606030504020204" pitchFamily="34" charset="0"/>
              </a:rPr>
              <a:t>and </a:t>
            </a:r>
            <a:r>
              <a:rPr lang="en-US" spc="-85" dirty="0">
                <a:latin typeface="Open Sans" panose="020B0606030504020204" pitchFamily="34" charset="0"/>
                <a:ea typeface="Open Sans" panose="020B0606030504020204" pitchFamily="34" charset="0"/>
                <a:cs typeface="Open Sans" panose="020B0606030504020204" pitchFamily="34" charset="0"/>
              </a:rPr>
              <a:t>copying </a:t>
            </a:r>
            <a:r>
              <a:rPr lang="en-US" spc="-30" dirty="0">
                <a:latin typeface="Open Sans" panose="020B0606030504020204" pitchFamily="34" charset="0"/>
                <a:ea typeface="Open Sans" panose="020B0606030504020204" pitchFamily="34" charset="0"/>
                <a:cs typeface="Open Sans" panose="020B0606030504020204" pitchFamily="34" charset="0"/>
              </a:rPr>
              <a:t>others</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1825"/>
              </a:spcBef>
              <a:buClr>
                <a:schemeClr val="accent1"/>
              </a:buClr>
              <a:buSzPct val="94642"/>
              <a:buFont typeface="Open Sans" panose="020B0606030504020204" pitchFamily="34" charset="0"/>
              <a:buChar char="&gt;"/>
              <a:tabLst>
                <a:tab pos="287020" algn="l"/>
              </a:tabLst>
            </a:pPr>
            <a:r>
              <a:rPr lang="en-US" b="1" spc="150" dirty="0">
                <a:latin typeface="Open Sans" panose="020B0606030504020204" pitchFamily="34" charset="0"/>
                <a:ea typeface="Open Sans" panose="020B0606030504020204" pitchFamily="34" charset="0"/>
                <a:cs typeface="Open Sans" panose="020B0606030504020204" pitchFamily="34" charset="0"/>
              </a:rPr>
              <a:t>Incidental </a:t>
            </a:r>
            <a:r>
              <a:rPr lang="en-US" b="1" spc="110" dirty="0">
                <a:latin typeface="Open Sans" panose="020B0606030504020204" pitchFamily="34" charset="0"/>
                <a:ea typeface="Open Sans" panose="020B0606030504020204" pitchFamily="34" charset="0"/>
                <a:cs typeface="Open Sans" panose="020B0606030504020204" pitchFamily="34" charset="0"/>
              </a:rPr>
              <a:t>learning</a:t>
            </a:r>
            <a:r>
              <a:rPr lang="en-US" spc="110" dirty="0">
                <a:latin typeface="Open Sans" panose="020B0606030504020204" pitchFamily="34" charset="0"/>
                <a:ea typeface="Open Sans" panose="020B0606030504020204" pitchFamily="34" charset="0"/>
                <a:cs typeface="Open Sans" panose="020B0606030504020204" pitchFamily="34" charset="0"/>
              </a:rPr>
              <a:t>: </a:t>
            </a:r>
            <a:r>
              <a:rPr lang="en-US" spc="-40" dirty="0">
                <a:latin typeface="Open Sans" panose="020B0606030504020204" pitchFamily="34" charset="0"/>
                <a:ea typeface="Open Sans" panose="020B0606030504020204" pitchFamily="34" charset="0"/>
                <a:cs typeface="Open Sans" panose="020B0606030504020204" pitchFamily="34" charset="0"/>
              </a:rPr>
              <a:t>Unplanned</a:t>
            </a:r>
            <a:r>
              <a:rPr lang="en-US" spc="-225"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learning</a:t>
            </a:r>
            <a:endParaRPr lang="en-US"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403028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A16EA-80BD-48AD-958A-8C96F0BAC54D}"/>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5C44153F-4529-4A6A-984C-58B28475BC6A}"/>
              </a:ext>
            </a:extLst>
          </p:cNvPr>
          <p:cNvSpPr>
            <a:spLocks noGrp="1"/>
          </p:cNvSpPr>
          <p:nvPr>
            <p:ph sz="half" idx="1"/>
          </p:nvPr>
        </p:nvSpPr>
        <p:spPr/>
        <p:txBody>
          <a:bodyPr/>
          <a:lstStyle/>
          <a:p>
            <a:pPr marL="469900" indent="-457200">
              <a:spcBef>
                <a:spcPts val="1925"/>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Initiative</a:t>
            </a:r>
            <a:r>
              <a:rPr lang="en-US" dirty="0">
                <a:latin typeface="Open Sans" panose="020B0606030504020204" pitchFamily="34" charset="0"/>
                <a:ea typeface="Open Sans" panose="020B0606030504020204" pitchFamily="34" charset="0"/>
                <a:cs typeface="Open Sans" panose="020B0606030504020204" pitchFamily="34" charset="0"/>
              </a:rPr>
              <a:t>: motivation to accomplish more</a:t>
            </a:r>
          </a:p>
          <a:p>
            <a:pPr marL="469900" marR="5080" indent="-457200">
              <a:spcBef>
                <a:spcPts val="1820"/>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Manipulate</a:t>
            </a:r>
            <a:r>
              <a:rPr lang="en-US" dirty="0">
                <a:latin typeface="Open Sans" panose="020B0606030504020204" pitchFamily="34" charset="0"/>
                <a:ea typeface="Open Sans" panose="020B0606030504020204" pitchFamily="34" charset="0"/>
                <a:cs typeface="Open Sans" panose="020B0606030504020204" pitchFamily="34" charset="0"/>
              </a:rPr>
              <a:t>: To work with an object by using the hands</a:t>
            </a:r>
          </a:p>
          <a:p>
            <a:pPr marL="469900" marR="84455" indent="-457200">
              <a:spcBef>
                <a:spcPts val="1825"/>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Moral development</a:t>
            </a:r>
            <a:r>
              <a:rPr lang="en-US" dirty="0">
                <a:latin typeface="Open Sans" panose="020B0606030504020204" pitchFamily="34" charset="0"/>
                <a:ea typeface="Open Sans" panose="020B0606030504020204" pitchFamily="34" charset="0"/>
                <a:cs typeface="Open Sans" panose="020B0606030504020204" pitchFamily="34" charset="0"/>
              </a:rPr>
              <a:t>: The process of learning to base one’s behavior on beliefs about what is right and wrong</a:t>
            </a:r>
          </a:p>
          <a:p>
            <a:pPr marL="469900" marR="220345" indent="-457200">
              <a:spcBef>
                <a:spcPts val="1825"/>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Passive observing</a:t>
            </a:r>
            <a:r>
              <a:rPr lang="en-US" dirty="0">
                <a:latin typeface="Open Sans" panose="020B0606030504020204" pitchFamily="34" charset="0"/>
                <a:ea typeface="Open Sans" panose="020B0606030504020204" pitchFamily="34" charset="0"/>
                <a:cs typeface="Open Sans" panose="020B0606030504020204" pitchFamily="34" charset="0"/>
              </a:rPr>
              <a:t>: Watching another’s actions without responding</a:t>
            </a:r>
          </a:p>
          <a:p>
            <a:endParaRPr lang="en-US" dirty="0"/>
          </a:p>
        </p:txBody>
      </p:sp>
    </p:spTree>
    <p:extLst>
      <p:ext uri="{BB962C8B-B14F-4D97-AF65-F5344CB8AC3E}">
        <p14:creationId xmlns:p14="http://schemas.microsoft.com/office/powerpoint/2010/main" val="1079537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CCA6-F50D-40B1-A0FA-5D51F2693C8A}"/>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F7642C2A-A094-4F85-99BD-4E000377C663}"/>
              </a:ext>
            </a:extLst>
          </p:cNvPr>
          <p:cNvSpPr>
            <a:spLocks noGrp="1"/>
          </p:cNvSpPr>
          <p:nvPr>
            <p:ph sz="half" idx="1"/>
          </p:nvPr>
        </p:nvSpPr>
        <p:spPr/>
        <p:txBody>
          <a:bodyPr/>
          <a:lstStyle/>
          <a:p>
            <a:pPr marL="469900" indent="-457200">
              <a:spcBef>
                <a:spcPts val="1925"/>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Peer</a:t>
            </a:r>
            <a:r>
              <a:rPr lang="en-US" dirty="0">
                <a:latin typeface="Open Sans" panose="020B0606030504020204" pitchFamily="34" charset="0"/>
                <a:ea typeface="Open Sans" panose="020B0606030504020204" pitchFamily="34" charset="0"/>
                <a:cs typeface="Open Sans" panose="020B0606030504020204" pitchFamily="34" charset="0"/>
              </a:rPr>
              <a:t>: Someone close to one’s own age</a:t>
            </a:r>
          </a:p>
          <a:p>
            <a:pPr marL="469900" marR="5080" indent="-457200">
              <a:spcBef>
                <a:spcPts val="1820"/>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Permanent teeth</a:t>
            </a:r>
            <a:r>
              <a:rPr lang="en-US" dirty="0">
                <a:latin typeface="Open Sans" panose="020B0606030504020204" pitchFamily="34" charset="0"/>
                <a:ea typeface="Open Sans" panose="020B0606030504020204" pitchFamily="34" charset="0"/>
                <a:cs typeface="Open Sans" panose="020B0606030504020204" pitchFamily="34" charset="0"/>
              </a:rPr>
              <a:t>: Teeth that will not be naturally replaced by another set</a:t>
            </a:r>
          </a:p>
          <a:p>
            <a:pPr marL="469900" marR="202565" indent="-457200">
              <a:spcBef>
                <a:spcPts val="1825"/>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Preschooler</a:t>
            </a:r>
            <a:r>
              <a:rPr lang="en-US" dirty="0">
                <a:latin typeface="Open Sans" panose="020B0606030504020204" pitchFamily="34" charset="0"/>
                <a:ea typeface="Open Sans" panose="020B0606030504020204" pitchFamily="34" charset="0"/>
                <a:cs typeface="Open Sans" panose="020B0606030504020204" pitchFamily="34" charset="0"/>
              </a:rPr>
              <a:t>: A child from age three to about age five</a:t>
            </a:r>
          </a:p>
          <a:p>
            <a:pPr marL="469900" marR="655955" indent="-457200">
              <a:spcBef>
                <a:spcPts val="1825"/>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Reaction time</a:t>
            </a:r>
            <a:r>
              <a:rPr lang="en-US" dirty="0">
                <a:latin typeface="Open Sans" panose="020B0606030504020204" pitchFamily="34" charset="0"/>
                <a:ea typeface="Open Sans" panose="020B0606030504020204" pitchFamily="34" charset="0"/>
                <a:cs typeface="Open Sans" panose="020B0606030504020204" pitchFamily="34" charset="0"/>
              </a:rPr>
              <a:t>: Time required to respond to a sight, sound, or other stimuli</a:t>
            </a:r>
          </a:p>
          <a:p>
            <a:endParaRPr lang="en-US" dirty="0"/>
          </a:p>
        </p:txBody>
      </p:sp>
    </p:spTree>
    <p:extLst>
      <p:ext uri="{BB962C8B-B14F-4D97-AF65-F5344CB8AC3E}">
        <p14:creationId xmlns:p14="http://schemas.microsoft.com/office/powerpoint/2010/main" val="307990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C2F5A-DD31-4BAC-AAAE-6B1C51A832CD}"/>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59986497-B42A-4AA3-8669-FAB0093C3443}"/>
              </a:ext>
            </a:extLst>
          </p:cNvPr>
          <p:cNvSpPr>
            <a:spLocks noGrp="1"/>
          </p:cNvSpPr>
          <p:nvPr>
            <p:ph sz="half" idx="1"/>
          </p:nvPr>
        </p:nvSpPr>
        <p:spPr/>
        <p:txBody>
          <a:bodyPr/>
          <a:lstStyle/>
          <a:p>
            <a:pPr marL="469900" indent="-457200">
              <a:spcBef>
                <a:spcPts val="770"/>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Self-concept</a:t>
            </a:r>
            <a:r>
              <a:rPr lang="en-US" dirty="0">
                <a:latin typeface="Open Sans" panose="020B0606030504020204" pitchFamily="34" charset="0"/>
                <a:ea typeface="Open Sans" panose="020B0606030504020204" pitchFamily="34" charset="0"/>
                <a:cs typeface="Open Sans" panose="020B0606030504020204" pitchFamily="34" charset="0"/>
              </a:rPr>
              <a:t>: How people see themselves</a:t>
            </a:r>
          </a:p>
          <a:p>
            <a:pPr marL="469900" indent="-457200">
              <a:spcBef>
                <a:spcPts val="675"/>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Self-confidence</a:t>
            </a:r>
            <a:r>
              <a:rPr lang="en-US" dirty="0">
                <a:latin typeface="Open Sans" panose="020B0606030504020204" pitchFamily="34" charset="0"/>
                <a:ea typeface="Open Sans" panose="020B0606030504020204" pitchFamily="34" charset="0"/>
                <a:cs typeface="Open Sans" panose="020B0606030504020204" pitchFamily="34" charset="0"/>
              </a:rPr>
              <a:t>: Belief in one’s own abilities</a:t>
            </a:r>
          </a:p>
          <a:p>
            <a:pPr marL="469900" marR="119380" indent="-457200">
              <a:spcBef>
                <a:spcPts val="670"/>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Separation anxiety</a:t>
            </a:r>
            <a:r>
              <a:rPr lang="en-US" dirty="0">
                <a:latin typeface="Open Sans" panose="020B0606030504020204" pitchFamily="34" charset="0"/>
                <a:ea typeface="Open Sans" panose="020B0606030504020204" pitchFamily="34" charset="0"/>
                <a:cs typeface="Open Sans" panose="020B0606030504020204" pitchFamily="34" charset="0"/>
              </a:rPr>
              <a:t>: Fear of being away from parent, familiar caregivers, or the normal environment</a:t>
            </a:r>
          </a:p>
          <a:p>
            <a:pPr marL="469900" marR="5080" indent="-457200">
              <a:spcBef>
                <a:spcPts val="670"/>
              </a:spcBef>
              <a:buClr>
                <a:schemeClr val="accent1"/>
              </a:buClr>
              <a:buSzPct val="94642"/>
              <a:buFont typeface="Open Sans" panose="020B0606030504020204" pitchFamily="34" charset="0"/>
              <a:buChar char="&gt;"/>
              <a:tabLst>
                <a:tab pos="287020" algn="l"/>
              </a:tabLst>
            </a:pPr>
            <a:r>
              <a:rPr lang="en-US" b="1" dirty="0">
                <a:latin typeface="Open Sans" panose="020B0606030504020204" pitchFamily="34" charset="0"/>
                <a:ea typeface="Open Sans" panose="020B0606030504020204" pitchFamily="34" charset="0"/>
                <a:cs typeface="Open Sans" panose="020B0606030504020204" pitchFamily="34" charset="0"/>
              </a:rPr>
              <a:t>Trial and error learning</a:t>
            </a:r>
            <a:r>
              <a:rPr lang="en-US" dirty="0">
                <a:latin typeface="Open Sans" panose="020B0606030504020204" pitchFamily="34" charset="0"/>
                <a:ea typeface="Open Sans" panose="020B0606030504020204" pitchFamily="34" charset="0"/>
                <a:cs typeface="Open Sans" panose="020B0606030504020204" pitchFamily="34" charset="0"/>
              </a:rPr>
              <a:t>: Learning that takes place when a child tries several solutions</a:t>
            </a:r>
          </a:p>
          <a:p>
            <a:endParaRPr lang="en-US" dirty="0"/>
          </a:p>
        </p:txBody>
      </p:sp>
    </p:spTree>
    <p:extLst>
      <p:ext uri="{BB962C8B-B14F-4D97-AF65-F5344CB8AC3E}">
        <p14:creationId xmlns:p14="http://schemas.microsoft.com/office/powerpoint/2010/main" val="738670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E3007-C1D5-445C-903A-3AABC317B026}"/>
              </a:ext>
            </a:extLst>
          </p:cNvPr>
          <p:cNvSpPr>
            <a:spLocks noGrp="1"/>
          </p:cNvSpPr>
          <p:nvPr>
            <p:ph type="title"/>
          </p:nvPr>
        </p:nvSpPr>
        <p:spPr/>
        <p:txBody>
          <a:bodyPr/>
          <a:lstStyle/>
          <a:p>
            <a:r>
              <a:rPr lang="en-US" dirty="0"/>
              <a:t>Physical Development</a:t>
            </a:r>
          </a:p>
        </p:txBody>
      </p:sp>
      <p:sp>
        <p:nvSpPr>
          <p:cNvPr id="3" name="Content Placeholder 2">
            <a:extLst>
              <a:ext uri="{FF2B5EF4-FFF2-40B4-BE49-F238E27FC236}">
                <a16:creationId xmlns:a16="http://schemas.microsoft.com/office/drawing/2014/main" id="{B62D7FD5-7DFB-408F-9420-CE60D29BCBC9}"/>
              </a:ext>
            </a:extLst>
          </p:cNvPr>
          <p:cNvSpPr>
            <a:spLocks noGrp="1"/>
          </p:cNvSpPr>
          <p:nvPr>
            <p:ph sz="half" idx="1"/>
          </p:nvPr>
        </p:nvSpPr>
        <p:spPr/>
        <p:txBody>
          <a:bodyPr/>
          <a:lstStyle/>
          <a:p>
            <a:pPr marL="469900" indent="-457200">
              <a:spcBef>
                <a:spcPts val="720"/>
              </a:spcBef>
              <a:buClr>
                <a:schemeClr val="accent1"/>
              </a:buClr>
              <a:buSzPct val="94230"/>
              <a:buFont typeface="Open Sans" panose="020B0606030504020204" pitchFamily="34" charset="0"/>
              <a:buChar char="&gt;"/>
              <a:tabLst>
                <a:tab pos="287020" algn="l"/>
              </a:tabLst>
            </a:pPr>
            <a:r>
              <a:rPr lang="en-US" spc="-30" dirty="0">
                <a:latin typeface="Open Sans" panose="020B0606030504020204" pitchFamily="34" charset="0"/>
                <a:ea typeface="Open Sans" panose="020B0606030504020204" pitchFamily="34" charset="0"/>
                <a:cs typeface="Open Sans" panose="020B0606030504020204" pitchFamily="34" charset="0"/>
              </a:rPr>
              <a:t>Height </a:t>
            </a:r>
            <a:r>
              <a:rPr lang="en-US" spc="-40" dirty="0">
                <a:latin typeface="Open Sans" panose="020B0606030504020204" pitchFamily="34" charset="0"/>
                <a:ea typeface="Open Sans" panose="020B0606030504020204" pitchFamily="34" charset="0"/>
                <a:cs typeface="Open Sans" panose="020B0606030504020204" pitchFamily="34" charset="0"/>
              </a:rPr>
              <a:t>and</a:t>
            </a:r>
            <a:r>
              <a:rPr lang="en-US" spc="-160" dirty="0">
                <a:latin typeface="Open Sans" panose="020B0606030504020204" pitchFamily="34" charset="0"/>
                <a:ea typeface="Open Sans" panose="020B0606030504020204" pitchFamily="34" charset="0"/>
                <a:cs typeface="Open Sans" panose="020B0606030504020204" pitchFamily="34" charset="0"/>
              </a:rPr>
              <a:t> </a:t>
            </a:r>
            <a:r>
              <a:rPr lang="en-US" spc="-80" dirty="0">
                <a:latin typeface="Open Sans" panose="020B0606030504020204" pitchFamily="34" charset="0"/>
                <a:ea typeface="Open Sans" panose="020B0606030504020204" pitchFamily="34" charset="0"/>
                <a:cs typeface="Open Sans" panose="020B0606030504020204" pitchFamily="34" charset="0"/>
              </a:rPr>
              <a:t>weight</a:t>
            </a:r>
          </a:p>
          <a:p>
            <a:pPr marL="748665" lvl="1">
              <a:spcBef>
                <a:spcPts val="520"/>
              </a:spcBef>
              <a:buClr>
                <a:schemeClr val="accent2"/>
              </a:buClr>
              <a:buSzPct val="8500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Average increase in height is 2.5 – 3 inches per year</a:t>
            </a:r>
          </a:p>
          <a:p>
            <a:pPr marL="748665" lvl="1">
              <a:spcBef>
                <a:spcPts val="480"/>
              </a:spcBef>
              <a:buClr>
                <a:schemeClr val="accent2"/>
              </a:buClr>
              <a:buSzPct val="85000"/>
              <a:buFont typeface="Open Sans" panose="020B0606030504020204" pitchFamily="34" charset="0"/>
              <a:buChar char="&gt;"/>
              <a:tabLst>
                <a:tab pos="652780" algn="l"/>
              </a:tabLst>
            </a:pPr>
            <a:r>
              <a:rPr lang="en-US" sz="2000" dirty="0">
                <a:latin typeface="Open Sans" panose="020B0606030504020204" pitchFamily="34" charset="0"/>
                <a:ea typeface="Open Sans" panose="020B0606030504020204" pitchFamily="34" charset="0"/>
                <a:cs typeface="Open Sans" panose="020B0606030504020204" pitchFamily="34" charset="0"/>
              </a:rPr>
              <a:t>Average weight gain is 4 – 5 pounds a year</a:t>
            </a:r>
            <a:endParaRPr lang="en-US" dirty="0">
              <a:latin typeface="Open Sans" panose="020B0606030504020204" pitchFamily="34" charset="0"/>
              <a:ea typeface="Open Sans" panose="020B0606030504020204" pitchFamily="34" charset="0"/>
              <a:cs typeface="Open Sans" panose="020B0606030504020204" pitchFamily="34" charset="0"/>
            </a:endParaRPr>
          </a:p>
          <a:p>
            <a:pPr marL="469900" indent="-457200">
              <a:spcBef>
                <a:spcPts val="625"/>
              </a:spcBef>
              <a:buClr>
                <a:schemeClr val="accent1"/>
              </a:buClr>
              <a:buSzPct val="94230"/>
              <a:buFont typeface="Open Sans" panose="020B0606030504020204" pitchFamily="34" charset="0"/>
              <a:buChar char="&gt;"/>
              <a:tabLst>
                <a:tab pos="287020" algn="l"/>
              </a:tabLst>
            </a:pPr>
            <a:r>
              <a:rPr lang="en-US" spc="-65" dirty="0">
                <a:latin typeface="Open Sans" panose="020B0606030504020204" pitchFamily="34" charset="0"/>
                <a:ea typeface="Open Sans" panose="020B0606030504020204" pitchFamily="34" charset="0"/>
                <a:cs typeface="Open Sans" panose="020B0606030504020204" pitchFamily="34" charset="0"/>
              </a:rPr>
              <a:t>Fine </a:t>
            </a:r>
            <a:r>
              <a:rPr lang="en-US" spc="-25" dirty="0">
                <a:latin typeface="Open Sans" panose="020B0606030504020204" pitchFamily="34" charset="0"/>
                <a:ea typeface="Open Sans" panose="020B0606030504020204" pitchFamily="34" charset="0"/>
                <a:cs typeface="Open Sans" panose="020B0606030504020204" pitchFamily="34" charset="0"/>
              </a:rPr>
              <a:t>motor</a:t>
            </a:r>
            <a:r>
              <a:rPr lang="en-US" spc="-204"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skills</a:t>
            </a:r>
          </a:p>
          <a:p>
            <a:pPr marL="812800" lvl="1" indent="-457200">
              <a:spcBef>
                <a:spcPts val="625"/>
              </a:spcBef>
              <a:buClr>
                <a:schemeClr val="accent2"/>
              </a:buClr>
              <a:buSzPct val="94230"/>
              <a:buFont typeface="Open Sans" panose="020B0606030504020204" pitchFamily="34" charset="0"/>
              <a:buChar char="&gt;"/>
              <a:tabLst>
                <a:tab pos="287020" algn="l"/>
              </a:tabLst>
            </a:pPr>
            <a:r>
              <a:rPr lang="en-US" sz="2000" dirty="0">
                <a:latin typeface="Open Sans" panose="020B0606030504020204" pitchFamily="34" charset="0"/>
                <a:ea typeface="Open Sans" panose="020B0606030504020204" pitchFamily="34" charset="0"/>
                <a:cs typeface="Open Sans" panose="020B0606030504020204" pitchFamily="34" charset="0"/>
              </a:rPr>
              <a:t>Stacks nine or ten blocks, cuts with scissors, draws  recognizable pictures, dresses self, uses spoon and fork to eat,  buttons clothing</a:t>
            </a:r>
          </a:p>
          <a:p>
            <a:pPr marL="469900" indent="-457200">
              <a:spcBef>
                <a:spcPts val="625"/>
              </a:spcBef>
              <a:buClr>
                <a:schemeClr val="accent1"/>
              </a:buClr>
              <a:buSzPct val="94230"/>
              <a:buFont typeface="Open Sans" panose="020B0606030504020204" pitchFamily="34" charset="0"/>
              <a:buChar char="&gt;"/>
              <a:tabLst>
                <a:tab pos="287020" algn="l"/>
              </a:tabLst>
            </a:pPr>
            <a:r>
              <a:rPr lang="en-US" spc="-65" dirty="0">
                <a:latin typeface="Open Sans" panose="020B0606030504020204" pitchFamily="34" charset="0"/>
                <a:ea typeface="Open Sans" panose="020B0606030504020204" pitchFamily="34" charset="0"/>
                <a:cs typeface="Open Sans" panose="020B0606030504020204" pitchFamily="34" charset="0"/>
              </a:rPr>
              <a:t>Gross </a:t>
            </a:r>
            <a:r>
              <a:rPr lang="en-US" spc="-25" dirty="0">
                <a:latin typeface="Open Sans" panose="020B0606030504020204" pitchFamily="34" charset="0"/>
                <a:ea typeface="Open Sans" panose="020B0606030504020204" pitchFamily="34" charset="0"/>
                <a:cs typeface="Open Sans" panose="020B0606030504020204" pitchFamily="34" charset="0"/>
              </a:rPr>
              <a:t>motor</a:t>
            </a:r>
            <a:r>
              <a:rPr lang="en-US" spc="-204" dirty="0">
                <a:latin typeface="Open Sans" panose="020B0606030504020204" pitchFamily="34" charset="0"/>
                <a:ea typeface="Open Sans" panose="020B0606030504020204" pitchFamily="34" charset="0"/>
                <a:cs typeface="Open Sans" panose="020B0606030504020204" pitchFamily="34" charset="0"/>
              </a:rPr>
              <a:t> </a:t>
            </a:r>
            <a:r>
              <a:rPr lang="en-US" spc="-35" dirty="0">
                <a:latin typeface="Open Sans" panose="020B0606030504020204" pitchFamily="34" charset="0"/>
                <a:ea typeface="Open Sans" panose="020B0606030504020204" pitchFamily="34" charset="0"/>
                <a:cs typeface="Open Sans" panose="020B0606030504020204" pitchFamily="34" charset="0"/>
              </a:rPr>
              <a:t>skills</a:t>
            </a:r>
          </a:p>
          <a:p>
            <a:pPr marL="812800" lvl="1" indent="-457200">
              <a:spcBef>
                <a:spcPts val="625"/>
              </a:spcBef>
              <a:buClr>
                <a:schemeClr val="accent2"/>
              </a:buClr>
              <a:buSzPct val="94230"/>
              <a:buFont typeface="Open Sans" panose="020B0606030504020204" pitchFamily="34" charset="0"/>
              <a:buChar char="&gt;"/>
              <a:tabLst>
                <a:tab pos="287020" algn="l"/>
              </a:tabLst>
            </a:pPr>
            <a:r>
              <a:rPr lang="en-US" sz="2000" spc="-50" dirty="0">
                <a:latin typeface="Open Sans" panose="020B0606030504020204" pitchFamily="34" charset="0"/>
                <a:ea typeface="Open Sans" panose="020B0606030504020204" pitchFamily="34" charset="0"/>
                <a:cs typeface="Open Sans" panose="020B0606030504020204" pitchFamily="34" charset="0"/>
              </a:rPr>
              <a:t>Ball </a:t>
            </a:r>
            <a:r>
              <a:rPr lang="en-US" sz="2000" spc="-35" dirty="0">
                <a:latin typeface="Open Sans" panose="020B0606030504020204" pitchFamily="34" charset="0"/>
                <a:ea typeface="Open Sans" panose="020B0606030504020204" pitchFamily="34" charset="0"/>
                <a:cs typeface="Open Sans" panose="020B0606030504020204" pitchFamily="34" charset="0"/>
              </a:rPr>
              <a:t>toss, </a:t>
            </a:r>
            <a:r>
              <a:rPr lang="en-US" sz="2000" spc="-25" dirty="0">
                <a:latin typeface="Open Sans" panose="020B0606030504020204" pitchFamily="34" charset="0"/>
                <a:ea typeface="Open Sans" panose="020B0606030504020204" pitchFamily="34" charset="0"/>
                <a:cs typeface="Open Sans" panose="020B0606030504020204" pitchFamily="34" charset="0"/>
              </a:rPr>
              <a:t>hops </a:t>
            </a:r>
            <a:r>
              <a:rPr lang="en-US" sz="2000" spc="-10" dirty="0">
                <a:latin typeface="Open Sans" panose="020B0606030504020204" pitchFamily="34" charset="0"/>
                <a:ea typeface="Open Sans" panose="020B0606030504020204" pitchFamily="34" charset="0"/>
                <a:cs typeface="Open Sans" panose="020B0606030504020204" pitchFamily="34" charset="0"/>
              </a:rPr>
              <a:t>on one foot, </a:t>
            </a:r>
            <a:r>
              <a:rPr lang="en-US" sz="2000" spc="-40" dirty="0">
                <a:latin typeface="Open Sans" panose="020B0606030504020204" pitchFamily="34" charset="0"/>
                <a:ea typeface="Open Sans" panose="020B0606030504020204" pitchFamily="34" charset="0"/>
                <a:cs typeface="Open Sans" panose="020B0606030504020204" pitchFamily="34" charset="0"/>
              </a:rPr>
              <a:t>skips, </a:t>
            </a:r>
            <a:r>
              <a:rPr lang="en-US" sz="2000" spc="-30" dirty="0">
                <a:latin typeface="Open Sans" panose="020B0606030504020204" pitchFamily="34" charset="0"/>
                <a:ea typeface="Open Sans" panose="020B0606030504020204" pitchFamily="34" charset="0"/>
                <a:cs typeface="Open Sans" panose="020B0606030504020204" pitchFamily="34" charset="0"/>
              </a:rPr>
              <a:t>running, jumping, climbing,  </a:t>
            </a:r>
            <a:r>
              <a:rPr lang="en-US" sz="2000" spc="-25" dirty="0">
                <a:latin typeface="Open Sans" panose="020B0606030504020204" pitchFamily="34" charset="0"/>
                <a:ea typeface="Open Sans" panose="020B0606030504020204" pitchFamily="34" charset="0"/>
                <a:cs typeface="Open Sans" panose="020B0606030504020204" pitchFamily="34" charset="0"/>
              </a:rPr>
              <a:t>walking</a:t>
            </a:r>
            <a:endParaRPr lang="en-US" sz="20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480614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66236-2166-4E41-95B9-E86EE2CE631C}"/>
              </a:ext>
            </a:extLst>
          </p:cNvPr>
          <p:cNvSpPr>
            <a:spLocks noGrp="1"/>
          </p:cNvSpPr>
          <p:nvPr>
            <p:ph type="title"/>
          </p:nvPr>
        </p:nvSpPr>
        <p:spPr/>
        <p:txBody>
          <a:bodyPr/>
          <a:lstStyle/>
          <a:p>
            <a:r>
              <a:rPr lang="en-US" dirty="0"/>
              <a:t>Emotional Development</a:t>
            </a:r>
          </a:p>
        </p:txBody>
      </p:sp>
      <p:sp>
        <p:nvSpPr>
          <p:cNvPr id="3" name="Content Placeholder 2">
            <a:extLst>
              <a:ext uri="{FF2B5EF4-FFF2-40B4-BE49-F238E27FC236}">
                <a16:creationId xmlns:a16="http://schemas.microsoft.com/office/drawing/2014/main" id="{2F65FF1E-BCDC-4EF3-9C0B-328DB3B12E32}"/>
              </a:ext>
            </a:extLst>
          </p:cNvPr>
          <p:cNvSpPr>
            <a:spLocks noGrp="1"/>
          </p:cNvSpPr>
          <p:nvPr>
            <p:ph sz="half" idx="1"/>
          </p:nvPr>
        </p:nvSpPr>
        <p:spPr>
          <a:xfrm>
            <a:off x="740664" y="1420420"/>
            <a:ext cx="10204144" cy="4734318"/>
          </a:xfrm>
        </p:spPr>
        <p:txBody>
          <a:bodyPr/>
          <a:lstStyle/>
          <a:p>
            <a:pPr marL="469900" indent="-457200">
              <a:spcBef>
                <a:spcPts val="76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Three years</a:t>
            </a:r>
          </a:p>
          <a:p>
            <a:pPr marL="862330" marR="5080" indent="-457200">
              <a:spcBef>
                <a:spcPts val="520"/>
              </a:spcBef>
              <a:buClr>
                <a:schemeClr val="accent2"/>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Cooperative, willing to take directions, will modify behavior based  on praise, imaginary friends, fears</a:t>
            </a:r>
          </a:p>
          <a:p>
            <a:pPr marL="469900" indent="-457200">
              <a:spcBef>
                <a:spcPts val="76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Four years</a:t>
            </a:r>
          </a:p>
          <a:p>
            <a:pPr marL="862965" indent="-457200">
              <a:spcBef>
                <a:spcPts val="520"/>
              </a:spcBef>
              <a:buClr>
                <a:schemeClr val="accent2"/>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Self-centered, seek approval of others, very active imagination</a:t>
            </a:r>
          </a:p>
          <a:p>
            <a:pPr marL="469900" indent="-457200">
              <a:spcBef>
                <a:spcPts val="765"/>
              </a:spcBef>
              <a:buClr>
                <a:schemeClr val="accent1"/>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Five years</a:t>
            </a:r>
          </a:p>
          <a:p>
            <a:pPr marL="862965" indent="-457200">
              <a:spcBef>
                <a:spcPts val="520"/>
              </a:spcBef>
              <a:buClr>
                <a:schemeClr val="accent2"/>
              </a:buClr>
              <a:buFont typeface="Open Sans" panose="020B0606030504020204" pitchFamily="34" charset="0"/>
              <a:buChar char="&gt;"/>
            </a:pPr>
            <a:r>
              <a:rPr lang="en-US" dirty="0">
                <a:latin typeface="Open Sans" panose="020B0606030504020204" pitchFamily="34" charset="0"/>
                <a:ea typeface="Open Sans" panose="020B0606030504020204" pitchFamily="34" charset="0"/>
                <a:cs typeface="Open Sans" panose="020B0606030504020204" pitchFamily="34" charset="0"/>
              </a:rPr>
              <a:t>Views themselves as a whole person, fears</a:t>
            </a:r>
          </a:p>
          <a:p>
            <a:endParaRPr lang="en-US" dirty="0"/>
          </a:p>
        </p:txBody>
      </p:sp>
    </p:spTree>
    <p:extLst>
      <p:ext uri="{BB962C8B-B14F-4D97-AF65-F5344CB8AC3E}">
        <p14:creationId xmlns:p14="http://schemas.microsoft.com/office/powerpoint/2010/main" val="222676502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purl.org/dc/dcmitype/"/>
    <ds:schemaRef ds:uri="http://schemas.microsoft.com/office/2006/metadata/properties"/>
    <ds:schemaRef ds:uri="http://schemas.microsoft.com/office/infopath/2007/PartnerControls"/>
    <ds:schemaRef ds:uri="http://schemas.microsoft.com/sharepoint/v3"/>
    <ds:schemaRef ds:uri="05d88611-e516-4d1a-b12e-39107e78b3d0"/>
    <ds:schemaRef ds:uri="http://purl.org/dc/elements/1.1/"/>
    <ds:schemaRef ds:uri="http://purl.org/dc/terms/"/>
    <ds:schemaRef ds:uri="http://schemas.openxmlformats.org/package/2006/metadata/core-properties"/>
    <ds:schemaRef ds:uri="56ea17bb-c96d-4826-b465-01eec0dd23d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61</TotalTime>
  <Words>707</Words>
  <Application>Microsoft Office PowerPoint</Application>
  <PresentationFormat>Widescreen</PresentationFormat>
  <Paragraphs>110</Paragraphs>
  <Slides>24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.AppleSystemUIFont</vt:lpstr>
      <vt:lpstr>Arial</vt:lpstr>
      <vt:lpstr>Calibri</vt:lpstr>
      <vt:lpstr>Open Sans</vt:lpstr>
      <vt:lpstr>Open Sans SemiBold</vt:lpstr>
      <vt:lpstr>2_Office Theme</vt:lpstr>
      <vt:lpstr>3_Office Theme</vt:lpstr>
      <vt:lpstr>The Preschool-Aged Child  Human Growth and Development</vt:lpstr>
      <vt:lpstr>PowerPoint Presentation</vt:lpstr>
      <vt:lpstr>Physical, emotional, social and cognitive development of preschoolers</vt:lpstr>
      <vt:lpstr>Terms</vt:lpstr>
      <vt:lpstr>Terms</vt:lpstr>
      <vt:lpstr>Terms</vt:lpstr>
      <vt:lpstr>Terms</vt:lpstr>
      <vt:lpstr>Physical Development</vt:lpstr>
      <vt:lpstr>Emotional Development</vt:lpstr>
      <vt:lpstr>Social Development</vt:lpstr>
      <vt:lpstr>Cognitive Development</vt:lpstr>
      <vt:lpstr>The influence of family and society preschoolers</vt:lpstr>
      <vt:lpstr>Family Influences</vt:lpstr>
      <vt:lpstr>The Development of Preschoolers</vt:lpstr>
      <vt:lpstr>Piaget’s Theory</vt:lpstr>
      <vt:lpstr>Vygotsky’s Theory</vt:lpstr>
      <vt:lpstr>Montessori’s Theory</vt:lpstr>
      <vt:lpstr>Special Needs Children</vt:lpstr>
      <vt:lpstr>The health and safety of preschoolers</vt:lpstr>
      <vt:lpstr>Health</vt:lpstr>
      <vt:lpstr>Safety</vt:lpstr>
      <vt:lpstr>Guidance techniques for preschoolers</vt:lpstr>
      <vt:lpstr>Learning</vt:lpstr>
      <vt:lpstr>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Caroline Bentley</cp:lastModifiedBy>
  <cp:revision>7</cp:revision>
  <cp:lastPrinted>2017-07-07T16:17:37Z</cp:lastPrinted>
  <dcterms:created xsi:type="dcterms:W3CDTF">2017-07-11T23:58:30Z</dcterms:created>
  <dcterms:modified xsi:type="dcterms:W3CDTF">2018-01-12T20:15:46Z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