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38" r:id="rId12"/>
    <p:sldId id="327" r:id="rId13"/>
    <p:sldId id="328" r:id="rId14"/>
    <p:sldId id="329" r:id="rId15"/>
    <p:sldId id="330" r:id="rId16"/>
    <p:sldId id="331" r:id="rId17"/>
    <p:sldId id="332" r:id="rId18"/>
    <p:sldId id="333" r:id="rId19"/>
    <p:sldId id="334" r:id="rId20"/>
    <p:sldId id="335" r:id="rId21"/>
    <p:sldId id="336"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2969" autoAdjust="0"/>
  </p:normalViewPr>
  <p:slideViewPr>
    <p:cSldViewPr snapToGrid="0">
      <p:cViewPr>
        <p:scale>
          <a:sx n="49" d="100"/>
          <a:sy n="49" d="100"/>
        </p:scale>
        <p:origin x="1356"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83FA1-A044-4262-A1B7-AEC4B5BE491A}" type="doc">
      <dgm:prSet loTypeId="urn:microsoft.com/office/officeart/2005/8/layout/cycle4" loCatId="matrix" qsTypeId="urn:microsoft.com/office/officeart/2005/8/quickstyle/3d1" qsCatId="3D" csTypeId="urn:microsoft.com/office/officeart/2005/8/colors/colorful1" csCatId="colorful" phldr="1"/>
      <dgm:spPr/>
      <dgm:t>
        <a:bodyPr/>
        <a:lstStyle/>
        <a:p>
          <a:endParaRPr lang="en-US"/>
        </a:p>
      </dgm:t>
    </dgm:pt>
    <dgm:pt modelId="{29769157-7F47-4563-BB9C-9BDC00705DC7}">
      <dgm:prSet phldrT="[Text]" custT="1"/>
      <dgm:spPr/>
      <dgm:t>
        <a:bodyPr/>
        <a:lstStyle/>
        <a:p>
          <a:r>
            <a:rPr lang="en-US" sz="1800" b="1" dirty="0">
              <a:latin typeface="Arial" panose="020B0604020202020204" pitchFamily="34" charset="0"/>
              <a:cs typeface="Arial" panose="020B0604020202020204" pitchFamily="34" charset="0"/>
            </a:rPr>
            <a:t>Social Network</a:t>
          </a:r>
        </a:p>
      </dgm:t>
    </dgm:pt>
    <dgm:pt modelId="{E44E6482-A109-47BE-9DB2-98DDF95377DA}" type="parTrans" cxnId="{656B333B-8AAE-470E-98B4-13DFD2D549C3}">
      <dgm:prSet/>
      <dgm:spPr/>
      <dgm:t>
        <a:bodyPr/>
        <a:lstStyle/>
        <a:p>
          <a:endParaRPr lang="en-US">
            <a:latin typeface="Arial" panose="020B0604020202020204" pitchFamily="34" charset="0"/>
            <a:cs typeface="Arial" panose="020B0604020202020204" pitchFamily="34" charset="0"/>
          </a:endParaRPr>
        </a:p>
      </dgm:t>
    </dgm:pt>
    <dgm:pt modelId="{A7EFBA7D-186C-4AD1-A552-22D05AB339EE}" type="sibTrans" cxnId="{656B333B-8AAE-470E-98B4-13DFD2D549C3}">
      <dgm:prSet/>
      <dgm:spPr/>
      <dgm:t>
        <a:bodyPr/>
        <a:lstStyle/>
        <a:p>
          <a:endParaRPr lang="en-US">
            <a:latin typeface="Arial" panose="020B0604020202020204" pitchFamily="34" charset="0"/>
            <a:cs typeface="Arial" panose="020B0604020202020204" pitchFamily="34" charset="0"/>
          </a:endParaRPr>
        </a:p>
      </dgm:t>
    </dgm:pt>
    <dgm:pt modelId="{99A9F0B4-A60D-4153-ACA1-4C326E7DB920}">
      <dgm:prSet phldrT="[Text]" custT="1"/>
      <dgm:spPr/>
      <dgm:t>
        <a:bodyPr/>
        <a:lstStyle/>
        <a:p>
          <a:r>
            <a:rPr lang="en-US" sz="1800" b="1" dirty="0">
              <a:latin typeface="Arial" panose="020B0604020202020204" pitchFamily="34" charset="0"/>
              <a:cs typeface="Arial" panose="020B0604020202020204" pitchFamily="34" charset="0"/>
            </a:rPr>
            <a:t>Business</a:t>
          </a:r>
        </a:p>
      </dgm:t>
    </dgm:pt>
    <dgm:pt modelId="{79FE7DAF-626A-4B42-AC4D-B756A626058C}" type="parTrans" cxnId="{45211C55-A02A-46A5-A1AF-153E324D1C0D}">
      <dgm:prSet/>
      <dgm:spPr/>
      <dgm:t>
        <a:bodyPr/>
        <a:lstStyle/>
        <a:p>
          <a:endParaRPr lang="en-US"/>
        </a:p>
      </dgm:t>
    </dgm:pt>
    <dgm:pt modelId="{A3198E25-4A3E-4C1F-BC76-263DED951D88}" type="sibTrans" cxnId="{45211C55-A02A-46A5-A1AF-153E324D1C0D}">
      <dgm:prSet/>
      <dgm:spPr/>
      <dgm:t>
        <a:bodyPr/>
        <a:lstStyle/>
        <a:p>
          <a:endParaRPr lang="en-US"/>
        </a:p>
      </dgm:t>
    </dgm:pt>
    <dgm:pt modelId="{C89E9D2A-0510-4037-B545-7BB72B483895}">
      <dgm:prSet phldrT="[Text]" custT="1"/>
      <dgm:spPr/>
      <dgm:t>
        <a:bodyPr/>
        <a:lstStyle/>
        <a:p>
          <a:r>
            <a:rPr lang="en-US" sz="1600" b="1" dirty="0">
              <a:latin typeface="Arial" panose="020B0604020202020204" pitchFamily="34" charset="0"/>
              <a:cs typeface="Arial" panose="020B0604020202020204" pitchFamily="34" charset="0"/>
            </a:rPr>
            <a:t>Microblogs</a:t>
          </a:r>
        </a:p>
      </dgm:t>
    </dgm:pt>
    <dgm:pt modelId="{923CA3E4-3A28-47AC-8A51-8F2459F010F9}" type="parTrans" cxnId="{8FA0D49D-99B3-4503-A4BC-A0F3A4949736}">
      <dgm:prSet/>
      <dgm:spPr/>
      <dgm:t>
        <a:bodyPr/>
        <a:lstStyle/>
        <a:p>
          <a:endParaRPr lang="en-US"/>
        </a:p>
      </dgm:t>
    </dgm:pt>
    <dgm:pt modelId="{8F930DA6-30BA-4597-A218-DF8E82CCA663}" type="sibTrans" cxnId="{8FA0D49D-99B3-4503-A4BC-A0F3A4949736}">
      <dgm:prSet/>
      <dgm:spPr/>
      <dgm:t>
        <a:bodyPr/>
        <a:lstStyle/>
        <a:p>
          <a:endParaRPr lang="en-US"/>
        </a:p>
      </dgm:t>
    </dgm:pt>
    <dgm:pt modelId="{DD3E25BC-A74A-48C1-970F-36798561B5ED}">
      <dgm:prSet phldrT="[Text]" custT="1"/>
      <dgm:spPr/>
      <dgm:t>
        <a:bodyPr/>
        <a:lstStyle/>
        <a:p>
          <a:r>
            <a:rPr lang="en-US" sz="1800" b="1" dirty="0">
              <a:latin typeface="Arial" panose="020B0604020202020204" pitchFamily="34" charset="0"/>
              <a:cs typeface="Arial" panose="020B0604020202020204" pitchFamily="34" charset="0"/>
            </a:rPr>
            <a:t>Photo and Video Sharing</a:t>
          </a:r>
        </a:p>
      </dgm:t>
    </dgm:pt>
    <dgm:pt modelId="{15804FD2-28B0-44D1-AECE-7025FE60BE0E}" type="parTrans" cxnId="{5D78FFA5-8410-4E86-8136-2C029F15B4BA}">
      <dgm:prSet/>
      <dgm:spPr/>
      <dgm:t>
        <a:bodyPr/>
        <a:lstStyle/>
        <a:p>
          <a:endParaRPr lang="en-US"/>
        </a:p>
      </dgm:t>
    </dgm:pt>
    <dgm:pt modelId="{D3CB295C-BC6D-4AB8-96ED-A76DF62D77F0}" type="sibTrans" cxnId="{5D78FFA5-8410-4E86-8136-2C029F15B4BA}">
      <dgm:prSet/>
      <dgm:spPr/>
      <dgm:t>
        <a:bodyPr/>
        <a:lstStyle/>
        <a:p>
          <a:endParaRPr lang="en-US"/>
        </a:p>
      </dgm:t>
    </dgm:pt>
    <dgm:pt modelId="{2F2D4BAF-879A-4B2B-B144-072DCED6C954}">
      <dgm:prSet phldrT="[Text]" custT="1"/>
      <dgm:spPr/>
      <dgm:t>
        <a:bodyPr/>
        <a:lstStyle/>
        <a:p>
          <a:r>
            <a:rPr lang="en-US" sz="1600" b="1" dirty="0">
              <a:latin typeface="Arial" panose="020B0604020202020204" pitchFamily="34" charset="0"/>
              <a:cs typeface="Arial" panose="020B0604020202020204" pitchFamily="34" charset="0"/>
            </a:rPr>
            <a:t>LinkedIn™</a:t>
          </a:r>
        </a:p>
      </dgm:t>
    </dgm:pt>
    <dgm:pt modelId="{CD92E12B-07EF-411E-BEBE-FBD578BB5894}" type="parTrans" cxnId="{36A35B4D-E403-4048-A83E-A712E2CCE4F6}">
      <dgm:prSet/>
      <dgm:spPr/>
      <dgm:t>
        <a:bodyPr/>
        <a:lstStyle/>
        <a:p>
          <a:endParaRPr lang="en-US"/>
        </a:p>
      </dgm:t>
    </dgm:pt>
    <dgm:pt modelId="{3A939A8A-5836-442F-9D0F-DAE317AC2792}" type="sibTrans" cxnId="{36A35B4D-E403-4048-A83E-A712E2CCE4F6}">
      <dgm:prSet/>
      <dgm:spPr/>
      <dgm:t>
        <a:bodyPr/>
        <a:lstStyle/>
        <a:p>
          <a:endParaRPr lang="en-US"/>
        </a:p>
      </dgm:t>
    </dgm:pt>
    <dgm:pt modelId="{9F7CA230-39A2-4632-A7EC-2A2801CEDE8C}">
      <dgm:prSet phldrT="[Text]" custT="1"/>
      <dgm:spPr/>
      <dgm:t>
        <a:bodyPr/>
        <a:lstStyle/>
        <a:p>
          <a:r>
            <a:rPr lang="en-US" sz="1600" b="1" dirty="0">
              <a:latin typeface="Arial" panose="020B0604020202020204" pitchFamily="34" charset="0"/>
              <a:cs typeface="Arial" panose="020B0604020202020204" pitchFamily="34" charset="0"/>
            </a:rPr>
            <a:t>Twitter™</a:t>
          </a:r>
        </a:p>
      </dgm:t>
    </dgm:pt>
    <dgm:pt modelId="{CF570FE6-9740-43E8-AE72-32ADB02B9FD1}" type="parTrans" cxnId="{333D43DA-F3E5-487E-8038-4BD67D74086A}">
      <dgm:prSet/>
      <dgm:spPr/>
      <dgm:t>
        <a:bodyPr/>
        <a:lstStyle/>
        <a:p>
          <a:endParaRPr lang="en-US"/>
        </a:p>
      </dgm:t>
    </dgm:pt>
    <dgm:pt modelId="{B1DA42A6-77E7-46EF-8DD9-AF08FAFAC510}" type="sibTrans" cxnId="{333D43DA-F3E5-487E-8038-4BD67D74086A}">
      <dgm:prSet/>
      <dgm:spPr/>
      <dgm:t>
        <a:bodyPr/>
        <a:lstStyle/>
        <a:p>
          <a:endParaRPr lang="en-US"/>
        </a:p>
      </dgm:t>
    </dgm:pt>
    <dgm:pt modelId="{108EB022-D073-433D-9C2C-1A85B96C8D72}">
      <dgm:prSet phldrT="[Text]" custT="1"/>
      <dgm:spPr/>
      <dgm:t>
        <a:bodyPr/>
        <a:lstStyle/>
        <a:p>
          <a:r>
            <a:rPr lang="en-US" sz="1600" b="1" dirty="0">
              <a:latin typeface="Arial" panose="020B0604020202020204" pitchFamily="34" charset="0"/>
              <a:cs typeface="Arial" panose="020B0604020202020204" pitchFamily="34" charset="0"/>
            </a:rPr>
            <a:t>Instagram</a:t>
          </a:r>
          <a:r>
            <a:rPr lang="en-US" sz="1400" b="1" dirty="0">
              <a:latin typeface="Arial" panose="020B0604020202020204" pitchFamily="34" charset="0"/>
              <a:cs typeface="Arial" panose="020B0604020202020204" pitchFamily="34" charset="0"/>
            </a:rPr>
            <a:t>™</a:t>
          </a:r>
        </a:p>
      </dgm:t>
    </dgm:pt>
    <dgm:pt modelId="{EEEFC32C-6489-49F6-9C4D-73686AD05BBA}" type="parTrans" cxnId="{5F018DD0-3A9B-4179-8222-1EE7168DBA41}">
      <dgm:prSet/>
      <dgm:spPr/>
      <dgm:t>
        <a:bodyPr/>
        <a:lstStyle/>
        <a:p>
          <a:endParaRPr lang="en-US"/>
        </a:p>
      </dgm:t>
    </dgm:pt>
    <dgm:pt modelId="{05FF87E4-4143-4916-9C04-477933C30778}" type="sibTrans" cxnId="{5F018DD0-3A9B-4179-8222-1EE7168DBA41}">
      <dgm:prSet/>
      <dgm:spPr/>
      <dgm:t>
        <a:bodyPr/>
        <a:lstStyle/>
        <a:p>
          <a:endParaRPr lang="en-US"/>
        </a:p>
      </dgm:t>
    </dgm:pt>
    <dgm:pt modelId="{7FCBD8D8-0AB7-4B2A-8472-51C184622153}">
      <dgm:prSet phldrT="[Text]" custT="1"/>
      <dgm:spPr/>
      <dgm:t>
        <a:bodyPr/>
        <a:lstStyle/>
        <a:p>
          <a:r>
            <a:rPr lang="en-US" sz="1600" b="1" dirty="0">
              <a:latin typeface="Arial" panose="020B0604020202020204" pitchFamily="34" charset="0"/>
              <a:cs typeface="Arial" panose="020B0604020202020204" pitchFamily="34" charset="0"/>
            </a:rPr>
            <a:t>YouTube™</a:t>
          </a:r>
        </a:p>
      </dgm:t>
    </dgm:pt>
    <dgm:pt modelId="{6C839453-13FE-4D26-BC93-31281AE23E9D}" type="parTrans" cxnId="{97CBBF13-6D1E-41B8-862A-7DC121966A37}">
      <dgm:prSet/>
      <dgm:spPr/>
      <dgm:t>
        <a:bodyPr/>
        <a:lstStyle/>
        <a:p>
          <a:endParaRPr lang="en-US"/>
        </a:p>
      </dgm:t>
    </dgm:pt>
    <dgm:pt modelId="{70883EFD-7E6E-4EBA-AB14-D3564AEE42BE}" type="sibTrans" cxnId="{97CBBF13-6D1E-41B8-862A-7DC121966A37}">
      <dgm:prSet/>
      <dgm:spPr/>
      <dgm:t>
        <a:bodyPr/>
        <a:lstStyle/>
        <a:p>
          <a:endParaRPr lang="en-US"/>
        </a:p>
      </dgm:t>
    </dgm:pt>
    <dgm:pt modelId="{E2747166-4691-484E-B4FF-1EDD5988B017}">
      <dgm:prSet phldrT="[Text]" custT="1"/>
      <dgm:spPr/>
      <dgm:t>
        <a:bodyPr/>
        <a:lstStyle/>
        <a:p>
          <a:r>
            <a:rPr lang="en-US" sz="1600" b="1" dirty="0">
              <a:latin typeface="Arial" panose="020B0604020202020204" pitchFamily="34" charset="0"/>
              <a:cs typeface="Arial" panose="020B0604020202020204" pitchFamily="34" charset="0"/>
            </a:rPr>
            <a:t>Facebook</a:t>
          </a:r>
          <a:r>
            <a:rPr lang="en-US" sz="1400" b="1" dirty="0">
              <a:latin typeface="Arial" panose="020B0604020202020204" pitchFamily="34" charset="0"/>
              <a:cs typeface="Arial" panose="020B0604020202020204" pitchFamily="34" charset="0"/>
            </a:rPr>
            <a:t>™</a:t>
          </a:r>
        </a:p>
      </dgm:t>
    </dgm:pt>
    <dgm:pt modelId="{01C57E47-7D7C-4441-A39C-5F02154CDABF}" type="parTrans" cxnId="{AB4FC98A-ACDE-41F3-AD19-4A7C0758D993}">
      <dgm:prSet/>
      <dgm:spPr/>
      <dgm:t>
        <a:bodyPr/>
        <a:lstStyle/>
        <a:p>
          <a:endParaRPr lang="en-US"/>
        </a:p>
      </dgm:t>
    </dgm:pt>
    <dgm:pt modelId="{CF19F38F-EDDF-476B-BC82-10BC2E5E943B}" type="sibTrans" cxnId="{AB4FC98A-ACDE-41F3-AD19-4A7C0758D993}">
      <dgm:prSet/>
      <dgm:spPr/>
      <dgm:t>
        <a:bodyPr/>
        <a:lstStyle/>
        <a:p>
          <a:endParaRPr lang="en-US"/>
        </a:p>
      </dgm:t>
    </dgm:pt>
    <dgm:pt modelId="{AAE94CF6-46B9-4838-855F-E4C6403FD6DF}" type="pres">
      <dgm:prSet presAssocID="{13383FA1-A044-4262-A1B7-AEC4B5BE491A}" presName="cycleMatrixDiagram" presStyleCnt="0">
        <dgm:presLayoutVars>
          <dgm:chMax val="1"/>
          <dgm:dir/>
          <dgm:animLvl val="lvl"/>
          <dgm:resizeHandles val="exact"/>
        </dgm:presLayoutVars>
      </dgm:prSet>
      <dgm:spPr/>
    </dgm:pt>
    <dgm:pt modelId="{120B99B3-3A87-41B8-A40E-D400F0025A6B}" type="pres">
      <dgm:prSet presAssocID="{13383FA1-A044-4262-A1B7-AEC4B5BE491A}" presName="children" presStyleCnt="0"/>
      <dgm:spPr/>
    </dgm:pt>
    <dgm:pt modelId="{314AFC49-CEFF-4F6E-B663-855E5A20CE4C}" type="pres">
      <dgm:prSet presAssocID="{13383FA1-A044-4262-A1B7-AEC4B5BE491A}" presName="child1group" presStyleCnt="0"/>
      <dgm:spPr/>
    </dgm:pt>
    <dgm:pt modelId="{686477BC-D391-474E-98BB-6940778C2896}" type="pres">
      <dgm:prSet presAssocID="{13383FA1-A044-4262-A1B7-AEC4B5BE491A}" presName="child1" presStyleLbl="bgAcc1" presStyleIdx="0" presStyleCnt="4"/>
      <dgm:spPr/>
    </dgm:pt>
    <dgm:pt modelId="{BE190A40-B9C6-4F79-8849-07253B7C0A8D}" type="pres">
      <dgm:prSet presAssocID="{13383FA1-A044-4262-A1B7-AEC4B5BE491A}" presName="child1Text" presStyleLbl="bgAcc1" presStyleIdx="0" presStyleCnt="4">
        <dgm:presLayoutVars>
          <dgm:bulletEnabled val="1"/>
        </dgm:presLayoutVars>
      </dgm:prSet>
      <dgm:spPr/>
    </dgm:pt>
    <dgm:pt modelId="{564F199D-7B87-4998-9DDE-AEF1EB09B190}" type="pres">
      <dgm:prSet presAssocID="{13383FA1-A044-4262-A1B7-AEC4B5BE491A}" presName="child2group" presStyleCnt="0"/>
      <dgm:spPr/>
    </dgm:pt>
    <dgm:pt modelId="{E6745CED-AEF0-45DB-AC75-C228AF1A0F12}" type="pres">
      <dgm:prSet presAssocID="{13383FA1-A044-4262-A1B7-AEC4B5BE491A}" presName="child2" presStyleLbl="bgAcc1" presStyleIdx="1" presStyleCnt="4"/>
      <dgm:spPr/>
    </dgm:pt>
    <dgm:pt modelId="{D3CEBD36-CC1B-4CF7-A45E-B7D6CEF69818}" type="pres">
      <dgm:prSet presAssocID="{13383FA1-A044-4262-A1B7-AEC4B5BE491A}" presName="child2Text" presStyleLbl="bgAcc1" presStyleIdx="1" presStyleCnt="4">
        <dgm:presLayoutVars>
          <dgm:bulletEnabled val="1"/>
        </dgm:presLayoutVars>
      </dgm:prSet>
      <dgm:spPr/>
    </dgm:pt>
    <dgm:pt modelId="{FC2A78FD-3971-4720-9834-560E244749EA}" type="pres">
      <dgm:prSet presAssocID="{13383FA1-A044-4262-A1B7-AEC4B5BE491A}" presName="child3group" presStyleCnt="0"/>
      <dgm:spPr/>
    </dgm:pt>
    <dgm:pt modelId="{075926DE-B022-48E8-B2F2-81708DE6FDB7}" type="pres">
      <dgm:prSet presAssocID="{13383FA1-A044-4262-A1B7-AEC4B5BE491A}" presName="child3" presStyleLbl="bgAcc1" presStyleIdx="2" presStyleCnt="4"/>
      <dgm:spPr/>
    </dgm:pt>
    <dgm:pt modelId="{80623E39-9EE9-493D-A40C-72DA4F532267}" type="pres">
      <dgm:prSet presAssocID="{13383FA1-A044-4262-A1B7-AEC4B5BE491A}" presName="child3Text" presStyleLbl="bgAcc1" presStyleIdx="2" presStyleCnt="4">
        <dgm:presLayoutVars>
          <dgm:bulletEnabled val="1"/>
        </dgm:presLayoutVars>
      </dgm:prSet>
      <dgm:spPr/>
    </dgm:pt>
    <dgm:pt modelId="{4D69D950-0255-4AA4-8E1F-AF42A4F1FC1A}" type="pres">
      <dgm:prSet presAssocID="{13383FA1-A044-4262-A1B7-AEC4B5BE491A}" presName="child4group" presStyleCnt="0"/>
      <dgm:spPr/>
    </dgm:pt>
    <dgm:pt modelId="{2F2408B1-7873-4533-9F3F-68E32AA7BDDC}" type="pres">
      <dgm:prSet presAssocID="{13383FA1-A044-4262-A1B7-AEC4B5BE491A}" presName="child4" presStyleLbl="bgAcc1" presStyleIdx="3" presStyleCnt="4"/>
      <dgm:spPr/>
    </dgm:pt>
    <dgm:pt modelId="{874BF5B4-E574-4005-AA6D-7048C57E6694}" type="pres">
      <dgm:prSet presAssocID="{13383FA1-A044-4262-A1B7-AEC4B5BE491A}" presName="child4Text" presStyleLbl="bgAcc1" presStyleIdx="3" presStyleCnt="4">
        <dgm:presLayoutVars>
          <dgm:bulletEnabled val="1"/>
        </dgm:presLayoutVars>
      </dgm:prSet>
      <dgm:spPr/>
    </dgm:pt>
    <dgm:pt modelId="{1D6526AB-B94E-4068-9C55-F6FD6B87F163}" type="pres">
      <dgm:prSet presAssocID="{13383FA1-A044-4262-A1B7-AEC4B5BE491A}" presName="childPlaceholder" presStyleCnt="0"/>
      <dgm:spPr/>
    </dgm:pt>
    <dgm:pt modelId="{2E4C7926-EDCC-4426-BBD6-880C2EDC69E8}" type="pres">
      <dgm:prSet presAssocID="{13383FA1-A044-4262-A1B7-AEC4B5BE491A}" presName="circle" presStyleCnt="0"/>
      <dgm:spPr/>
    </dgm:pt>
    <dgm:pt modelId="{7998C4F9-AFA0-4313-87BA-43C3E34568CC}" type="pres">
      <dgm:prSet presAssocID="{13383FA1-A044-4262-A1B7-AEC4B5BE491A}" presName="quadrant1" presStyleLbl="node1" presStyleIdx="0" presStyleCnt="4">
        <dgm:presLayoutVars>
          <dgm:chMax val="1"/>
          <dgm:bulletEnabled val="1"/>
        </dgm:presLayoutVars>
      </dgm:prSet>
      <dgm:spPr/>
    </dgm:pt>
    <dgm:pt modelId="{F5BDB8F8-F134-4F8E-8D85-723D4B6239BE}" type="pres">
      <dgm:prSet presAssocID="{13383FA1-A044-4262-A1B7-AEC4B5BE491A}" presName="quadrant2" presStyleLbl="node1" presStyleIdx="1" presStyleCnt="4">
        <dgm:presLayoutVars>
          <dgm:chMax val="1"/>
          <dgm:bulletEnabled val="1"/>
        </dgm:presLayoutVars>
      </dgm:prSet>
      <dgm:spPr/>
    </dgm:pt>
    <dgm:pt modelId="{A08A9095-7F32-4C08-BA37-8271493C17B7}" type="pres">
      <dgm:prSet presAssocID="{13383FA1-A044-4262-A1B7-AEC4B5BE491A}" presName="quadrant3" presStyleLbl="node1" presStyleIdx="2" presStyleCnt="4">
        <dgm:presLayoutVars>
          <dgm:chMax val="1"/>
          <dgm:bulletEnabled val="1"/>
        </dgm:presLayoutVars>
      </dgm:prSet>
      <dgm:spPr/>
    </dgm:pt>
    <dgm:pt modelId="{E0ADF0E7-C5DB-4179-A0E1-2B0E10F09F05}" type="pres">
      <dgm:prSet presAssocID="{13383FA1-A044-4262-A1B7-AEC4B5BE491A}" presName="quadrant4" presStyleLbl="node1" presStyleIdx="3" presStyleCnt="4">
        <dgm:presLayoutVars>
          <dgm:chMax val="1"/>
          <dgm:bulletEnabled val="1"/>
        </dgm:presLayoutVars>
      </dgm:prSet>
      <dgm:spPr/>
    </dgm:pt>
    <dgm:pt modelId="{5E54FB04-6BBF-4A36-847D-D15AF8B63440}" type="pres">
      <dgm:prSet presAssocID="{13383FA1-A044-4262-A1B7-AEC4B5BE491A}" presName="quadrantPlaceholder" presStyleCnt="0"/>
      <dgm:spPr/>
    </dgm:pt>
    <dgm:pt modelId="{0EF9B6B3-8993-4A6D-BF36-0D2A3A25896D}" type="pres">
      <dgm:prSet presAssocID="{13383FA1-A044-4262-A1B7-AEC4B5BE491A}" presName="center1" presStyleLbl="fgShp" presStyleIdx="0" presStyleCnt="2"/>
      <dgm:spPr/>
    </dgm:pt>
    <dgm:pt modelId="{3E776FB8-A4CB-43E1-93B5-2CBD8D079118}" type="pres">
      <dgm:prSet presAssocID="{13383FA1-A044-4262-A1B7-AEC4B5BE491A}" presName="center2" presStyleLbl="fgShp" presStyleIdx="1" presStyleCnt="2"/>
      <dgm:spPr/>
    </dgm:pt>
  </dgm:ptLst>
  <dgm:cxnLst>
    <dgm:cxn modelId="{ABF51313-8778-48C8-8EB0-1FBA1202570B}" type="presOf" srcId="{2F2D4BAF-879A-4B2B-B144-072DCED6C954}" destId="{686477BC-D391-474E-98BB-6940778C2896}" srcOrd="0" destOrd="0" presId="urn:microsoft.com/office/officeart/2005/8/layout/cycle4"/>
    <dgm:cxn modelId="{97CBBF13-6D1E-41B8-862A-7DC121966A37}" srcId="{DD3E25BC-A74A-48C1-970F-36798561B5ED}" destId="{7FCBD8D8-0AB7-4B2A-8472-51C184622153}" srcOrd="1" destOrd="0" parTransId="{6C839453-13FE-4D26-BC93-31281AE23E9D}" sibTransId="{70883EFD-7E6E-4EBA-AB14-D3564AEE42BE}"/>
    <dgm:cxn modelId="{0D401E17-E6FD-4D60-9C41-E6D1923A0321}" type="presOf" srcId="{9F7CA230-39A2-4632-A7EC-2A2801CEDE8C}" destId="{D3CEBD36-CC1B-4CF7-A45E-B7D6CEF69818}" srcOrd="1" destOrd="0" presId="urn:microsoft.com/office/officeart/2005/8/layout/cycle4"/>
    <dgm:cxn modelId="{C659E317-30CD-4FD3-97D0-60C1C7BFC303}" type="presOf" srcId="{DD3E25BC-A74A-48C1-970F-36798561B5ED}" destId="{A08A9095-7F32-4C08-BA37-8271493C17B7}" srcOrd="0" destOrd="0" presId="urn:microsoft.com/office/officeart/2005/8/layout/cycle4"/>
    <dgm:cxn modelId="{DDFA6C34-0B96-4974-AA86-2A96E788397E}" type="presOf" srcId="{108EB022-D073-433D-9C2C-1A85B96C8D72}" destId="{80623E39-9EE9-493D-A40C-72DA4F532267}" srcOrd="1" destOrd="0" presId="urn:microsoft.com/office/officeart/2005/8/layout/cycle4"/>
    <dgm:cxn modelId="{656B333B-8AAE-470E-98B4-13DFD2D549C3}" srcId="{13383FA1-A044-4262-A1B7-AEC4B5BE491A}" destId="{29769157-7F47-4563-BB9C-9BDC00705DC7}" srcOrd="3" destOrd="0" parTransId="{E44E6482-A109-47BE-9DB2-98DDF95377DA}" sibTransId="{A7EFBA7D-186C-4AD1-A552-22D05AB339EE}"/>
    <dgm:cxn modelId="{34769B3B-613A-4512-9700-56AC82375B97}" type="presOf" srcId="{E2747166-4691-484E-B4FF-1EDD5988B017}" destId="{2F2408B1-7873-4533-9F3F-68E32AA7BDDC}" srcOrd="0" destOrd="0" presId="urn:microsoft.com/office/officeart/2005/8/layout/cycle4"/>
    <dgm:cxn modelId="{1617056A-7F0A-4574-8AFA-5D91D04F8743}" type="presOf" srcId="{7FCBD8D8-0AB7-4B2A-8472-51C184622153}" destId="{80623E39-9EE9-493D-A40C-72DA4F532267}" srcOrd="1" destOrd="1" presId="urn:microsoft.com/office/officeart/2005/8/layout/cycle4"/>
    <dgm:cxn modelId="{FE62276D-5176-4E64-BCAC-476B0A61BC0C}" type="presOf" srcId="{7FCBD8D8-0AB7-4B2A-8472-51C184622153}" destId="{075926DE-B022-48E8-B2F2-81708DE6FDB7}" srcOrd="0" destOrd="1" presId="urn:microsoft.com/office/officeart/2005/8/layout/cycle4"/>
    <dgm:cxn modelId="{36A35B4D-E403-4048-A83E-A712E2CCE4F6}" srcId="{99A9F0B4-A60D-4153-ACA1-4C326E7DB920}" destId="{2F2D4BAF-879A-4B2B-B144-072DCED6C954}" srcOrd="0" destOrd="0" parTransId="{CD92E12B-07EF-411E-BEBE-FBD578BB5894}" sibTransId="{3A939A8A-5836-442F-9D0F-DAE317AC2792}"/>
    <dgm:cxn modelId="{45211C55-A02A-46A5-A1AF-153E324D1C0D}" srcId="{13383FA1-A044-4262-A1B7-AEC4B5BE491A}" destId="{99A9F0B4-A60D-4153-ACA1-4C326E7DB920}" srcOrd="0" destOrd="0" parTransId="{79FE7DAF-626A-4B42-AC4D-B756A626058C}" sibTransId="{A3198E25-4A3E-4C1F-BC76-263DED951D88}"/>
    <dgm:cxn modelId="{0AE9E156-65C1-4724-8D00-11CA0CBFC292}" type="presOf" srcId="{29769157-7F47-4563-BB9C-9BDC00705DC7}" destId="{E0ADF0E7-C5DB-4179-A0E1-2B0E10F09F05}" srcOrd="0" destOrd="0" presId="urn:microsoft.com/office/officeart/2005/8/layout/cycle4"/>
    <dgm:cxn modelId="{AB4FC98A-ACDE-41F3-AD19-4A7C0758D993}" srcId="{29769157-7F47-4563-BB9C-9BDC00705DC7}" destId="{E2747166-4691-484E-B4FF-1EDD5988B017}" srcOrd="0" destOrd="0" parTransId="{01C57E47-7D7C-4441-A39C-5F02154CDABF}" sibTransId="{CF19F38F-EDDF-476B-BC82-10BC2E5E943B}"/>
    <dgm:cxn modelId="{8FA0D49D-99B3-4503-A4BC-A0F3A4949736}" srcId="{13383FA1-A044-4262-A1B7-AEC4B5BE491A}" destId="{C89E9D2A-0510-4037-B545-7BB72B483895}" srcOrd="1" destOrd="0" parTransId="{923CA3E4-3A28-47AC-8A51-8F2459F010F9}" sibTransId="{8F930DA6-30BA-4597-A218-DF8E82CCA663}"/>
    <dgm:cxn modelId="{5D78FFA5-8410-4E86-8136-2C029F15B4BA}" srcId="{13383FA1-A044-4262-A1B7-AEC4B5BE491A}" destId="{DD3E25BC-A74A-48C1-970F-36798561B5ED}" srcOrd="2" destOrd="0" parTransId="{15804FD2-28B0-44D1-AECE-7025FE60BE0E}" sibTransId="{D3CB295C-BC6D-4AB8-96ED-A76DF62D77F0}"/>
    <dgm:cxn modelId="{7BAB27AA-2573-488F-9AB0-6396D673EBB0}" type="presOf" srcId="{99A9F0B4-A60D-4153-ACA1-4C326E7DB920}" destId="{7998C4F9-AFA0-4313-87BA-43C3E34568CC}" srcOrd="0" destOrd="0" presId="urn:microsoft.com/office/officeart/2005/8/layout/cycle4"/>
    <dgm:cxn modelId="{FB06A6BD-913E-44A8-9758-983D2AAC6A92}" type="presOf" srcId="{108EB022-D073-433D-9C2C-1A85B96C8D72}" destId="{075926DE-B022-48E8-B2F2-81708DE6FDB7}" srcOrd="0" destOrd="0" presId="urn:microsoft.com/office/officeart/2005/8/layout/cycle4"/>
    <dgm:cxn modelId="{D1B390CC-A751-44CE-90C5-D27FA36B6686}" type="presOf" srcId="{E2747166-4691-484E-B4FF-1EDD5988B017}" destId="{874BF5B4-E574-4005-AA6D-7048C57E6694}" srcOrd="1" destOrd="0" presId="urn:microsoft.com/office/officeart/2005/8/layout/cycle4"/>
    <dgm:cxn modelId="{5F018DD0-3A9B-4179-8222-1EE7168DBA41}" srcId="{DD3E25BC-A74A-48C1-970F-36798561B5ED}" destId="{108EB022-D073-433D-9C2C-1A85B96C8D72}" srcOrd="0" destOrd="0" parTransId="{EEEFC32C-6489-49F6-9C4D-73686AD05BBA}" sibTransId="{05FF87E4-4143-4916-9C04-477933C30778}"/>
    <dgm:cxn modelId="{333D43DA-F3E5-487E-8038-4BD67D74086A}" srcId="{C89E9D2A-0510-4037-B545-7BB72B483895}" destId="{9F7CA230-39A2-4632-A7EC-2A2801CEDE8C}" srcOrd="0" destOrd="0" parTransId="{CF570FE6-9740-43E8-AE72-32ADB02B9FD1}" sibTransId="{B1DA42A6-77E7-46EF-8DD9-AF08FAFAC510}"/>
    <dgm:cxn modelId="{87DB6AE2-B6B8-4434-A616-63B7DDAE7D2C}" type="presOf" srcId="{13383FA1-A044-4262-A1B7-AEC4B5BE491A}" destId="{AAE94CF6-46B9-4838-855F-E4C6403FD6DF}" srcOrd="0" destOrd="0" presId="urn:microsoft.com/office/officeart/2005/8/layout/cycle4"/>
    <dgm:cxn modelId="{2FFA5EEC-B53A-4583-BBA0-1B46F7845C09}" type="presOf" srcId="{9F7CA230-39A2-4632-A7EC-2A2801CEDE8C}" destId="{E6745CED-AEF0-45DB-AC75-C228AF1A0F12}" srcOrd="0" destOrd="0" presId="urn:microsoft.com/office/officeart/2005/8/layout/cycle4"/>
    <dgm:cxn modelId="{18D88DF0-5667-441E-817C-729B0EC5A48C}" type="presOf" srcId="{2F2D4BAF-879A-4B2B-B144-072DCED6C954}" destId="{BE190A40-B9C6-4F79-8849-07253B7C0A8D}" srcOrd="1" destOrd="0" presId="urn:microsoft.com/office/officeart/2005/8/layout/cycle4"/>
    <dgm:cxn modelId="{F8DFECF7-CF3B-43AA-BC53-1E3C85231F2C}" type="presOf" srcId="{C89E9D2A-0510-4037-B545-7BB72B483895}" destId="{F5BDB8F8-F134-4F8E-8D85-723D4B6239BE}" srcOrd="0" destOrd="0" presId="urn:microsoft.com/office/officeart/2005/8/layout/cycle4"/>
    <dgm:cxn modelId="{06551A0D-FA32-439F-B6BD-DE201E47853D}" type="presParOf" srcId="{AAE94CF6-46B9-4838-855F-E4C6403FD6DF}" destId="{120B99B3-3A87-41B8-A40E-D400F0025A6B}" srcOrd="0" destOrd="0" presId="urn:microsoft.com/office/officeart/2005/8/layout/cycle4"/>
    <dgm:cxn modelId="{1F04E086-4F62-4223-8221-9CDB52884EB4}" type="presParOf" srcId="{120B99B3-3A87-41B8-A40E-D400F0025A6B}" destId="{314AFC49-CEFF-4F6E-B663-855E5A20CE4C}" srcOrd="0" destOrd="0" presId="urn:microsoft.com/office/officeart/2005/8/layout/cycle4"/>
    <dgm:cxn modelId="{FC99C669-2FBB-4251-9A18-5CFDC8C25C35}" type="presParOf" srcId="{314AFC49-CEFF-4F6E-B663-855E5A20CE4C}" destId="{686477BC-D391-474E-98BB-6940778C2896}" srcOrd="0" destOrd="0" presId="urn:microsoft.com/office/officeart/2005/8/layout/cycle4"/>
    <dgm:cxn modelId="{505AD4AF-7952-4C22-B343-EF34772BAF8D}" type="presParOf" srcId="{314AFC49-CEFF-4F6E-B663-855E5A20CE4C}" destId="{BE190A40-B9C6-4F79-8849-07253B7C0A8D}" srcOrd="1" destOrd="0" presId="urn:microsoft.com/office/officeart/2005/8/layout/cycle4"/>
    <dgm:cxn modelId="{FD4D01EC-2D14-42DD-8BBF-4F5B1944C96A}" type="presParOf" srcId="{120B99B3-3A87-41B8-A40E-D400F0025A6B}" destId="{564F199D-7B87-4998-9DDE-AEF1EB09B190}" srcOrd="1" destOrd="0" presId="urn:microsoft.com/office/officeart/2005/8/layout/cycle4"/>
    <dgm:cxn modelId="{AC3F5E00-AEEC-4583-9522-9BE5920772C1}" type="presParOf" srcId="{564F199D-7B87-4998-9DDE-AEF1EB09B190}" destId="{E6745CED-AEF0-45DB-AC75-C228AF1A0F12}" srcOrd="0" destOrd="0" presId="urn:microsoft.com/office/officeart/2005/8/layout/cycle4"/>
    <dgm:cxn modelId="{2E77AFFB-23D1-4712-BC48-EACCA344C3B6}" type="presParOf" srcId="{564F199D-7B87-4998-9DDE-AEF1EB09B190}" destId="{D3CEBD36-CC1B-4CF7-A45E-B7D6CEF69818}" srcOrd="1" destOrd="0" presId="urn:microsoft.com/office/officeart/2005/8/layout/cycle4"/>
    <dgm:cxn modelId="{885CBC53-2DA3-43AC-A1D4-CE5ED6873007}" type="presParOf" srcId="{120B99B3-3A87-41B8-A40E-D400F0025A6B}" destId="{FC2A78FD-3971-4720-9834-560E244749EA}" srcOrd="2" destOrd="0" presId="urn:microsoft.com/office/officeart/2005/8/layout/cycle4"/>
    <dgm:cxn modelId="{84B0943C-245A-4F4F-92CC-6B259C096D9B}" type="presParOf" srcId="{FC2A78FD-3971-4720-9834-560E244749EA}" destId="{075926DE-B022-48E8-B2F2-81708DE6FDB7}" srcOrd="0" destOrd="0" presId="urn:microsoft.com/office/officeart/2005/8/layout/cycle4"/>
    <dgm:cxn modelId="{394C1AC3-2BB3-4F42-887C-E767CF8714B9}" type="presParOf" srcId="{FC2A78FD-3971-4720-9834-560E244749EA}" destId="{80623E39-9EE9-493D-A40C-72DA4F532267}" srcOrd="1" destOrd="0" presId="urn:microsoft.com/office/officeart/2005/8/layout/cycle4"/>
    <dgm:cxn modelId="{821AEFF4-54F7-4EFC-B6E0-833AB9704DDE}" type="presParOf" srcId="{120B99B3-3A87-41B8-A40E-D400F0025A6B}" destId="{4D69D950-0255-4AA4-8E1F-AF42A4F1FC1A}" srcOrd="3" destOrd="0" presId="urn:microsoft.com/office/officeart/2005/8/layout/cycle4"/>
    <dgm:cxn modelId="{7B9B50E3-B0C9-4D0F-A615-1C70C4D240D0}" type="presParOf" srcId="{4D69D950-0255-4AA4-8E1F-AF42A4F1FC1A}" destId="{2F2408B1-7873-4533-9F3F-68E32AA7BDDC}" srcOrd="0" destOrd="0" presId="urn:microsoft.com/office/officeart/2005/8/layout/cycle4"/>
    <dgm:cxn modelId="{EA86423F-6FA8-49BB-B391-2BE5909AFD4F}" type="presParOf" srcId="{4D69D950-0255-4AA4-8E1F-AF42A4F1FC1A}" destId="{874BF5B4-E574-4005-AA6D-7048C57E6694}" srcOrd="1" destOrd="0" presId="urn:microsoft.com/office/officeart/2005/8/layout/cycle4"/>
    <dgm:cxn modelId="{F62096BB-62EE-4017-B06A-E727F20712F4}" type="presParOf" srcId="{120B99B3-3A87-41B8-A40E-D400F0025A6B}" destId="{1D6526AB-B94E-4068-9C55-F6FD6B87F163}" srcOrd="4" destOrd="0" presId="urn:microsoft.com/office/officeart/2005/8/layout/cycle4"/>
    <dgm:cxn modelId="{8354E598-6E32-4C7C-9BA4-D88D88912AA6}" type="presParOf" srcId="{AAE94CF6-46B9-4838-855F-E4C6403FD6DF}" destId="{2E4C7926-EDCC-4426-BBD6-880C2EDC69E8}" srcOrd="1" destOrd="0" presId="urn:microsoft.com/office/officeart/2005/8/layout/cycle4"/>
    <dgm:cxn modelId="{D2DD1EDB-81BE-4B7E-A870-DFDAE178C449}" type="presParOf" srcId="{2E4C7926-EDCC-4426-BBD6-880C2EDC69E8}" destId="{7998C4F9-AFA0-4313-87BA-43C3E34568CC}" srcOrd="0" destOrd="0" presId="urn:microsoft.com/office/officeart/2005/8/layout/cycle4"/>
    <dgm:cxn modelId="{332ED61C-12A2-4D45-A8C4-BACF615A076C}" type="presParOf" srcId="{2E4C7926-EDCC-4426-BBD6-880C2EDC69E8}" destId="{F5BDB8F8-F134-4F8E-8D85-723D4B6239BE}" srcOrd="1" destOrd="0" presId="urn:microsoft.com/office/officeart/2005/8/layout/cycle4"/>
    <dgm:cxn modelId="{04CA804D-4220-4812-BEE7-CB1FE92E64C7}" type="presParOf" srcId="{2E4C7926-EDCC-4426-BBD6-880C2EDC69E8}" destId="{A08A9095-7F32-4C08-BA37-8271493C17B7}" srcOrd="2" destOrd="0" presId="urn:microsoft.com/office/officeart/2005/8/layout/cycle4"/>
    <dgm:cxn modelId="{5E96FCAC-661E-4ADD-8920-7FDA78E79962}" type="presParOf" srcId="{2E4C7926-EDCC-4426-BBD6-880C2EDC69E8}" destId="{E0ADF0E7-C5DB-4179-A0E1-2B0E10F09F05}" srcOrd="3" destOrd="0" presId="urn:microsoft.com/office/officeart/2005/8/layout/cycle4"/>
    <dgm:cxn modelId="{B5825FFC-65FB-436C-B31C-E0D9A29A4992}" type="presParOf" srcId="{2E4C7926-EDCC-4426-BBD6-880C2EDC69E8}" destId="{5E54FB04-6BBF-4A36-847D-D15AF8B63440}" srcOrd="4" destOrd="0" presId="urn:microsoft.com/office/officeart/2005/8/layout/cycle4"/>
    <dgm:cxn modelId="{6EF5D378-DC86-4896-83F1-FBFAF1B9C45F}" type="presParOf" srcId="{AAE94CF6-46B9-4838-855F-E4C6403FD6DF}" destId="{0EF9B6B3-8993-4A6D-BF36-0D2A3A25896D}" srcOrd="2" destOrd="0" presId="urn:microsoft.com/office/officeart/2005/8/layout/cycle4"/>
    <dgm:cxn modelId="{5DD4D3B1-F9CE-491C-9565-2437AF1912AE}" type="presParOf" srcId="{AAE94CF6-46B9-4838-855F-E4C6403FD6DF}" destId="{3E776FB8-A4CB-43E1-93B5-2CBD8D07911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926DE-B022-48E8-B2F2-81708DE6FDB7}">
      <dsp:nvSpPr>
        <dsp:cNvPr id="0" name=""/>
        <dsp:cNvSpPr/>
      </dsp:nvSpPr>
      <dsp:spPr>
        <a:xfrm>
          <a:off x="4569337" y="2974930"/>
          <a:ext cx="2161199" cy="139996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Instagram</a:t>
          </a:r>
          <a:r>
            <a:rPr lang="en-US" sz="1400" b="1" kern="1200" dirty="0">
              <a:latin typeface="Arial" panose="020B0604020202020204" pitchFamily="34" charset="0"/>
              <a:cs typeface="Arial" panose="020B0604020202020204" pitchFamily="34" charset="0"/>
            </a:rPr>
            <a:t>™</a:t>
          </a:r>
        </a:p>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YouTube™</a:t>
          </a:r>
        </a:p>
      </dsp:txBody>
      <dsp:txXfrm>
        <a:off x="5248450" y="3355675"/>
        <a:ext cx="1451333" cy="988469"/>
      </dsp:txXfrm>
    </dsp:sp>
    <dsp:sp modelId="{2F2408B1-7873-4533-9F3F-68E32AA7BDDC}">
      <dsp:nvSpPr>
        <dsp:cNvPr id="0" name=""/>
        <dsp:cNvSpPr/>
      </dsp:nvSpPr>
      <dsp:spPr>
        <a:xfrm>
          <a:off x="1043169" y="2974930"/>
          <a:ext cx="2161199" cy="139996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Facebook</a:t>
          </a:r>
          <a:r>
            <a:rPr lang="en-US" sz="1400" b="1" kern="1200" dirty="0">
              <a:latin typeface="Arial" panose="020B0604020202020204" pitchFamily="34" charset="0"/>
              <a:cs typeface="Arial" panose="020B0604020202020204" pitchFamily="34" charset="0"/>
            </a:rPr>
            <a:t>™</a:t>
          </a:r>
        </a:p>
      </dsp:txBody>
      <dsp:txXfrm>
        <a:off x="1073922" y="3355675"/>
        <a:ext cx="1451333" cy="988469"/>
      </dsp:txXfrm>
    </dsp:sp>
    <dsp:sp modelId="{E6745CED-AEF0-45DB-AC75-C228AF1A0F12}">
      <dsp:nvSpPr>
        <dsp:cNvPr id="0" name=""/>
        <dsp:cNvSpPr/>
      </dsp:nvSpPr>
      <dsp:spPr>
        <a:xfrm>
          <a:off x="4569337" y="0"/>
          <a:ext cx="2161199" cy="139996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Twitter™</a:t>
          </a:r>
        </a:p>
      </dsp:txBody>
      <dsp:txXfrm>
        <a:off x="5248450" y="30753"/>
        <a:ext cx="1451333" cy="988469"/>
      </dsp:txXfrm>
    </dsp:sp>
    <dsp:sp modelId="{686477BC-D391-474E-98BB-6940778C2896}">
      <dsp:nvSpPr>
        <dsp:cNvPr id="0" name=""/>
        <dsp:cNvSpPr/>
      </dsp:nvSpPr>
      <dsp:spPr>
        <a:xfrm>
          <a:off x="1043169" y="0"/>
          <a:ext cx="2161199" cy="139996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LinkedIn™</a:t>
          </a:r>
        </a:p>
      </dsp:txBody>
      <dsp:txXfrm>
        <a:off x="1073922" y="30753"/>
        <a:ext cx="1451333" cy="988469"/>
      </dsp:txXfrm>
    </dsp:sp>
    <dsp:sp modelId="{7998C4F9-AFA0-4313-87BA-43C3E34568CC}">
      <dsp:nvSpPr>
        <dsp:cNvPr id="0" name=""/>
        <dsp:cNvSpPr/>
      </dsp:nvSpPr>
      <dsp:spPr>
        <a:xfrm>
          <a:off x="1948773" y="249369"/>
          <a:ext cx="1894330" cy="1894330"/>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Business</a:t>
          </a:r>
        </a:p>
      </dsp:txBody>
      <dsp:txXfrm>
        <a:off x="2503609" y="804205"/>
        <a:ext cx="1339494" cy="1339494"/>
      </dsp:txXfrm>
    </dsp:sp>
    <dsp:sp modelId="{F5BDB8F8-F134-4F8E-8D85-723D4B6239BE}">
      <dsp:nvSpPr>
        <dsp:cNvPr id="0" name=""/>
        <dsp:cNvSpPr/>
      </dsp:nvSpPr>
      <dsp:spPr>
        <a:xfrm rot="5400000">
          <a:off x="3930602" y="249369"/>
          <a:ext cx="1894330" cy="1894330"/>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Microblogs</a:t>
          </a:r>
        </a:p>
      </dsp:txBody>
      <dsp:txXfrm rot="-5400000">
        <a:off x="3930602" y="804205"/>
        <a:ext cx="1339494" cy="1339494"/>
      </dsp:txXfrm>
    </dsp:sp>
    <dsp:sp modelId="{A08A9095-7F32-4C08-BA37-8271493C17B7}">
      <dsp:nvSpPr>
        <dsp:cNvPr id="0" name=""/>
        <dsp:cNvSpPr/>
      </dsp:nvSpPr>
      <dsp:spPr>
        <a:xfrm rot="10800000">
          <a:off x="3930602" y="2231197"/>
          <a:ext cx="1894330" cy="1894330"/>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Photo and Video Sharing</a:t>
          </a:r>
        </a:p>
      </dsp:txBody>
      <dsp:txXfrm rot="10800000">
        <a:off x="3930602" y="2231197"/>
        <a:ext cx="1339494" cy="1339494"/>
      </dsp:txXfrm>
    </dsp:sp>
    <dsp:sp modelId="{E0ADF0E7-C5DB-4179-A0E1-2B0E10F09F05}">
      <dsp:nvSpPr>
        <dsp:cNvPr id="0" name=""/>
        <dsp:cNvSpPr/>
      </dsp:nvSpPr>
      <dsp:spPr>
        <a:xfrm rot="16200000">
          <a:off x="1948773" y="2231197"/>
          <a:ext cx="1894330" cy="1894330"/>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Social Network</a:t>
          </a:r>
        </a:p>
      </dsp:txBody>
      <dsp:txXfrm rot="5400000">
        <a:off x="2503609" y="2231197"/>
        <a:ext cx="1339494" cy="1339494"/>
      </dsp:txXfrm>
    </dsp:sp>
    <dsp:sp modelId="{0EF9B6B3-8993-4A6D-BF36-0D2A3A25896D}">
      <dsp:nvSpPr>
        <dsp:cNvPr id="0" name=""/>
        <dsp:cNvSpPr/>
      </dsp:nvSpPr>
      <dsp:spPr>
        <a:xfrm>
          <a:off x="3559829" y="1793708"/>
          <a:ext cx="654047" cy="568736"/>
        </a:xfrm>
        <a:prstGeom prst="circular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E776FB8-A4CB-43E1-93B5-2CBD8D079118}">
      <dsp:nvSpPr>
        <dsp:cNvPr id="0" name=""/>
        <dsp:cNvSpPr/>
      </dsp:nvSpPr>
      <dsp:spPr>
        <a:xfrm rot="10800000">
          <a:off x="3559829" y="2012453"/>
          <a:ext cx="654047" cy="568736"/>
        </a:xfrm>
        <a:prstGeom prst="circular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23-Nov-17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23-Nov-17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travel technology: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3-D movie systems - enhance parks and touring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Apps - allow tracking of children for example, on</a:t>
            </a:r>
            <a:r>
              <a:rPr lang="en-US" baseline="0" dirty="0"/>
              <a:t> a cruise ship</a:t>
            </a:r>
            <a:endParaRPr lang="en-US" dirty="0"/>
          </a:p>
          <a:p>
            <a:pPr marL="171450" indent="-171450">
              <a:buFont typeface="Arial" panose="020B0604020202020204" pitchFamily="34" charset="0"/>
              <a:buChar char="•"/>
            </a:pPr>
            <a:r>
              <a:rPr lang="en-US" dirty="0"/>
              <a:t>Global Positioning System</a:t>
            </a:r>
            <a:r>
              <a:rPr lang="en-US" baseline="0" dirty="0"/>
              <a:t> (GPS) - </a:t>
            </a:r>
            <a:r>
              <a:rPr lang="en-US" dirty="0"/>
              <a:t>enhanced car rental industry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Kiosks - facilitate check-in and out at</a:t>
            </a:r>
            <a:r>
              <a:rPr lang="en-US" baseline="0" dirty="0"/>
              <a:t> hotels and airports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Skype-like technology allows you to see people such as travel</a:t>
            </a:r>
            <a:r>
              <a:rPr lang="en-US" baseline="0" dirty="0"/>
              <a:t> agents</a:t>
            </a:r>
            <a:r>
              <a:rPr lang="en-US" dirty="0"/>
              <a:t> live on your computer</a:t>
            </a:r>
          </a:p>
          <a:p>
            <a:pPr marL="171450" indent="-171450">
              <a:buFont typeface="Arial" panose="020B0604020202020204" pitchFamily="34" charset="0"/>
              <a:buChar char="•"/>
            </a:pPr>
            <a:r>
              <a:rPr lang="en-US" dirty="0"/>
              <a:t>Smart phones and tablets – may solve trip changes faster</a:t>
            </a:r>
          </a:p>
          <a:p>
            <a:endParaRPr lang="en-US" dirty="0"/>
          </a:p>
          <a:p>
            <a:r>
              <a:rPr lang="en-US" dirty="0"/>
              <a:t>Can</a:t>
            </a:r>
            <a:r>
              <a:rPr lang="en-US" baseline="0" dirty="0"/>
              <a:t> you think of any other technology that the travel industry can use?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10059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you think is next in</a:t>
            </a:r>
            <a:r>
              <a:rPr lang="en-US" baseline="0" dirty="0"/>
              <a:t> t</a:t>
            </a:r>
            <a:r>
              <a:rPr lang="en-US" dirty="0"/>
              <a:t>echnology for the travel and tourism industry?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3501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a:t>
            </a:r>
            <a:r>
              <a:rPr lang="en-US" baseline="0" dirty="0"/>
              <a:t> video:</a:t>
            </a:r>
            <a:endParaRPr lang="en-US" dirty="0"/>
          </a:p>
          <a:p>
            <a:r>
              <a:rPr lang="en-US" b="1" dirty="0"/>
              <a:t>Technology has changed the way we travel </a:t>
            </a:r>
          </a:p>
          <a:p>
            <a:r>
              <a:rPr lang="en-US" dirty="0"/>
              <a:t>Traveling today is different than just 5 years ago. Why? Because of technology.</a:t>
            </a:r>
          </a:p>
          <a:p>
            <a:r>
              <a:rPr lang="en-US" dirty="0"/>
              <a:t>https://youtu.be/gTNjGQgwOGA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58549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8711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32576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926274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58957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informed about or proficient in the use of modern technology, especially computers.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US" sz="1200" dirty="0"/>
              <a:t>The application of scientific knowledge for practical purposes, especially in industry.</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19324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Reservation System (CRS)</a:t>
            </a:r>
            <a:r>
              <a:rPr lang="en-US" baseline="0" dirty="0"/>
              <a:t> is a</a:t>
            </a:r>
            <a:r>
              <a:rPr lang="en-US" dirty="0"/>
              <a:t> computer system that allowed users to reserve and book airline tickets, cruises, lodging, tours and more.</a:t>
            </a:r>
          </a:p>
          <a:p>
            <a:endParaRPr lang="en-US" dirty="0"/>
          </a:p>
          <a:p>
            <a:r>
              <a:rPr lang="en-US" dirty="0"/>
              <a:t>Global Distribution System (GDS)</a:t>
            </a:r>
            <a:r>
              <a:rPr lang="en-US" baseline="0" dirty="0"/>
              <a:t> - </a:t>
            </a:r>
            <a:r>
              <a:rPr lang="en-US" dirty="0"/>
              <a:t>formerly the computer reservation system.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96309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Reservation System (CRS) was the first</a:t>
            </a:r>
            <a:r>
              <a:rPr lang="en-US" baseline="0" dirty="0"/>
              <a:t> system created in the </a:t>
            </a:r>
            <a:r>
              <a:rPr lang="en-US" dirty="0"/>
              <a:t>1960’s by the airline companies to make fast and accurate bookings. </a:t>
            </a:r>
            <a:endParaRPr lang="en-US" baseline="0" dirty="0"/>
          </a:p>
          <a:p>
            <a:endParaRPr lang="en-US" baseline="0" dirty="0"/>
          </a:p>
          <a:p>
            <a:r>
              <a:rPr lang="en-US" dirty="0"/>
              <a:t>Prior to this (networked computers), reservations</a:t>
            </a:r>
            <a:r>
              <a:rPr lang="en-US" baseline="0" dirty="0"/>
              <a:t> and bookings were made by telephone, fax, mail and in person. </a:t>
            </a:r>
          </a:p>
          <a:p>
            <a:endParaRPr lang="en-US" baseline="0" dirty="0"/>
          </a:p>
          <a:p>
            <a:r>
              <a:rPr lang="en-US" baseline="0" dirty="0"/>
              <a:t>During the </a:t>
            </a:r>
            <a:r>
              <a:rPr lang="en-US" dirty="0"/>
              <a:t>1970’s, the system extended to travel agents. </a:t>
            </a:r>
          </a:p>
          <a:p>
            <a:endParaRPr lang="en-US" dirty="0"/>
          </a:p>
          <a:p>
            <a:r>
              <a:rPr lang="en-US" dirty="0"/>
              <a:t>A short time later it extended further to hotels, car rentals and others. </a:t>
            </a:r>
          </a:p>
          <a:p>
            <a:endParaRPr lang="en-US" dirty="0"/>
          </a:p>
          <a:p>
            <a:r>
              <a:rPr lang="en-US" dirty="0"/>
              <a:t>To reflect the expansion, the CRS system was renamed to GDS or Global Distribution System. </a:t>
            </a:r>
          </a:p>
          <a:p>
            <a:endParaRPr lang="en-US" dirty="0"/>
          </a:p>
          <a:p>
            <a:r>
              <a:rPr lang="en-US" dirty="0"/>
              <a:t>As the Internet grew, the GDS was made into a web-based system</a:t>
            </a:r>
            <a:r>
              <a:rPr lang="en-US" baseline="0" dirty="0"/>
              <a:t> more user-friendly system.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54898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p</a:t>
            </a:r>
            <a:r>
              <a:rPr lang="en-US" dirty="0"/>
              <a:t>ast, travel agents were paid a 10% commission</a:t>
            </a:r>
            <a:r>
              <a:rPr lang="en-US" baseline="0" dirty="0"/>
              <a:t> to book flights. The airlines realized it was c</a:t>
            </a:r>
            <a:r>
              <a:rPr lang="en-US" dirty="0"/>
              <a:t>heaper than hiring and maintaining their own staff.</a:t>
            </a:r>
            <a:r>
              <a:rPr lang="en-US" baseline="0" dirty="0"/>
              <a:t> </a:t>
            </a:r>
          </a:p>
          <a:p>
            <a:endParaRPr lang="en-US" baseline="0" dirty="0"/>
          </a:p>
          <a:p>
            <a:r>
              <a:rPr lang="en-US" baseline="0" dirty="0"/>
              <a:t>More recently, when anyone could make a reservation, the a</a:t>
            </a:r>
            <a:r>
              <a:rPr lang="en-US" dirty="0"/>
              <a:t>irlines stopped paying commissions to travel agents. </a:t>
            </a:r>
          </a:p>
          <a:p>
            <a:endParaRPr lang="en-US" dirty="0"/>
          </a:p>
          <a:p>
            <a:r>
              <a:rPr lang="en-US" dirty="0"/>
              <a:t>With the continued growth of the Internet, online agencies appeared such as: </a:t>
            </a:r>
          </a:p>
          <a:p>
            <a:pPr marL="171450" indent="-171450">
              <a:buFont typeface="Arial" panose="020B0604020202020204" pitchFamily="34" charset="0"/>
              <a:buChar char="•"/>
            </a:pPr>
            <a:r>
              <a:rPr lang="en-US" dirty="0" err="1"/>
              <a:t>Expedia</a:t>
            </a:r>
            <a:r>
              <a:rPr lang="en-US" baseline="46000" dirty="0" err="1"/>
              <a:t>TM</a:t>
            </a:r>
            <a:endParaRPr lang="en-US" baseline="0" dirty="0"/>
          </a:p>
          <a:p>
            <a:pPr marL="171450" indent="-171450">
              <a:buFont typeface="Arial" panose="020B0604020202020204" pitchFamily="34" charset="0"/>
              <a:buChar char="•"/>
            </a:pPr>
            <a:r>
              <a:rPr lang="en-US" dirty="0" err="1"/>
              <a:t>Orbitz</a:t>
            </a:r>
            <a:r>
              <a:rPr lang="en-US" baseline="46000" dirty="0" err="1"/>
              <a:t>TM</a:t>
            </a:r>
            <a:endParaRPr lang="en-US" baseline="0" dirty="0"/>
          </a:p>
          <a:p>
            <a:pPr marL="171450" indent="-171450">
              <a:buFont typeface="Arial" panose="020B0604020202020204" pitchFamily="34" charset="0"/>
              <a:buChar char="•"/>
            </a:pPr>
            <a:r>
              <a:rPr lang="en-US" dirty="0" err="1"/>
              <a:t>Travelocity</a:t>
            </a:r>
            <a:r>
              <a:rPr lang="en-US" baseline="46000" dirty="0" err="1"/>
              <a:t>TM</a:t>
            </a:r>
            <a:endParaRPr lang="en-US" baseline="0" dirty="0"/>
          </a:p>
          <a:p>
            <a:pPr marL="171450" indent="-171450">
              <a:buFont typeface="Arial" panose="020B0604020202020204" pitchFamily="34" charset="0"/>
              <a:buChar char="•"/>
            </a:pPr>
            <a:r>
              <a:rPr lang="en-US" baseline="0" dirty="0" err="1"/>
              <a:t>TripAdvisor</a:t>
            </a:r>
            <a:r>
              <a:rPr lang="en-US" baseline="46000" dirty="0" err="1"/>
              <a:t>TM</a:t>
            </a:r>
            <a:r>
              <a:rPr lang="en-US" baseline="0" dirty="0"/>
              <a:t>.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airlines realized they no longer needed to maintain their GDS systems and sold them to other companies.</a:t>
            </a:r>
          </a:p>
          <a:p>
            <a:endParaRPr lang="en-US" baseline="0" dirty="0"/>
          </a:p>
          <a:p>
            <a:r>
              <a:rPr lang="en-US" baseline="0" dirty="0"/>
              <a:t>C</a:t>
            </a:r>
            <a:r>
              <a:rPr lang="en-US" dirty="0"/>
              <a:t>urrently the Web and GDS remains</a:t>
            </a:r>
            <a:r>
              <a:rPr lang="en-US" baseline="0" dirty="0"/>
              <a:t> the</a:t>
            </a:r>
            <a:r>
              <a:rPr lang="en-US" dirty="0"/>
              <a:t> principal distribution channel</a:t>
            </a:r>
            <a:r>
              <a:rPr lang="en-US" baseline="0" dirty="0"/>
              <a:t> whether bought by individuals or through agencies.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99922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a:t>
            </a:r>
            <a:r>
              <a:rPr lang="en-US" baseline="0" dirty="0"/>
              <a:t> entered travel into a search engine such as </a:t>
            </a:r>
            <a:r>
              <a:rPr lang="en-US" baseline="0" dirty="0" err="1"/>
              <a:t>Google</a:t>
            </a:r>
            <a:r>
              <a:rPr lang="en-US" baseline="46000" dirty="0" err="1"/>
              <a:t>TM</a:t>
            </a:r>
            <a:r>
              <a:rPr lang="en-US" baseline="0" dirty="0"/>
              <a:t> or BING</a:t>
            </a:r>
            <a:r>
              <a:rPr lang="en-US" baseline="46000" dirty="0"/>
              <a:t>TM</a:t>
            </a:r>
            <a:r>
              <a:rPr lang="en-US" baseline="0" dirty="0"/>
              <a:t>, you would get millions, perhaps, hundreds of millions of sites. If you try categorizing them, you will find ther</a:t>
            </a:r>
            <a:r>
              <a:rPr lang="en-US" dirty="0"/>
              <a:t>e are five major types of travel and hospitality sites.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Auction – these</a:t>
            </a:r>
            <a:r>
              <a:rPr lang="en-US" baseline="0" dirty="0"/>
              <a:t> sites allow customers to bid on travel. The customer enters a price and the site will tell you if your bid was accepted. Only those customers who are well informed will know what price to offer to ensure a good price for the product. It may be easy to overpay. Example: Priceline</a:t>
            </a:r>
            <a:endParaRPr lang="en-US" dirty="0"/>
          </a:p>
          <a:p>
            <a:pPr marL="228600" marR="0" lvl="1" indent="-228600" algn="l" defTabSz="914400" rtl="0" eaLnBrk="1" fontAlgn="auto" latinLnBrk="0" hangingPunct="1">
              <a:lnSpc>
                <a:spcPct val="150000"/>
              </a:lnSpc>
              <a:spcBef>
                <a:spcPts val="0"/>
              </a:spcBef>
              <a:spcAft>
                <a:spcPts val="0"/>
              </a:spcAft>
              <a:buClrTx/>
              <a:buSzTx/>
              <a:buFont typeface="+mj-lt"/>
              <a:buAutoNum type="arabicPeriod"/>
              <a:tabLst/>
              <a:defRPr/>
            </a:pPr>
            <a:r>
              <a:rPr lang="en-US" dirty="0"/>
              <a:t>Blogs – experts, or self-proclaimed experts love</a:t>
            </a:r>
            <a:r>
              <a:rPr lang="en-US" baseline="0" dirty="0"/>
              <a:t> to give their opinion on everything and reviews on travel destinations, cruises, excursions and tours. They will also give their opinion on everything related to travel such as what to pack, what hotels to use or avoid, what sites to see, exchange rates and more. </a:t>
            </a:r>
            <a:endParaRPr lang="en-US" dirty="0"/>
          </a:p>
          <a:p>
            <a:pPr marL="228600" lvl="1" indent="-228600">
              <a:lnSpc>
                <a:spcPct val="150000"/>
              </a:lnSpc>
              <a:buFont typeface="+mj-lt"/>
              <a:buAutoNum type="arabicPeriod"/>
            </a:pPr>
            <a:r>
              <a:rPr lang="en-US" dirty="0"/>
              <a:t>Bookings – airlines, car</a:t>
            </a:r>
            <a:r>
              <a:rPr lang="en-US" baseline="0" dirty="0"/>
              <a:t> rentals, and lodging sites will try to sell their products directly to the public and encourage you to make a reservation directly on their company site. It is the cheapest way for them to complete a transaction. Cruise lines and tour operators also have booking sites, but find that most go to their sites for research and information.</a:t>
            </a:r>
          </a:p>
          <a:p>
            <a:pPr marL="228600" marR="0" lvl="1" indent="-228600" algn="l" defTabSz="914400" rtl="0" eaLnBrk="1" fontAlgn="auto" latinLnBrk="0" hangingPunct="1">
              <a:lnSpc>
                <a:spcPct val="150000"/>
              </a:lnSpc>
              <a:spcBef>
                <a:spcPts val="0"/>
              </a:spcBef>
              <a:spcAft>
                <a:spcPts val="0"/>
              </a:spcAft>
              <a:buClrTx/>
              <a:buSzTx/>
              <a:buFont typeface="+mj-lt"/>
              <a:buAutoNum type="arabicPeriod"/>
              <a:tabLst/>
              <a:defRPr/>
            </a:pPr>
            <a:r>
              <a:rPr lang="en-US" dirty="0"/>
              <a:t>Informational – provide details on place, products, weather</a:t>
            </a:r>
            <a:r>
              <a:rPr lang="en-US" baseline="0" dirty="0"/>
              <a:t> information, maps and typically with links to other professional travel organizations such as travel agents or tour operators. But be careful, anyone can publish to the Internet and the information is not always current, accurate, or truthful.</a:t>
            </a:r>
            <a:endParaRPr lang="en-US" dirty="0"/>
          </a:p>
          <a:p>
            <a:pPr marL="228600" lvl="1" indent="-228600">
              <a:lnSpc>
                <a:spcPct val="150000"/>
              </a:lnSpc>
              <a:buFont typeface="+mj-lt"/>
              <a:buAutoNum type="arabicPeriod"/>
            </a:pPr>
            <a:r>
              <a:rPr lang="en-US" dirty="0"/>
              <a:t>Travel agencies – traditional and online – provide guidance and advice.</a:t>
            </a:r>
            <a:r>
              <a:rPr lang="en-US" baseline="0" dirty="0"/>
              <a:t> Examples: </a:t>
            </a:r>
            <a:r>
              <a:rPr lang="en-US" dirty="0" err="1"/>
              <a:t>Expedia</a:t>
            </a:r>
            <a:r>
              <a:rPr lang="en-US" baseline="46000" dirty="0" err="1"/>
              <a:t>TM</a:t>
            </a:r>
            <a:r>
              <a:rPr lang="en-US" dirty="0"/>
              <a:t>, </a:t>
            </a:r>
            <a:r>
              <a:rPr lang="en-US" dirty="0" err="1"/>
              <a:t>Orbitz</a:t>
            </a:r>
            <a:r>
              <a:rPr lang="en-US" baseline="46000" dirty="0" err="1"/>
              <a:t>TM</a:t>
            </a:r>
            <a:r>
              <a:rPr lang="en-US" dirty="0"/>
              <a:t>, </a:t>
            </a:r>
            <a:r>
              <a:rPr lang="en-US" dirty="0" err="1"/>
              <a:t>Travelocity</a:t>
            </a:r>
            <a:r>
              <a:rPr lang="en-US" baseline="46000" dirty="0" err="1"/>
              <a:t>TM</a:t>
            </a:r>
            <a:r>
              <a:rPr lang="en-US" baseline="0" dirty="0"/>
              <a:t> and </a:t>
            </a:r>
            <a:r>
              <a:rPr lang="en-US" baseline="0" dirty="0" err="1"/>
              <a:t>TripAdvisor</a:t>
            </a:r>
            <a:r>
              <a:rPr lang="en-US" baseline="46000" dirty="0" err="1"/>
              <a:t>TM</a:t>
            </a:r>
            <a:r>
              <a:rPr lang="en-US" baseline="0"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17180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Advantages:</a:t>
            </a:r>
          </a:p>
          <a:p>
            <a:pPr marL="171450" indent="-171450">
              <a:buFont typeface="Arial" panose="020B0604020202020204" pitchFamily="34" charset="0"/>
              <a:buChar char="•"/>
            </a:pPr>
            <a:r>
              <a:rPr lang="en-US" dirty="0"/>
              <a:t>Access</a:t>
            </a:r>
            <a:r>
              <a:rPr lang="en-US" baseline="0" dirty="0"/>
              <a:t> to lots of information – sometimes so much that it can be overwhelming.</a:t>
            </a:r>
          </a:p>
          <a:p>
            <a:pPr marL="171450" indent="-171450">
              <a:buFont typeface="Arial" panose="020B0604020202020204" pitchFamily="34" charset="0"/>
              <a:buChar char="•"/>
            </a:pPr>
            <a:r>
              <a:rPr lang="en-US" baseline="0" dirty="0"/>
              <a:t>Convenient – research and buy anytime, anywhere – 24/7.</a:t>
            </a:r>
          </a:p>
          <a:p>
            <a:pPr marL="171450" indent="-171450">
              <a:buFont typeface="Arial" panose="020B0604020202020204" pitchFamily="34" charset="0"/>
              <a:buChar char="•"/>
            </a:pPr>
            <a:r>
              <a:rPr lang="en-US" baseline="0" dirty="0"/>
              <a:t>Communicates regularly – sends you emails with special announcements or offers.</a:t>
            </a:r>
          </a:p>
          <a:p>
            <a:pPr marL="171450" indent="-171450">
              <a:buFont typeface="Arial" panose="020B0604020202020204" pitchFamily="34" charset="0"/>
              <a:buChar char="•"/>
            </a:pPr>
            <a:r>
              <a:rPr lang="en-US" baseline="0" dirty="0"/>
              <a:t>Customizable – can create a profile just for you.</a:t>
            </a:r>
          </a:p>
          <a:p>
            <a:pPr marL="171450" indent="-171450">
              <a:buFont typeface="Arial" panose="020B0604020202020204" pitchFamily="34" charset="0"/>
              <a:buChar char="•"/>
            </a:pPr>
            <a:r>
              <a:rPr lang="en-US" baseline="0" dirty="0"/>
              <a:t>Entertaining – travel websites can be creative and fun.</a:t>
            </a:r>
          </a:p>
          <a:p>
            <a:pPr marL="171450" indent="-171450">
              <a:buFont typeface="Arial" panose="020B0604020202020204" pitchFamily="34" charset="0"/>
              <a:buChar char="•"/>
            </a:pPr>
            <a:r>
              <a:rPr lang="en-US" baseline="0" dirty="0"/>
              <a:t>Interactive – quick, flexible and accurate.</a:t>
            </a:r>
          </a:p>
          <a:p>
            <a:pPr marL="171450" indent="-171450">
              <a:buFont typeface="Arial" panose="020B0604020202020204" pitchFamily="34" charset="0"/>
              <a:buChar char="•"/>
            </a:pPr>
            <a:r>
              <a:rPr lang="en-US" baseline="0" dirty="0"/>
              <a:t>No sales pressure – allows you to think before purchasing.</a:t>
            </a:r>
          </a:p>
          <a:p>
            <a:pPr marL="171450" indent="-171450">
              <a:buFont typeface="Arial" panose="020B0604020202020204" pitchFamily="34" charset="0"/>
              <a:buChar char="•"/>
            </a:pPr>
            <a:r>
              <a:rPr lang="en-US" baseline="0" dirty="0"/>
              <a:t>Visual – may provide virtual tours of hotels and cruises and more.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Disadvantages:</a:t>
            </a:r>
          </a:p>
          <a:p>
            <a:pPr marL="171450" indent="-171450">
              <a:buFont typeface="Arial" panose="020B0604020202020204" pitchFamily="34" charset="0"/>
              <a:buChar char="•"/>
            </a:pPr>
            <a:r>
              <a:rPr lang="en-US" baseline="0" dirty="0"/>
              <a:t>After purchase problems – no one to call or difficult to connect to a live person for help.</a:t>
            </a:r>
          </a:p>
          <a:p>
            <a:pPr marL="171450" indent="-171450">
              <a:buFont typeface="Arial" panose="020B0604020202020204" pitchFamily="34" charset="0"/>
              <a:buChar char="•"/>
            </a:pPr>
            <a:r>
              <a:rPr lang="en-US" baseline="0" dirty="0"/>
              <a:t>Cannot solve complex trips – may need assistance.</a:t>
            </a:r>
          </a:p>
          <a:p>
            <a:pPr marL="171450" indent="-171450">
              <a:buFont typeface="Arial" panose="020B0604020202020204" pitchFamily="34" charset="0"/>
              <a:buChar char="•"/>
            </a:pPr>
            <a:r>
              <a:rPr lang="en-US" baseline="0" dirty="0"/>
              <a:t>Dated information – website may not be updated frequently.</a:t>
            </a:r>
          </a:p>
          <a:p>
            <a:pPr marL="171450" indent="-171450">
              <a:buFont typeface="Arial" panose="020B0604020202020204" pitchFamily="34" charset="0"/>
              <a:buChar char="•"/>
            </a:pPr>
            <a:r>
              <a:rPr lang="en-US" baseline="0" dirty="0"/>
              <a:t>Poor advice – cannot answer open- ended questions.</a:t>
            </a:r>
          </a:p>
          <a:p>
            <a:pPr marL="171450" indent="-171450">
              <a:buFont typeface="Arial" panose="020B0604020202020204" pitchFamily="34" charset="0"/>
              <a:buChar char="•"/>
            </a:pPr>
            <a:r>
              <a:rPr lang="en-US" baseline="0" dirty="0"/>
              <a:t>Privacy and security issues – people still are wary of providing credit and personal information.</a:t>
            </a:r>
          </a:p>
          <a:p>
            <a:pPr marL="171450" indent="-171450">
              <a:buFont typeface="Arial" panose="020B0604020202020204" pitchFamily="34" charset="0"/>
              <a:buChar char="•"/>
            </a:pPr>
            <a:r>
              <a:rPr lang="en-US" baseline="0" dirty="0"/>
              <a:t>Time consuming – too many choices and data can be overwhelming.</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38578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a:t>
            </a:r>
            <a:r>
              <a:rPr lang="en-US" baseline="0" dirty="0"/>
              <a:t> media plays a vital part in travel. It has motivated people to travel more.</a:t>
            </a:r>
          </a:p>
          <a:p>
            <a:endParaRPr lang="en-US" baseline="0" dirty="0"/>
          </a:p>
          <a:p>
            <a:r>
              <a:rPr lang="en-US" baseline="0" dirty="0"/>
              <a:t>People often “post” vacation photos and videos on social networks and video sharing sites, “tweet” about travel venues on microblogs and even network with businesses.</a:t>
            </a:r>
          </a:p>
          <a:p>
            <a:endParaRPr lang="en-US" baseline="0" dirty="0"/>
          </a:p>
          <a:p>
            <a:r>
              <a:rPr lang="en-US" baseline="0" dirty="0"/>
              <a:t>Can you name any other media?</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503807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gTNjGQgwOGA" TargetMode="External"/><Relationship Id="rId5" Type="http://schemas.openxmlformats.org/officeDocument/2006/relationships/image" Target="../media/image12.jpeg"/><Relationship Id="rId4" Type="http://schemas.openxmlformats.org/officeDocument/2006/relationships/hyperlink" Target="https://youtu.be/gTNjGQgwOG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The Tech-Savvy Traveler</a:t>
            </a:r>
          </a:p>
        </p:txBody>
      </p:sp>
      <p:sp>
        <p:nvSpPr>
          <p:cNvPr id="2" name="Rectangle 1">
            <a:extLst>
              <a:ext uri="{FF2B5EF4-FFF2-40B4-BE49-F238E27FC236}">
                <a16:creationId xmlns:a16="http://schemas.microsoft.com/office/drawing/2014/main" id="{52E9DE12-8E2B-401E-A501-ADC00ACCB86C}"/>
              </a:ext>
            </a:extLst>
          </p:cNvPr>
          <p:cNvSpPr/>
          <p:nvPr/>
        </p:nvSpPr>
        <p:spPr>
          <a:xfrm>
            <a:off x="4613437" y="3716359"/>
            <a:ext cx="7111204" cy="1446550"/>
          </a:xfrm>
          <a:prstGeom prst="rect">
            <a:avLst/>
          </a:prstGeom>
        </p:spPr>
        <p:txBody>
          <a:bodyPr wrap="square">
            <a:spAutoFit/>
          </a:bodyPr>
          <a:lstStyle/>
          <a:p>
            <a:r>
              <a:rPr lang="en-US" sz="4400" dirty="0">
                <a:solidFill>
                  <a:schemeClr val="accent2">
                    <a:lumMod val="60000"/>
                    <a:lumOff val="40000"/>
                  </a:schemeClr>
                </a:solidFill>
                <a:latin typeface="Open Sans"/>
              </a:rPr>
              <a:t>Travel and Tourism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Social Media and Travel</a:t>
            </a:r>
          </a:p>
        </p:txBody>
      </p:sp>
      <p:graphicFrame>
        <p:nvGraphicFramePr>
          <p:cNvPr id="6" name="Diagram 5">
            <a:extLst>
              <a:ext uri="{FF2B5EF4-FFF2-40B4-BE49-F238E27FC236}">
                <a16:creationId xmlns:a16="http://schemas.microsoft.com/office/drawing/2014/main" id="{8BA8CEF9-F3B7-495D-B1A8-429BE3ADCBF1}"/>
              </a:ext>
            </a:extLst>
          </p:cNvPr>
          <p:cNvGraphicFramePr/>
          <p:nvPr>
            <p:extLst>
              <p:ext uri="{D42A27DB-BD31-4B8C-83A1-F6EECF244321}">
                <p14:modId xmlns:p14="http://schemas.microsoft.com/office/powerpoint/2010/main" val="1995927128"/>
              </p:ext>
            </p:extLst>
          </p:nvPr>
        </p:nvGraphicFramePr>
        <p:xfrm>
          <a:off x="2209146" y="1698561"/>
          <a:ext cx="7773707" cy="437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027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Additional Travel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3-D Movie Systems</a:t>
            </a:r>
          </a:p>
          <a:p>
            <a:pPr lvl="1"/>
            <a:r>
              <a:rPr lang="en-US" dirty="0"/>
              <a:t>Apps</a:t>
            </a:r>
          </a:p>
          <a:p>
            <a:pPr lvl="1"/>
            <a:r>
              <a:rPr lang="en-US" dirty="0"/>
              <a:t>Global Positioning System (GPS)</a:t>
            </a:r>
          </a:p>
          <a:p>
            <a:pPr lvl="1"/>
            <a:r>
              <a:rPr lang="en-US" dirty="0"/>
              <a:t>Kiosks</a:t>
            </a:r>
          </a:p>
          <a:p>
            <a:pPr lvl="1"/>
            <a:r>
              <a:rPr lang="en-US" dirty="0"/>
              <a:t>Skype</a:t>
            </a:r>
          </a:p>
          <a:p>
            <a:pPr lvl="1"/>
            <a:r>
              <a:rPr lang="en-US" dirty="0"/>
              <a:t>Smart phones and tablets</a:t>
            </a:r>
          </a:p>
        </p:txBody>
      </p:sp>
      <p:pic>
        <p:nvPicPr>
          <p:cNvPr id="4" name="Content Placeholder 5">
            <a:extLst>
              <a:ext uri="{FF2B5EF4-FFF2-40B4-BE49-F238E27FC236}">
                <a16:creationId xmlns:a16="http://schemas.microsoft.com/office/drawing/2014/main" id="{C6570362-6ADD-4596-B516-587EC20032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7046" y="1420420"/>
            <a:ext cx="2619829" cy="1747426"/>
          </a:xfrm>
          <a:prstGeom prst="rect">
            <a:avLst/>
          </a:prstGeom>
        </p:spPr>
      </p:pic>
      <p:pic>
        <p:nvPicPr>
          <p:cNvPr id="5" name="Picture 4">
            <a:extLst>
              <a:ext uri="{FF2B5EF4-FFF2-40B4-BE49-F238E27FC236}">
                <a16:creationId xmlns:a16="http://schemas.microsoft.com/office/drawing/2014/main" id="{C706D0A3-A05F-4AF3-84B1-37EA23543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045" y="4211759"/>
            <a:ext cx="2619829" cy="1747426"/>
          </a:xfrm>
          <a:prstGeom prst="rect">
            <a:avLst/>
          </a:prstGeom>
        </p:spPr>
      </p:pic>
      <p:pic>
        <p:nvPicPr>
          <p:cNvPr id="6" name="Picture 2">
            <a:extLst>
              <a:ext uri="{FF2B5EF4-FFF2-40B4-BE49-F238E27FC236}">
                <a16:creationId xmlns:a16="http://schemas.microsoft.com/office/drawing/2014/main" id="{8733C040-E4A3-4931-9FD0-6B5F3BD558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87503" y="3037332"/>
            <a:ext cx="2602139" cy="173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79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484571E-B097-4FDC-AD82-4D3923D113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4011" y="1045598"/>
            <a:ext cx="7146632" cy="476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0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hlinkClick r:id="rId4"/>
              </a:rPr>
              <a:t>Technology has Changed the Way We Travel</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806593" cy="434506"/>
          </a:xfrm>
        </p:spPr>
        <p:txBody>
          <a:bodyPr/>
          <a:lstStyle/>
          <a:p>
            <a:pPr marL="0" lvl="1" indent="0">
              <a:buNone/>
            </a:pPr>
            <a:r>
              <a:rPr lang="en-US" sz="2000" dirty="0"/>
              <a:t>(Click on link)</a:t>
            </a:r>
            <a:endParaRPr lang="en-US" dirty="0"/>
          </a:p>
          <a:p>
            <a:endParaRPr lang="en-US" dirty="0"/>
          </a:p>
        </p:txBody>
      </p:sp>
      <p:pic>
        <p:nvPicPr>
          <p:cNvPr id="6" name="gTNjGQgwOGA">
            <a:extLst>
              <a:ext uri="{FF2B5EF4-FFF2-40B4-BE49-F238E27FC236}">
                <a16:creationId xmlns:a16="http://schemas.microsoft.com/office/drawing/2014/main" id="{129B6848-A568-4E0F-876D-6C746B2577D1}"/>
              </a:ext>
            </a:extLst>
          </p:cNvPr>
          <p:cNvPicPr>
            <a:picLocks noRot="1" noChangeAspect="1"/>
          </p:cNvPicPr>
          <p:nvPr>
            <a:videoFile r:link="rId1"/>
          </p:nvPr>
        </p:nvPicPr>
        <p:blipFill rotWithShape="1">
          <a:blip r:embed="rId5"/>
          <a:srcRect l="1086" t="12374" r="898" b="14716"/>
          <a:stretch/>
        </p:blipFill>
        <p:spPr>
          <a:xfrm>
            <a:off x="3082835" y="2355200"/>
            <a:ext cx="5508172" cy="3436000"/>
          </a:xfrm>
          <a:prstGeom prst="rect">
            <a:avLst/>
          </a:prstGeom>
        </p:spPr>
      </p:pic>
    </p:spTree>
    <p:extLst>
      <p:ext uri="{BB962C8B-B14F-4D97-AF65-F5344CB8AC3E}">
        <p14:creationId xmlns:p14="http://schemas.microsoft.com/office/powerpoint/2010/main" val="116758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BED318-CF71-44A8-A499-D05A0AFCD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431" y="1077997"/>
            <a:ext cx="6439138" cy="4294905"/>
          </a:xfrm>
          <a:prstGeom prst="rect">
            <a:avLst/>
          </a:prstGeom>
        </p:spPr>
      </p:pic>
    </p:spTree>
    <p:extLst>
      <p:ext uri="{BB962C8B-B14F-4D97-AF65-F5344CB8AC3E}">
        <p14:creationId xmlns:p14="http://schemas.microsoft.com/office/powerpoint/2010/main" val="285298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Who is a tech-savvy person?</a:t>
            </a:r>
          </a:p>
          <a:p>
            <a:pPr lvl="1"/>
            <a:r>
              <a:rPr lang="en-US" dirty="0"/>
              <a:t>When was the first customer reservation system started?</a:t>
            </a:r>
          </a:p>
          <a:p>
            <a:pPr lvl="1"/>
            <a:r>
              <a:rPr lang="en-US" dirty="0"/>
              <a:t>What is the customer reservation system called now?</a:t>
            </a:r>
          </a:p>
          <a:p>
            <a:pPr lvl="1"/>
            <a:r>
              <a:rPr lang="en-US" dirty="0"/>
              <a:t>What are the types of travel websites?</a:t>
            </a:r>
          </a:p>
          <a:p>
            <a:pPr lvl="1"/>
            <a:r>
              <a:rPr lang="en-US" dirty="0"/>
              <a:t>Name some advantages and disadvantages of Internet travel purchases. </a:t>
            </a:r>
          </a:p>
          <a:p>
            <a:pPr lvl="1"/>
            <a:r>
              <a:rPr lang="en-US" dirty="0"/>
              <a:t>How has social media influenced travel?</a:t>
            </a:r>
          </a:p>
          <a:p>
            <a:pPr lvl="1"/>
            <a:r>
              <a:rPr lang="en-US" dirty="0"/>
              <a:t>What other travel technology is available?</a:t>
            </a:r>
          </a:p>
          <a:p>
            <a:pPr lvl="1"/>
            <a:r>
              <a:rPr lang="en-US" dirty="0"/>
              <a:t>What do you think is next for travel technology?</a:t>
            </a:r>
          </a:p>
        </p:txBody>
      </p:sp>
    </p:spTree>
    <p:extLst>
      <p:ext uri="{BB962C8B-B14F-4D97-AF65-F5344CB8AC3E}">
        <p14:creationId xmlns:p14="http://schemas.microsoft.com/office/powerpoint/2010/main" val="196321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3708FCE4-7A06-4DC6-BCA5-4448382796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94" b="93035" l="6650" r="94342"/>
                    </a14:imgEffect>
                  </a14:imgLayer>
                </a14:imgProps>
              </a:ext>
              <a:ext uri="{28A0092B-C50C-407E-A947-70E740481C1C}">
                <a14:useLocalDpi xmlns:a14="http://schemas.microsoft.com/office/drawing/2010/main" val="0"/>
              </a:ext>
            </a:extLst>
          </a:blip>
          <a:stretch>
            <a:fillRect/>
          </a:stretch>
        </p:blipFill>
        <p:spPr>
          <a:xfrm>
            <a:off x="3135086" y="1589836"/>
            <a:ext cx="4989627" cy="4088500"/>
          </a:xfrm>
          <a:prstGeom prst="rect">
            <a:avLst/>
          </a:prstGeom>
        </p:spPr>
      </p:pic>
    </p:spTree>
    <p:extLst>
      <p:ext uri="{BB962C8B-B14F-4D97-AF65-F5344CB8AC3E}">
        <p14:creationId xmlns:p14="http://schemas.microsoft.com/office/powerpoint/2010/main" val="20091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Shutterstock™ images. Photos obtained with subscription. (Slides 3, 4, 7, 11, 12, 14, 16)</a:t>
            </a:r>
          </a:p>
          <a:p>
            <a:pPr lvl="1"/>
            <a:r>
              <a:rPr lang="en-US" sz="2000" dirty="0"/>
              <a:t>Textbooks:</a:t>
            </a:r>
          </a:p>
          <a:p>
            <a:pPr lvl="2"/>
            <a:r>
              <a:rPr lang="en-US" sz="2000" dirty="0"/>
              <a:t>Mancini, M. (2013). Access: Introduction to travel and tourism. Clifton Park, NY. Cengage Learning.</a:t>
            </a:r>
          </a:p>
          <a:p>
            <a:pPr lvl="2"/>
            <a:r>
              <a:rPr lang="en-US" sz="2000" dirty="0"/>
              <a:t>Reynolds, J. S. &amp; Chase, D. M. (2010). Hospitality services. Tinley-Park, Illinois: The </a:t>
            </a:r>
            <a:r>
              <a:rPr lang="en-US" sz="2000" dirty="0" err="1"/>
              <a:t>Goodheart</a:t>
            </a:r>
            <a:r>
              <a:rPr lang="en-US" sz="2000" dirty="0"/>
              <a:t>-Willcox Company.</a:t>
            </a:r>
          </a:p>
          <a:p>
            <a:pPr lvl="1"/>
            <a:r>
              <a:rPr lang="en-US" sz="2000" dirty="0"/>
              <a:t>YouTube™:</a:t>
            </a:r>
          </a:p>
          <a:p>
            <a:pPr lvl="2"/>
            <a:r>
              <a:rPr lang="en-US" sz="2000" dirty="0"/>
              <a:t>Technology has changed the way we travel </a:t>
            </a:r>
          </a:p>
          <a:p>
            <a:pPr marL="457200" lvl="2" indent="0">
              <a:buNone/>
            </a:pPr>
            <a:r>
              <a:rPr lang="en-US" sz="2000" dirty="0"/>
              <a:t>   Traveling today is different than just 5 years ago. Why? Because of technology.</a:t>
            </a:r>
          </a:p>
          <a:p>
            <a:pPr marL="457200" lvl="2" indent="0">
              <a:buNone/>
            </a:pPr>
            <a:r>
              <a:rPr lang="en-US" sz="2000" dirty="0"/>
              <a:t>   https://youtu.be/gTNjGQgwOGA</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11856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Tech-Savvy</a:t>
            </a:r>
          </a:p>
        </p:txBody>
      </p:sp>
      <p:pic>
        <p:nvPicPr>
          <p:cNvPr id="6" name="Picture 5">
            <a:extLst>
              <a:ext uri="{FF2B5EF4-FFF2-40B4-BE49-F238E27FC236}">
                <a16:creationId xmlns:a16="http://schemas.microsoft.com/office/drawing/2014/main" id="{778457E1-CE5F-4BC1-B280-DD940CB7A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3" y="1873517"/>
            <a:ext cx="5818012" cy="3880614"/>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Technology</a:t>
            </a:r>
          </a:p>
        </p:txBody>
      </p:sp>
      <p:pic>
        <p:nvPicPr>
          <p:cNvPr id="6" name="Picture 5">
            <a:extLst>
              <a:ext uri="{FF2B5EF4-FFF2-40B4-BE49-F238E27FC236}">
                <a16:creationId xmlns:a16="http://schemas.microsoft.com/office/drawing/2014/main" id="{0EDFCB10-8F90-4775-90F0-B68701DC5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23" y="1708124"/>
            <a:ext cx="5861543" cy="4395806"/>
          </a:xfrm>
          <a:prstGeom prst="rect">
            <a:avLst/>
          </a:prstGeom>
        </p:spPr>
      </p:pic>
    </p:spTree>
    <p:extLst>
      <p:ext uri="{BB962C8B-B14F-4D97-AF65-F5344CB8AC3E}">
        <p14:creationId xmlns:p14="http://schemas.microsoft.com/office/powerpoint/2010/main" val="380833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14538" y="851346"/>
            <a:ext cx="10059452" cy="876300"/>
          </a:xfrm>
        </p:spPr>
        <p:txBody>
          <a:bodyPr/>
          <a:lstStyle/>
          <a:p>
            <a:r>
              <a:rPr lang="en-US" dirty="0"/>
              <a:t>Computer Reservation Systems Global Distribution Systems</a:t>
            </a:r>
          </a:p>
        </p:txBody>
      </p:sp>
    </p:spTree>
    <p:extLst>
      <p:ext uri="{BB962C8B-B14F-4D97-AF65-F5344CB8AC3E}">
        <p14:creationId xmlns:p14="http://schemas.microsoft.com/office/powerpoint/2010/main" val="157901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CRS and GDS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Customer Reservation System</a:t>
            </a:r>
          </a:p>
          <a:p>
            <a:pPr lvl="2"/>
            <a:r>
              <a:rPr lang="en-US" dirty="0"/>
              <a:t>1960’s – airlines generated fast, effective and accurate booking technologies</a:t>
            </a:r>
          </a:p>
          <a:p>
            <a:pPr lvl="2"/>
            <a:r>
              <a:rPr lang="en-US" dirty="0"/>
              <a:t>1970’s - extended booking capabilities to travel agents</a:t>
            </a:r>
          </a:p>
          <a:p>
            <a:pPr lvl="2"/>
            <a:r>
              <a:rPr lang="en-US" dirty="0"/>
              <a:t>Short time later - extended to hotels, car rentals and others</a:t>
            </a:r>
          </a:p>
          <a:p>
            <a:pPr lvl="1"/>
            <a:endParaRPr lang="en-US" dirty="0"/>
          </a:p>
          <a:p>
            <a:endParaRPr lang="en-US" dirty="0"/>
          </a:p>
        </p:txBody>
      </p:sp>
      <p:sp>
        <p:nvSpPr>
          <p:cNvPr id="4" name="Content Placeholder 3">
            <a:extLst>
              <a:ext uri="{FF2B5EF4-FFF2-40B4-BE49-F238E27FC236}">
                <a16:creationId xmlns:a16="http://schemas.microsoft.com/office/drawing/2014/main" id="{59E4003E-855E-49D6-B7EE-CDAA3757A9ED}"/>
              </a:ext>
            </a:extLst>
          </p:cNvPr>
          <p:cNvSpPr>
            <a:spLocks noGrp="1"/>
          </p:cNvSpPr>
          <p:nvPr>
            <p:ph sz="half" idx="10"/>
          </p:nvPr>
        </p:nvSpPr>
        <p:spPr/>
        <p:txBody>
          <a:bodyPr/>
          <a:lstStyle/>
          <a:p>
            <a:pPr lvl="1"/>
            <a:r>
              <a:rPr lang="en-US" dirty="0"/>
              <a:t>Global Distribution System</a:t>
            </a:r>
          </a:p>
          <a:p>
            <a:pPr lvl="2"/>
            <a:r>
              <a:rPr lang="en-US" dirty="0"/>
              <a:t>CRS renamed to GDS during expansion</a:t>
            </a:r>
          </a:p>
          <a:p>
            <a:pPr lvl="2"/>
            <a:r>
              <a:rPr lang="en-US" dirty="0"/>
              <a:t>The Internet became a valuable tool</a:t>
            </a:r>
          </a:p>
          <a:p>
            <a:pPr lvl="2"/>
            <a:r>
              <a:rPr lang="en-US" dirty="0"/>
              <a:t>The GDS was made into a web-based system</a:t>
            </a:r>
          </a:p>
          <a:p>
            <a:pPr lvl="1"/>
            <a:endParaRPr lang="en-US" dirty="0"/>
          </a:p>
          <a:p>
            <a:pPr lvl="1"/>
            <a:endParaRPr lang="en-US" dirty="0"/>
          </a:p>
          <a:p>
            <a:pPr marL="0" lvl="1" indent="0">
              <a:buNone/>
            </a:pPr>
            <a:endParaRPr lang="en-US" dirty="0"/>
          </a:p>
          <a:p>
            <a:endParaRPr lang="en-US" dirty="0"/>
          </a:p>
          <a:p>
            <a:endParaRPr lang="en-US" dirty="0"/>
          </a:p>
        </p:txBody>
      </p:sp>
    </p:spTree>
    <p:extLst>
      <p:ext uri="{BB962C8B-B14F-4D97-AF65-F5344CB8AC3E}">
        <p14:creationId xmlns:p14="http://schemas.microsoft.com/office/powerpoint/2010/main" val="241972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Travel Agents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Past</a:t>
            </a:r>
          </a:p>
          <a:p>
            <a:pPr lvl="2"/>
            <a:r>
              <a:rPr lang="en-US" dirty="0"/>
              <a:t>Airlines paid commissions</a:t>
            </a:r>
          </a:p>
          <a:p>
            <a:pPr lvl="2"/>
            <a:r>
              <a:rPr lang="en-US" dirty="0"/>
              <a:t>10% for each ticket sold</a:t>
            </a:r>
          </a:p>
          <a:p>
            <a:pPr lvl="2"/>
            <a:r>
              <a:rPr lang="en-US" dirty="0"/>
              <a:t>Cheaper than airline staff</a:t>
            </a:r>
          </a:p>
          <a:p>
            <a:pPr lvl="2"/>
            <a:r>
              <a:rPr lang="en-US" dirty="0"/>
              <a:t>Travel agents and airlines benefitted</a:t>
            </a:r>
          </a:p>
          <a:p>
            <a:pPr lvl="1"/>
            <a:endParaRPr lang="en-US" dirty="0"/>
          </a:p>
          <a:p>
            <a:endParaRPr lang="en-US" dirty="0"/>
          </a:p>
        </p:txBody>
      </p:sp>
      <p:sp>
        <p:nvSpPr>
          <p:cNvPr id="4" name="Content Placeholder 3">
            <a:extLst>
              <a:ext uri="{FF2B5EF4-FFF2-40B4-BE49-F238E27FC236}">
                <a16:creationId xmlns:a16="http://schemas.microsoft.com/office/drawing/2014/main" id="{59E4003E-855E-49D6-B7EE-CDAA3757A9ED}"/>
              </a:ext>
            </a:extLst>
          </p:cNvPr>
          <p:cNvSpPr>
            <a:spLocks noGrp="1"/>
          </p:cNvSpPr>
          <p:nvPr>
            <p:ph sz="half" idx="10"/>
          </p:nvPr>
        </p:nvSpPr>
        <p:spPr/>
        <p:txBody>
          <a:bodyPr/>
          <a:lstStyle/>
          <a:p>
            <a:pPr lvl="1"/>
            <a:r>
              <a:rPr lang="en-US" dirty="0"/>
              <a:t>Recent</a:t>
            </a:r>
          </a:p>
          <a:p>
            <a:pPr lvl="2"/>
            <a:r>
              <a:rPr lang="en-US" dirty="0"/>
              <a:t>Airlines stopped paying commission</a:t>
            </a:r>
          </a:p>
          <a:p>
            <a:pPr lvl="2"/>
            <a:r>
              <a:rPr lang="en-US" dirty="0"/>
              <a:t>Online agencies appeared</a:t>
            </a:r>
          </a:p>
          <a:p>
            <a:pPr lvl="2"/>
            <a:r>
              <a:rPr lang="en-US" dirty="0"/>
              <a:t>Travel agents began selling more complex travel such as cruises and tours</a:t>
            </a:r>
          </a:p>
          <a:p>
            <a:pPr lvl="1"/>
            <a:endParaRPr lang="en-US" dirty="0"/>
          </a:p>
          <a:p>
            <a:pPr lvl="1"/>
            <a:endParaRPr lang="en-US" dirty="0"/>
          </a:p>
          <a:p>
            <a:pPr marL="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6A4F53A1-F48D-498F-B5CB-FAE988E06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390" y="4255585"/>
            <a:ext cx="3048000" cy="2036064"/>
          </a:xfrm>
          <a:prstGeom prst="rect">
            <a:avLst/>
          </a:prstGeom>
        </p:spPr>
      </p:pic>
    </p:spTree>
    <p:extLst>
      <p:ext uri="{BB962C8B-B14F-4D97-AF65-F5344CB8AC3E}">
        <p14:creationId xmlns:p14="http://schemas.microsoft.com/office/powerpoint/2010/main" val="153897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Types of Travel Websites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Auction</a:t>
            </a:r>
          </a:p>
          <a:p>
            <a:pPr lvl="2"/>
            <a:r>
              <a:rPr lang="en-US" sz="2400" dirty="0"/>
              <a:t>Permits consumers to bid on travel</a:t>
            </a:r>
          </a:p>
          <a:p>
            <a:pPr lvl="1"/>
            <a:r>
              <a:rPr lang="en-US" dirty="0"/>
              <a:t>Blogs</a:t>
            </a:r>
          </a:p>
          <a:p>
            <a:pPr lvl="2"/>
            <a:r>
              <a:rPr lang="en-US" sz="2400" dirty="0"/>
              <a:t>Self-proclaimed experts giving their opinion on destinations and products</a:t>
            </a:r>
          </a:p>
          <a:p>
            <a:pPr lvl="1"/>
            <a:r>
              <a:rPr lang="en-US" dirty="0"/>
              <a:t>Bookings</a:t>
            </a:r>
          </a:p>
          <a:p>
            <a:pPr lvl="2"/>
            <a:r>
              <a:rPr lang="en-US" sz="2400" dirty="0"/>
              <a:t>Airlines, car rentals and hotels sell travel directly to customers</a:t>
            </a:r>
          </a:p>
          <a:p>
            <a:pPr lvl="1"/>
            <a:r>
              <a:rPr lang="en-US" dirty="0"/>
              <a:t>Informational</a:t>
            </a:r>
          </a:p>
          <a:p>
            <a:pPr lvl="2"/>
            <a:r>
              <a:rPr lang="en-US" sz="2400" dirty="0"/>
              <a:t>Provide details on places, products and data</a:t>
            </a:r>
          </a:p>
          <a:p>
            <a:pPr lvl="1"/>
            <a:r>
              <a:rPr lang="en-US" dirty="0"/>
              <a:t>Travel Agencies</a:t>
            </a:r>
          </a:p>
          <a:p>
            <a:pPr lvl="2"/>
            <a:r>
              <a:rPr lang="en-US" sz="2400" dirty="0"/>
              <a:t>Traditional and online – provide guidance and advice</a:t>
            </a:r>
          </a:p>
          <a:p>
            <a:endParaRPr lang="en-US" dirty="0"/>
          </a:p>
        </p:txBody>
      </p:sp>
    </p:spTree>
    <p:extLst>
      <p:ext uri="{BB962C8B-B14F-4D97-AF65-F5344CB8AC3E}">
        <p14:creationId xmlns:p14="http://schemas.microsoft.com/office/powerpoint/2010/main" val="131769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Internet Travel Purchases</a:t>
            </a:r>
          </a:p>
        </p:txBody>
      </p:sp>
      <p:sp>
        <p:nvSpPr>
          <p:cNvPr id="4" name="Content Placeholder 2">
            <a:extLst>
              <a:ext uri="{FF2B5EF4-FFF2-40B4-BE49-F238E27FC236}">
                <a16:creationId xmlns:a16="http://schemas.microsoft.com/office/drawing/2014/main" id="{0B13EF5E-5794-4D88-8CFB-D741E7F1CF39}"/>
              </a:ext>
            </a:extLst>
          </p:cNvPr>
          <p:cNvSpPr txBox="1">
            <a:spLocks/>
          </p:cNvSpPr>
          <p:nvPr/>
        </p:nvSpPr>
        <p:spPr>
          <a:xfrm>
            <a:off x="740664" y="1387512"/>
            <a:ext cx="5328050"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Advantages</a:t>
            </a:r>
          </a:p>
          <a:p>
            <a:pPr lvl="2"/>
            <a:r>
              <a:rPr lang="en-US" sz="2400" dirty="0"/>
              <a:t>Access to lots of information</a:t>
            </a:r>
          </a:p>
          <a:p>
            <a:pPr lvl="2"/>
            <a:r>
              <a:rPr lang="en-US" sz="2400" dirty="0"/>
              <a:t>Convenient </a:t>
            </a:r>
          </a:p>
          <a:p>
            <a:pPr lvl="2"/>
            <a:r>
              <a:rPr lang="en-US" sz="2400" dirty="0"/>
              <a:t>Communicates regularly </a:t>
            </a:r>
          </a:p>
          <a:p>
            <a:pPr lvl="2"/>
            <a:r>
              <a:rPr lang="en-US" sz="2400" dirty="0"/>
              <a:t>Customizable </a:t>
            </a:r>
          </a:p>
          <a:p>
            <a:pPr lvl="2"/>
            <a:r>
              <a:rPr lang="en-US" sz="2400" dirty="0"/>
              <a:t>Entertaining</a:t>
            </a:r>
          </a:p>
          <a:p>
            <a:pPr lvl="2"/>
            <a:r>
              <a:rPr lang="en-US" sz="2400" dirty="0"/>
              <a:t>Interactive</a:t>
            </a:r>
          </a:p>
          <a:p>
            <a:pPr lvl="2"/>
            <a:r>
              <a:rPr lang="en-US" sz="2400" dirty="0"/>
              <a:t>No sales pressure</a:t>
            </a:r>
          </a:p>
          <a:p>
            <a:pPr lvl="2"/>
            <a:r>
              <a:rPr lang="en-US" sz="2400" dirty="0"/>
              <a:t>Visual</a:t>
            </a:r>
          </a:p>
          <a:p>
            <a:pPr lvl="1"/>
            <a:endParaRPr lang="en-US" dirty="0"/>
          </a:p>
          <a:p>
            <a:endParaRPr lang="en-US" dirty="0"/>
          </a:p>
        </p:txBody>
      </p:sp>
      <p:sp>
        <p:nvSpPr>
          <p:cNvPr id="8" name="Content Placeholder 2">
            <a:extLst>
              <a:ext uri="{FF2B5EF4-FFF2-40B4-BE49-F238E27FC236}">
                <a16:creationId xmlns:a16="http://schemas.microsoft.com/office/drawing/2014/main" id="{24DFE58B-E7F6-48F7-86FC-1E4CD3B61A9B}"/>
              </a:ext>
            </a:extLst>
          </p:cNvPr>
          <p:cNvSpPr txBox="1">
            <a:spLocks/>
          </p:cNvSpPr>
          <p:nvPr/>
        </p:nvSpPr>
        <p:spPr>
          <a:xfrm>
            <a:off x="6123288" y="1387512"/>
            <a:ext cx="5328050"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Disadvantages</a:t>
            </a:r>
          </a:p>
          <a:p>
            <a:pPr lvl="2"/>
            <a:r>
              <a:rPr lang="en-US" sz="2400" dirty="0"/>
              <a:t>After purchase problems</a:t>
            </a:r>
          </a:p>
          <a:p>
            <a:pPr lvl="2"/>
            <a:r>
              <a:rPr lang="en-US" sz="2400" dirty="0"/>
              <a:t>Cannot solve complex trips</a:t>
            </a:r>
          </a:p>
          <a:p>
            <a:pPr lvl="2"/>
            <a:r>
              <a:rPr lang="en-US" sz="2400" dirty="0"/>
              <a:t>Dated information</a:t>
            </a:r>
          </a:p>
          <a:p>
            <a:pPr lvl="2"/>
            <a:r>
              <a:rPr lang="en-US" sz="2400" dirty="0"/>
              <a:t>Poor advice</a:t>
            </a:r>
          </a:p>
          <a:p>
            <a:pPr lvl="2"/>
            <a:r>
              <a:rPr lang="en-US" sz="2400" dirty="0"/>
              <a:t>Privacy and security issues</a:t>
            </a:r>
          </a:p>
          <a:p>
            <a:pPr lvl="2"/>
            <a:r>
              <a:rPr lang="en-US" sz="2400" dirty="0"/>
              <a:t>Time consuming</a:t>
            </a:r>
          </a:p>
          <a:p>
            <a:pPr lvl="1"/>
            <a:endParaRPr lang="en-US" dirty="0"/>
          </a:p>
          <a:p>
            <a:endParaRPr lang="en-US" dirty="0"/>
          </a:p>
        </p:txBody>
      </p:sp>
    </p:spTree>
    <p:extLst>
      <p:ext uri="{BB962C8B-B14F-4D97-AF65-F5344CB8AC3E}">
        <p14:creationId xmlns:p14="http://schemas.microsoft.com/office/powerpoint/2010/main" val="424755819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http://schemas.microsoft.com/sharepoint/v3"/>
    <ds:schemaRef ds:uri="http://purl.org/dc/elements/1.1/"/>
    <ds:schemaRef ds:uri="56ea17bb-c96d-4826-b465-01eec0dd23dd"/>
    <ds:schemaRef ds:uri="05d88611-e516-4d1a-b12e-39107e78b3d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118</TotalTime>
  <Words>1445</Words>
  <Application>Microsoft Office PowerPoint</Application>
  <PresentationFormat>Widescreen</PresentationFormat>
  <Paragraphs>191</Paragraphs>
  <Slides>17</Slides>
  <Notes>16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The Tech-Savvy Traveler</vt:lpstr>
      <vt:lpstr>PowerPoint Presentation</vt:lpstr>
      <vt:lpstr> Tech-Savvy</vt:lpstr>
      <vt:lpstr> Technology</vt:lpstr>
      <vt:lpstr>Computer Reservation Systems Global Distribution Systems</vt:lpstr>
      <vt:lpstr> CRS and GDS</vt:lpstr>
      <vt:lpstr> Travel Agents</vt:lpstr>
      <vt:lpstr> Types of Travel Websites</vt:lpstr>
      <vt:lpstr>Internet Travel Purchases</vt:lpstr>
      <vt:lpstr> Social Media and Travel</vt:lpstr>
      <vt:lpstr> Additional Travel Technology</vt:lpstr>
      <vt:lpstr>PowerPoint Presentation</vt:lpstr>
      <vt:lpstr>Technology has Changed the Way We Travel</vt:lpstr>
      <vt:lpstr>PowerPoint Presentation</vt:lpstr>
      <vt:lpstr>Let’s Review!</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2017-11-23T14:45:03Z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