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7"/>
  </p:notesMasterIdLst>
  <p:sldIdLst>
    <p:sldId id="321" r:id="rId6"/>
    <p:sldId id="319" r:id="rId7"/>
    <p:sldId id="323" r:id="rId8"/>
    <p:sldId id="351" r:id="rId9"/>
    <p:sldId id="352" r:id="rId10"/>
    <p:sldId id="353" r:id="rId11"/>
    <p:sldId id="354" r:id="rId12"/>
    <p:sldId id="355" r:id="rId13"/>
    <p:sldId id="356" r:id="rId14"/>
    <p:sldId id="357" r:id="rId15"/>
    <p:sldId id="358" r:id="rId16"/>
    <p:sldId id="359" r:id="rId17"/>
    <p:sldId id="360" r:id="rId18"/>
    <p:sldId id="361" r:id="rId19"/>
    <p:sldId id="362" r:id="rId20"/>
    <p:sldId id="363" r:id="rId21"/>
    <p:sldId id="364" r:id="rId22"/>
    <p:sldId id="366" r:id="rId23"/>
    <p:sldId id="367" r:id="rId24"/>
    <p:sldId id="368" r:id="rId25"/>
    <p:sldId id="369" r:id="rId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5190" autoAdjust="0"/>
  </p:normalViewPr>
  <p:slideViewPr>
    <p:cSldViewPr snapToGrid="0">
      <p:cViewPr varScale="1">
        <p:scale>
          <a:sx n="110" d="100"/>
          <a:sy n="110" d="100"/>
        </p:scale>
        <p:origin x="610" y="67"/>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11/28/2017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is advancing more and more every day. The majority of our lives are spent on online. Think about how much you use technology. How old were you when you first used a computer? Laptop? Cell phone with Internet capabilities?  Most of you would be considered digital natives. Individuals with a limited use and knowledge of technology are considered digital immigrants. Technology is not going away. In fact, it is changing and advancing every day. Technology is used in most professions and has become an integral component in those practices. In the field of counseling and mental health, individuals have seen the potential technology can offer to clients and counselors. Let’s explore the digital capabilities of technology in counseling and mental health.</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1851608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has been used to take images of the brain.</a:t>
            </a:r>
          </a:p>
          <a:p>
            <a:br>
              <a:rPr lang="en-US" dirty="0"/>
            </a:br>
            <a:r>
              <a:rPr lang="en-US" dirty="0"/>
              <a:t>Brain imaging allows physicians and scientists to “see” inside the head at the brain. Imaging has several benefits. It permits the study of the relationship of a brain area to function, assists with the location of neurological disorders, and helps with the treatment of those disorders.</a:t>
            </a:r>
          </a:p>
          <a:p>
            <a:r>
              <a:rPr lang="en-US" dirty="0"/>
              <a:t>Skull radiograph – X-rays – a one dimensional x-ray of the skull, must take at least three angles (front, side, and 45 degree angle) to determine abnormalities and fractures</a:t>
            </a:r>
          </a:p>
          <a:p>
            <a:r>
              <a:rPr lang="en-US" dirty="0"/>
              <a:t>Computerized Axial Tomography scan (CAT scan or CT scan-computed tomography scan) - a moving ring around the head sends x-ray beams around and through the head to create cross-sectional images to show a three dimensional structure but not function</a:t>
            </a:r>
          </a:p>
          <a:p>
            <a:r>
              <a:rPr lang="en-US" dirty="0"/>
              <a:t>Magnetic Resonance Imaging (MRI) – the use of radio frequency signals, produced by displaced radio waves within a powerful magnetic field which the person lies in, provides an anatomical view of the brain but not function</a:t>
            </a:r>
          </a:p>
          <a:p>
            <a:br>
              <a:rPr lang="en-US" dirty="0"/>
            </a:br>
            <a:r>
              <a:rPr lang="en-US" dirty="0"/>
              <a:t>These methods of imaging will show snapshots of the brain but not the function of the brain. To view the brain at work, two types of imaging are used:</a:t>
            </a:r>
          </a:p>
          <a:p>
            <a:r>
              <a:rPr lang="en-US" dirty="0"/>
              <a:t> </a:t>
            </a:r>
          </a:p>
          <a:p>
            <a:r>
              <a:rPr lang="en-US" dirty="0"/>
              <a:t>Positron Emission Tomography (PET) – radioactive sugar is injected into the person receiving the PET scan – the sugar is used more where the brain activity is higher – the PET scan will show the various levels of activity</a:t>
            </a:r>
          </a:p>
          <a:p>
            <a:r>
              <a:rPr lang="en-US" dirty="0"/>
              <a:t>Fast Magnetic Resonance Imaging (fMRI) – a functional MRI or fast type of MRI will also show the location of brain activity when performing different activities or listening to various sounds</a:t>
            </a:r>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668191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Counseling and Mental Health Services provider, it is important to always be ethical and do a good job of clearly defining for clients the pros and cons and the limitations and successes of the use of technology. Counselors need to remember that when they provide services which utilize technology, it can be provided locally or across the nation and world. It is easy to disregard language, cultural and time zones differences.  These are factors to take into consideration for having the world that is just a cyber-doorstep away. For up-to-date resources on the Code of Ethics, visit:</a:t>
            </a:r>
          </a:p>
          <a:p>
            <a:endParaRPr lang="en-US" dirty="0"/>
          </a:p>
          <a:p>
            <a:r>
              <a:rPr lang="en-US" dirty="0"/>
              <a:t>American Counseling Association</a:t>
            </a:r>
          </a:p>
          <a:p>
            <a:r>
              <a:rPr lang="en-US" dirty="0"/>
              <a:t>2014 ACA Code of Ethics Resources</a:t>
            </a:r>
          </a:p>
          <a:p>
            <a:r>
              <a:rPr lang="en-US" dirty="0"/>
              <a:t>http://www.counseling.org/knowledge-center/ethics/code-of-ethics-resources</a:t>
            </a:r>
          </a:p>
          <a:p>
            <a:endParaRPr lang="en-US" dirty="0"/>
          </a:p>
          <a:p>
            <a:r>
              <a:rPr lang="en-US" dirty="0"/>
              <a:t>What are the pros and cons of using technology in Counseling and Mental Health?</a:t>
            </a:r>
          </a:p>
          <a:p>
            <a:endParaRPr lang="en-US" dirty="0"/>
          </a:p>
          <a:p>
            <a:r>
              <a:rPr lang="en-US" dirty="0"/>
              <a:t>What are the limitations and successes of using technology in Counseling and Mental Health?</a:t>
            </a:r>
          </a:p>
          <a:p>
            <a:endParaRPr lang="en-US" dirty="0"/>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425717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components of the code of ethics.</a:t>
            </a:r>
          </a:p>
          <a:p>
            <a:endParaRPr lang="en-US" dirty="0"/>
          </a:p>
          <a:p>
            <a:r>
              <a:rPr lang="en-US" dirty="0"/>
              <a:t>Marlene M. </a:t>
            </a:r>
            <a:r>
              <a:rPr lang="en-US" dirty="0" err="1"/>
              <a:t>Maheu</a:t>
            </a:r>
            <a:r>
              <a:rPr lang="en-US" dirty="0"/>
              <a:t>, PH.D.</a:t>
            </a:r>
          </a:p>
          <a:p>
            <a:r>
              <a:rPr lang="en-US" dirty="0"/>
              <a:t>American Association for Marriage and Family Therapy (AAMFT) Code of Ethics Addresses “Technology-Assisted Professional Services.”</a:t>
            </a:r>
          </a:p>
          <a:p>
            <a:r>
              <a:rPr lang="en-US" dirty="0"/>
              <a:t>http://telehealth.org/blog/aamft-code-of-ethics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3267465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Dissemination: To cause (something, such as information) to go to many people</a:t>
            </a:r>
          </a:p>
          <a:p>
            <a:r>
              <a:rPr lang="en-US" dirty="0"/>
              <a:t>As a Counseling and Mental Health Services provider, securing your clients’ personal information is of the upmost importance. </a:t>
            </a:r>
          </a:p>
          <a:p>
            <a:r>
              <a:rPr lang="en-US" dirty="0"/>
              <a:t> </a:t>
            </a:r>
          </a:p>
          <a:p>
            <a:r>
              <a:rPr lang="en-US" dirty="0"/>
              <a:t>Using a practice management system that is cloud-based can benefit a practice by:</a:t>
            </a:r>
          </a:p>
          <a:p>
            <a:r>
              <a:rPr lang="en-US" dirty="0"/>
              <a:t>Better tracking system of monies collected and owed</a:t>
            </a:r>
          </a:p>
          <a:p>
            <a:r>
              <a:rPr lang="en-US" dirty="0"/>
              <a:t>Increased efficiency</a:t>
            </a:r>
          </a:p>
          <a:p>
            <a:r>
              <a:rPr lang="en-US" dirty="0"/>
              <a:t>Reduced overhead costs and tasks</a:t>
            </a:r>
          </a:p>
          <a:p>
            <a:r>
              <a:rPr lang="en-US" dirty="0"/>
              <a:t> </a:t>
            </a:r>
          </a:p>
          <a:p>
            <a:r>
              <a:rPr lang="en-US" dirty="0"/>
              <a:t>Using a cloud-based practice management system from a HIPAA-compliant vendor is an excellent way to significantly reduce your HIPAA compliance risks and responsibilities. With a cloud-based practice management system vendor, counselors can relieve themselves of the responsibility of security compliance. The vendor can also provide storage, encryption and backup of electronically protected health information. It is a good idea for counselors to keep their own backups of protected health information.</a:t>
            </a:r>
          </a:p>
          <a:p>
            <a:endParaRPr lang="en-US" dirty="0"/>
          </a:p>
          <a:p>
            <a:r>
              <a:rPr lang="en-US" dirty="0"/>
              <a:t>According to Counseling Today, a publication of the American Counseling Association, it is important for counselors to keep the following information in case of an emergency:</a:t>
            </a:r>
          </a:p>
          <a:p>
            <a:endParaRPr lang="en-US" dirty="0"/>
          </a:p>
          <a:p>
            <a:r>
              <a:rPr lang="en-US" dirty="0"/>
              <a:t>Basic information: National Provider Identifier number, license information</a:t>
            </a:r>
          </a:p>
          <a:p>
            <a:r>
              <a:rPr lang="en-US" dirty="0"/>
              <a:t>Information about business banking accounts</a:t>
            </a:r>
          </a:p>
          <a:p>
            <a:r>
              <a:rPr lang="en-US" dirty="0"/>
              <a:t>Information about your accountant, attorney and other professionals with whom you consult</a:t>
            </a:r>
          </a:p>
          <a:p>
            <a:r>
              <a:rPr lang="en-US" dirty="0"/>
              <a:t>Insurance companies with which you are paneled. For health providers, medical credentialing is the process of getting networked with insurance companies (this is often described as "getting on insurance panels").</a:t>
            </a:r>
          </a:p>
          <a:p>
            <a:r>
              <a:rPr lang="en-US" dirty="0"/>
              <a:t>Location of any computers and devices used in your work</a:t>
            </a:r>
          </a:p>
          <a:p>
            <a:r>
              <a:rPr lang="en-US" dirty="0"/>
              <a:t>Location of client records</a:t>
            </a:r>
          </a:p>
          <a:p>
            <a:r>
              <a:rPr lang="en-US" dirty="0"/>
              <a:t>Login information for your cloud-based practice management system and other software containing pertinent business information</a:t>
            </a:r>
          </a:p>
          <a:p>
            <a:r>
              <a:rPr lang="en-US" dirty="0"/>
              <a:t>Passwords for any computers and devices used in your work</a:t>
            </a:r>
          </a:p>
          <a:p>
            <a:endParaRPr lang="en-US" dirty="0"/>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370028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image, and discuss the twenty-three apps which are available. According to Mike Langlois, whether you are looking for games to play with patients, productivity or billing tools, or something to help you research, there’s an app for that. </a:t>
            </a:r>
          </a:p>
          <a:p>
            <a:endParaRPr lang="en-US" dirty="0"/>
          </a:p>
          <a:p>
            <a:r>
              <a:rPr lang="en-US" dirty="0"/>
              <a:t>Twenty-Three Apps for the 21st Century Therapist</a:t>
            </a:r>
          </a:p>
          <a:p>
            <a:r>
              <a:rPr lang="en-US" dirty="0"/>
              <a:t>Whether you are looking for games to play with patients, productivity or billing tools, or something to help you research, there’s an app for that. </a:t>
            </a:r>
          </a:p>
          <a:p>
            <a:r>
              <a:rPr lang="en-US" dirty="0"/>
              <a:t>http://gamertherapist.com/blog/2013/03/03/twenty-three-apps-for-the-21st-century-therapist</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2424926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Telehealth activities refer to the use of digital technology to provide individuals clinical services, such as assessment and treatment by the use of:</a:t>
            </a:r>
          </a:p>
          <a:p>
            <a:endParaRPr lang="en-US" dirty="0"/>
          </a:p>
          <a:p>
            <a:r>
              <a:rPr lang="en-US" dirty="0"/>
              <a:t>Blogs</a:t>
            </a:r>
          </a:p>
          <a:p>
            <a:r>
              <a:rPr lang="en-US" dirty="0"/>
              <a:t>Chats</a:t>
            </a:r>
          </a:p>
          <a:p>
            <a:r>
              <a:rPr lang="en-US" dirty="0"/>
              <a:t>E-counseling</a:t>
            </a:r>
          </a:p>
          <a:p>
            <a:r>
              <a:rPr lang="en-US" dirty="0"/>
              <a:t>E-mail</a:t>
            </a:r>
          </a:p>
          <a:p>
            <a:r>
              <a:rPr lang="en-US" dirty="0"/>
              <a:t>E-therapy</a:t>
            </a:r>
          </a:p>
          <a:p>
            <a:r>
              <a:rPr lang="en-US" dirty="0"/>
              <a:t>Forums and social networks</a:t>
            </a:r>
          </a:p>
          <a:p>
            <a:r>
              <a:rPr lang="en-US" dirty="0"/>
              <a:t>Gaming</a:t>
            </a:r>
          </a:p>
          <a:p>
            <a:r>
              <a:rPr lang="en-US" dirty="0"/>
              <a:t>Interactive </a:t>
            </a:r>
            <a:r>
              <a:rPr lang="en-US" dirty="0" err="1"/>
              <a:t>televideo</a:t>
            </a:r>
            <a:r>
              <a:rPr lang="en-US" dirty="0"/>
              <a:t> communications such as Skype™ or via virtual reality (VR)</a:t>
            </a:r>
          </a:p>
          <a:p>
            <a:r>
              <a:rPr lang="en-US" dirty="0"/>
              <a:t>Online counseling</a:t>
            </a:r>
          </a:p>
          <a:p>
            <a:r>
              <a:rPr lang="en-US" dirty="0"/>
              <a:t>Online therapy</a:t>
            </a:r>
          </a:p>
          <a:p>
            <a:r>
              <a:rPr lang="en-US" dirty="0"/>
              <a:t>Podcasts</a:t>
            </a:r>
          </a:p>
          <a:p>
            <a:r>
              <a:rPr lang="en-US" dirty="0"/>
              <a:t>Tele-medicine</a:t>
            </a:r>
          </a:p>
          <a:p>
            <a:r>
              <a:rPr lang="en-US" dirty="0"/>
              <a:t>Virtual reality environments</a:t>
            </a:r>
          </a:p>
          <a:p>
            <a:r>
              <a:rPr lang="en-US" dirty="0"/>
              <a:t>Websites</a:t>
            </a:r>
          </a:p>
          <a:p>
            <a:r>
              <a:rPr lang="en-US" dirty="0"/>
              <a:t>Wikis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132483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advantages of using technology include lower cost and less travel, as well as simple availability of therapy in remote areas lacking clinical facilities. Teletherapy options can be used with clients who are confined at home due to physical limitations or panic anxiety disorders.  Within correctional facilities and Veterans Administration (VA) hospitals, a telepsychiatry clinic provides care to inmates or patients experiencing transfers, makes their medical records more transferrable, and eliminates difficulties associated with using an offsite clinic.</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2725204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by a quick Internet search, an individual can locate pages of websites offering online counseling for a fee. Individuals can create appointments which can be booked online. Skype™ sessions can be paid for online by the use of credit cards. Individuals should be aware of websites that are less reliable and be more apt to take advantage of quackery than professional counseling. As electronic media becomes more sophisticated, treatments and counseling services might become easily accessible online. Any number of services to address any number of problems, from depression to substance abuse, may become available to clients in any part of the world.</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2817435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some therapists using video conferencing to reach clients? Therapists are able to help clients on the spot. Some clients can have a Skype™ session with a counselor before he or she goes to work or at home. Some clients can utilize this method while out of town, such as on a vacation. For example, if a client is experiencing a panic attack, he or she can e-mail the therapist for a quick 20-minute mini-session. Video conferencing has been an increasingly accepted way to reach clients in hospitals, prisons, veterans’ health care facilities and rural clinics, which are all supervised sites. If a client lives in a rural area, video conferencing is an ideal pathway for counseling and treatment.</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1250511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school counselor, you may opt for virtual or online school interaction with students and parents. E-mail, online instant messaging, telephone, text message or video chat are some of the methods for communicating with students and parents.</a:t>
            </a:r>
          </a:p>
          <a:p>
            <a:endParaRPr lang="en-US" dirty="0"/>
          </a:p>
          <a:p>
            <a:r>
              <a:rPr lang="en-US" dirty="0"/>
              <a:t>In addition to one-to-one counseling, a school counselor can also create webinars on topics such as self-esteem, cyberbullying and finding the right college.</a:t>
            </a:r>
          </a:p>
          <a:p>
            <a:endParaRPr lang="en-US" dirty="0"/>
          </a:p>
          <a:p>
            <a:r>
              <a:rPr lang="en-US" dirty="0"/>
              <a:t>The American School Counselor Association, a division of the American Counseling Association, estimates that less than 1 percent of its members are counselors at online or virtual schools. </a:t>
            </a:r>
          </a:p>
          <a:p>
            <a:endParaRPr lang="en-US" dirty="0"/>
          </a:p>
          <a:p>
            <a:r>
              <a:rPr lang="en-US" dirty="0"/>
              <a:t>What are the advantages and disadvantages of this type of school counseling?</a:t>
            </a:r>
          </a:p>
          <a:p>
            <a:endParaRPr lang="en-US" dirty="0"/>
          </a:p>
          <a:p>
            <a:r>
              <a:rPr lang="en-US" dirty="0"/>
              <a:t>Do our school counselors use any of these technology methods?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1081694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game designers are understanding the benefits of designing games with an “empathy” angle. Some video game designers have begun to create games with storylines that attempt to teach compassion or help the players manage their emotions. Games can teach individuals, especially children, about self-discipline, self-esteem and communication skills. Gaming should be viewed as a supplemental tool rather than a substitution for counseling.</a:t>
            </a:r>
          </a:p>
          <a:p>
            <a:endParaRPr lang="en-US" dirty="0"/>
          </a:p>
          <a:p>
            <a:r>
              <a:rPr lang="en-US" dirty="0"/>
              <a:t>Can you think of any games you have played with this type of storyline?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2347074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hyperlink to view YouTube™ video:</a:t>
            </a:r>
          </a:p>
          <a:p>
            <a:endParaRPr lang="en-US" dirty="0"/>
          </a:p>
          <a:p>
            <a:r>
              <a:rPr lang="en-US" dirty="0"/>
              <a:t>Modern Technology in Cognitive Behavior Therapy (CBT) Treatment</a:t>
            </a:r>
          </a:p>
          <a:p>
            <a:r>
              <a:rPr lang="en-US" dirty="0"/>
              <a:t>At a recent Beck Institute Workshop, Dr. Torrey Creed provides an anecdote to illustrate how the use of video games can be helpful in CBT treatment, particularly with children and adolescents.</a:t>
            </a:r>
          </a:p>
          <a:p>
            <a:r>
              <a:rPr lang="en-US" dirty="0"/>
              <a:t>https://youtu.be/j8L4b0WpAIc</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3621788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blog – short for web log – is an online journal, usually written in the first person and taking an informal tone. If you search the Internet on any mental health topic such as eating disorders in teenagers, group therapy for divorced individuals or depression among college students, you’ll find an abundance of blogs. School counselors are utilizing blogs to share information. Blogging can be a platform for counselors to provide training and counseling. It can help build a private practice for therapists. For counselor educators, blogging can provide an avenue to share information with colleagues and technology-native students.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1613571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hyperlink" Target="https://youtu.be/j8L4b0WpAI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telehealth.org/blog/aamft-code-of-ethic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gamertherapist.com/blog/2013/03/03/twenty-three-apps-for-the-21st-century-therapist/"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ct.counseling.org/2011/10/finding-technologys-role-in-the-counseling-relationship"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The Use of Technology in </a:t>
            </a:r>
            <a:br>
              <a:rPr lang="en-US" dirty="0"/>
            </a:br>
            <a:r>
              <a:rPr lang="en-US" dirty="0"/>
              <a:t>Counseling and Mental Health</a:t>
            </a:r>
          </a:p>
          <a:p>
            <a:endParaRPr lang="en-US" dirty="0"/>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Use of Video Games in Therapy</a:t>
            </a:r>
          </a:p>
        </p:txBody>
      </p:sp>
      <p:pic>
        <p:nvPicPr>
          <p:cNvPr id="5" name="Content Placeholder 4">
            <a:extLst>
              <a:ext uri="{FF2B5EF4-FFF2-40B4-BE49-F238E27FC236}">
                <a16:creationId xmlns:a16="http://schemas.microsoft.com/office/drawing/2014/main" id="{B00AD528-4232-4EA4-A961-A9AF4125D921}"/>
              </a:ext>
            </a:extLst>
          </p:cNvPr>
          <p:cNvPicPr>
            <a:picLocks noGrp="1" noChangeAspect="1"/>
          </p:cNvPicPr>
          <p:nvPr>
            <p:ph sz="half" idx="1"/>
          </p:nvPr>
        </p:nvPicPr>
        <p:blipFill>
          <a:blip r:embed="rId3"/>
          <a:stretch>
            <a:fillRect/>
          </a:stretch>
        </p:blipFill>
        <p:spPr>
          <a:xfrm>
            <a:off x="4905335" y="5406338"/>
            <a:ext cx="3353091" cy="493819"/>
          </a:xfrm>
          <a:prstGeom prst="rect">
            <a:avLst/>
          </a:prstGeom>
        </p:spPr>
      </p:pic>
      <p:pic>
        <p:nvPicPr>
          <p:cNvPr id="4" name="Content Placeholder 6">
            <a:hlinkClick r:id="rId4"/>
            <a:extLst>
              <a:ext uri="{FF2B5EF4-FFF2-40B4-BE49-F238E27FC236}">
                <a16:creationId xmlns:a16="http://schemas.microsoft.com/office/drawing/2014/main" id="{ECAB5450-5685-415A-9E70-C04D465787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8752" y="2052816"/>
            <a:ext cx="4106259" cy="3280900"/>
          </a:xfrm>
          <a:prstGeom prst="rect">
            <a:avLst/>
          </a:prstGeom>
        </p:spPr>
      </p:pic>
    </p:spTree>
    <p:extLst>
      <p:ext uri="{BB962C8B-B14F-4D97-AF65-F5344CB8AC3E}">
        <p14:creationId xmlns:p14="http://schemas.microsoft.com/office/powerpoint/2010/main" val="54044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Blogging for Counselors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Blogging can:</a:t>
            </a:r>
          </a:p>
          <a:p>
            <a:pPr lvl="1"/>
            <a:r>
              <a:rPr lang="en-US" dirty="0"/>
              <a:t>Help counselors disseminate information</a:t>
            </a:r>
          </a:p>
          <a:p>
            <a:pPr lvl="1"/>
            <a:r>
              <a:rPr lang="en-US" dirty="0"/>
              <a:t>Help increase client base</a:t>
            </a:r>
          </a:p>
          <a:p>
            <a:pPr lvl="1"/>
            <a:r>
              <a:rPr lang="en-US" dirty="0"/>
              <a:t>Help counselors network with other counselors</a:t>
            </a:r>
          </a:p>
          <a:p>
            <a:pPr lvl="1"/>
            <a:r>
              <a:rPr lang="en-US" dirty="0"/>
              <a:t>Provide training and counseling</a:t>
            </a:r>
          </a:p>
          <a:p>
            <a:pPr lvl="1"/>
            <a:endParaRPr lang="en-US" dirty="0"/>
          </a:p>
        </p:txBody>
      </p:sp>
      <p:pic>
        <p:nvPicPr>
          <p:cNvPr id="4" name="Picture 3">
            <a:extLst>
              <a:ext uri="{FF2B5EF4-FFF2-40B4-BE49-F238E27FC236}">
                <a16:creationId xmlns:a16="http://schemas.microsoft.com/office/drawing/2014/main" id="{CD8F81AD-BDF5-495B-93D8-B3013819F9AC}"/>
              </a:ext>
            </a:extLst>
          </p:cNvPr>
          <p:cNvPicPr>
            <a:picLocks noChangeAspect="1"/>
          </p:cNvPicPr>
          <p:nvPr/>
        </p:nvPicPr>
        <p:blipFill>
          <a:blip r:embed="rId3"/>
          <a:stretch>
            <a:fillRect/>
          </a:stretch>
        </p:blipFill>
        <p:spPr>
          <a:xfrm>
            <a:off x="8141931" y="3162245"/>
            <a:ext cx="3654483" cy="3047586"/>
          </a:xfrm>
          <a:prstGeom prst="rect">
            <a:avLst/>
          </a:prstGeom>
        </p:spPr>
      </p:pic>
    </p:spTree>
    <p:extLst>
      <p:ext uri="{BB962C8B-B14F-4D97-AF65-F5344CB8AC3E}">
        <p14:creationId xmlns:p14="http://schemas.microsoft.com/office/powerpoint/2010/main" val="467839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Technology and Imaging of the Brain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Computerized axial tomography (CAT scan)</a:t>
            </a:r>
          </a:p>
          <a:p>
            <a:pPr lvl="1"/>
            <a:r>
              <a:rPr lang="en-US" dirty="0"/>
              <a:t>Fast magnetic resonance imaging (fMRI)</a:t>
            </a:r>
          </a:p>
          <a:p>
            <a:pPr lvl="1"/>
            <a:r>
              <a:rPr lang="en-US" dirty="0"/>
              <a:t>Magnetic resonance imaging (MRI)</a:t>
            </a:r>
          </a:p>
          <a:p>
            <a:pPr lvl="1"/>
            <a:r>
              <a:rPr lang="en-US" dirty="0"/>
              <a:t>Positron emission tomography (PET)</a:t>
            </a:r>
          </a:p>
          <a:p>
            <a:pPr lvl="1"/>
            <a:r>
              <a:rPr lang="en-US" dirty="0"/>
              <a:t>Skull radiograph</a:t>
            </a:r>
          </a:p>
          <a:p>
            <a:pPr lvl="1"/>
            <a:endParaRPr lang="en-US" dirty="0"/>
          </a:p>
        </p:txBody>
      </p:sp>
      <p:pic>
        <p:nvPicPr>
          <p:cNvPr id="4" name="Picture 3">
            <a:extLst>
              <a:ext uri="{FF2B5EF4-FFF2-40B4-BE49-F238E27FC236}">
                <a16:creationId xmlns:a16="http://schemas.microsoft.com/office/drawing/2014/main" id="{882743C4-4227-42B0-896B-D05D8DA7F057}"/>
              </a:ext>
            </a:extLst>
          </p:cNvPr>
          <p:cNvPicPr>
            <a:picLocks noChangeAspect="1"/>
          </p:cNvPicPr>
          <p:nvPr/>
        </p:nvPicPr>
        <p:blipFill>
          <a:blip r:embed="rId3"/>
          <a:stretch>
            <a:fillRect/>
          </a:stretch>
        </p:blipFill>
        <p:spPr>
          <a:xfrm>
            <a:off x="8294914" y="3200950"/>
            <a:ext cx="2937313" cy="2810770"/>
          </a:xfrm>
          <a:prstGeom prst="rect">
            <a:avLst/>
          </a:prstGeom>
        </p:spPr>
      </p:pic>
    </p:spTree>
    <p:extLst>
      <p:ext uri="{BB962C8B-B14F-4D97-AF65-F5344CB8AC3E}">
        <p14:creationId xmlns:p14="http://schemas.microsoft.com/office/powerpoint/2010/main" val="1858443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Ethical Use of Technology in Counseling</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Stay informed of the new changes pertaining to the use of technology in Counseling and Mental Health.</a:t>
            </a:r>
          </a:p>
          <a:p>
            <a:pPr lvl="1"/>
            <a:r>
              <a:rPr lang="en-US" dirty="0"/>
              <a:t>Clearly define for clients the pros and cons and the limitations and successes of the use of technology. </a:t>
            </a:r>
          </a:p>
          <a:p>
            <a:pPr lvl="1"/>
            <a:endParaRPr lang="en-US" dirty="0"/>
          </a:p>
        </p:txBody>
      </p:sp>
      <p:pic>
        <p:nvPicPr>
          <p:cNvPr id="4" name="Picture 3">
            <a:extLst>
              <a:ext uri="{FF2B5EF4-FFF2-40B4-BE49-F238E27FC236}">
                <a16:creationId xmlns:a16="http://schemas.microsoft.com/office/drawing/2014/main" id="{A33A7B1E-FF17-4597-A662-809261D9DB81}"/>
              </a:ext>
            </a:extLst>
          </p:cNvPr>
          <p:cNvPicPr>
            <a:picLocks noChangeAspect="1"/>
          </p:cNvPicPr>
          <p:nvPr/>
        </p:nvPicPr>
        <p:blipFill>
          <a:blip r:embed="rId3"/>
          <a:stretch>
            <a:fillRect/>
          </a:stretch>
        </p:blipFill>
        <p:spPr>
          <a:xfrm>
            <a:off x="7148187" y="4042229"/>
            <a:ext cx="3871453" cy="1949975"/>
          </a:xfrm>
          <a:prstGeom prst="rect">
            <a:avLst/>
          </a:prstGeom>
        </p:spPr>
      </p:pic>
    </p:spTree>
    <p:extLst>
      <p:ext uri="{BB962C8B-B14F-4D97-AF65-F5344CB8AC3E}">
        <p14:creationId xmlns:p14="http://schemas.microsoft.com/office/powerpoint/2010/main" val="3926976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Code of Ethics</a:t>
            </a:r>
          </a:p>
        </p:txBody>
      </p:sp>
      <p:pic>
        <p:nvPicPr>
          <p:cNvPr id="4" name="Picture 3">
            <a:hlinkClick r:id="rId3"/>
            <a:extLst>
              <a:ext uri="{FF2B5EF4-FFF2-40B4-BE49-F238E27FC236}">
                <a16:creationId xmlns:a16="http://schemas.microsoft.com/office/drawing/2014/main" id="{1E6DDCEE-6904-475D-8BB4-BD0E0DA6AE87}"/>
              </a:ext>
            </a:extLst>
          </p:cNvPr>
          <p:cNvPicPr>
            <a:picLocks noChangeAspect="1"/>
          </p:cNvPicPr>
          <p:nvPr/>
        </p:nvPicPr>
        <p:blipFill>
          <a:blip r:embed="rId4"/>
          <a:stretch>
            <a:fillRect/>
          </a:stretch>
        </p:blipFill>
        <p:spPr>
          <a:xfrm>
            <a:off x="4172857" y="1775661"/>
            <a:ext cx="4559763" cy="3549017"/>
          </a:xfrm>
          <a:prstGeom prst="rect">
            <a:avLst/>
          </a:prstGeom>
        </p:spPr>
      </p:pic>
      <p:pic>
        <p:nvPicPr>
          <p:cNvPr id="5" name="Picture 4">
            <a:extLst>
              <a:ext uri="{FF2B5EF4-FFF2-40B4-BE49-F238E27FC236}">
                <a16:creationId xmlns:a16="http://schemas.microsoft.com/office/drawing/2014/main" id="{6FDE9F3B-F9E6-47CC-9181-FB5B3A786D87}"/>
              </a:ext>
            </a:extLst>
          </p:cNvPr>
          <p:cNvPicPr>
            <a:picLocks noChangeAspect="1"/>
          </p:cNvPicPr>
          <p:nvPr/>
        </p:nvPicPr>
        <p:blipFill>
          <a:blip r:embed="rId5"/>
          <a:stretch>
            <a:fillRect/>
          </a:stretch>
        </p:blipFill>
        <p:spPr>
          <a:xfrm>
            <a:off x="5065778" y="5441715"/>
            <a:ext cx="2773920" cy="493819"/>
          </a:xfrm>
          <a:prstGeom prst="rect">
            <a:avLst/>
          </a:prstGeom>
        </p:spPr>
      </p:pic>
    </p:spTree>
    <p:extLst>
      <p:ext uri="{BB962C8B-B14F-4D97-AF65-F5344CB8AC3E}">
        <p14:creationId xmlns:p14="http://schemas.microsoft.com/office/powerpoint/2010/main" val="474555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 Dissemination of Records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Use a cloud-based practice management system to provide storage, encryption and backup of electronically protected health information.</a:t>
            </a:r>
          </a:p>
          <a:p>
            <a:pPr lvl="1"/>
            <a:endParaRPr lang="en-US" dirty="0"/>
          </a:p>
        </p:txBody>
      </p:sp>
      <p:pic>
        <p:nvPicPr>
          <p:cNvPr id="4" name="Picture 3">
            <a:extLst>
              <a:ext uri="{FF2B5EF4-FFF2-40B4-BE49-F238E27FC236}">
                <a16:creationId xmlns:a16="http://schemas.microsoft.com/office/drawing/2014/main" id="{651C7152-F92D-4BF9-94AE-62EF64325C0B}"/>
              </a:ext>
            </a:extLst>
          </p:cNvPr>
          <p:cNvPicPr>
            <a:picLocks noChangeAspect="1"/>
          </p:cNvPicPr>
          <p:nvPr/>
        </p:nvPicPr>
        <p:blipFill>
          <a:blip r:embed="rId3"/>
          <a:stretch>
            <a:fillRect/>
          </a:stretch>
        </p:blipFill>
        <p:spPr>
          <a:xfrm>
            <a:off x="4354320" y="2905846"/>
            <a:ext cx="3483359" cy="2859846"/>
          </a:xfrm>
          <a:prstGeom prst="rect">
            <a:avLst/>
          </a:prstGeom>
        </p:spPr>
      </p:pic>
    </p:spTree>
    <p:extLst>
      <p:ext uri="{BB962C8B-B14F-4D97-AF65-F5344CB8AC3E}">
        <p14:creationId xmlns:p14="http://schemas.microsoft.com/office/powerpoint/2010/main" val="1384018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Apps for the 21st Century Therapist</a:t>
            </a:r>
          </a:p>
        </p:txBody>
      </p:sp>
      <p:pic>
        <p:nvPicPr>
          <p:cNvPr id="4" name="Content Placeholder 5">
            <a:hlinkClick r:id="rId3"/>
            <a:extLst>
              <a:ext uri="{FF2B5EF4-FFF2-40B4-BE49-F238E27FC236}">
                <a16:creationId xmlns:a16="http://schemas.microsoft.com/office/drawing/2014/main" id="{207B2CC7-A946-47C4-BBC6-3717D61611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0285" y="1767321"/>
            <a:ext cx="5340653" cy="3507919"/>
          </a:xfrm>
          <a:prstGeom prst="rect">
            <a:avLst/>
          </a:prstGeom>
        </p:spPr>
      </p:pic>
      <p:pic>
        <p:nvPicPr>
          <p:cNvPr id="5" name="Picture 4">
            <a:extLst>
              <a:ext uri="{FF2B5EF4-FFF2-40B4-BE49-F238E27FC236}">
                <a16:creationId xmlns:a16="http://schemas.microsoft.com/office/drawing/2014/main" id="{B27578A1-BD0A-4D36-8FC0-C98D09AD4CD6}"/>
              </a:ext>
            </a:extLst>
          </p:cNvPr>
          <p:cNvPicPr>
            <a:picLocks noChangeAspect="1"/>
          </p:cNvPicPr>
          <p:nvPr/>
        </p:nvPicPr>
        <p:blipFill>
          <a:blip r:embed="rId5"/>
          <a:stretch>
            <a:fillRect/>
          </a:stretch>
        </p:blipFill>
        <p:spPr>
          <a:xfrm>
            <a:off x="4953845" y="5341276"/>
            <a:ext cx="3633531" cy="499915"/>
          </a:xfrm>
          <a:prstGeom prst="rect">
            <a:avLst/>
          </a:prstGeom>
        </p:spPr>
      </p:pic>
    </p:spTree>
    <p:extLst>
      <p:ext uri="{BB962C8B-B14F-4D97-AF65-F5344CB8AC3E}">
        <p14:creationId xmlns:p14="http://schemas.microsoft.com/office/powerpoint/2010/main" val="3383594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What is telehealth?</a:t>
            </a:r>
          </a:p>
          <a:p>
            <a:pPr lvl="1"/>
            <a:r>
              <a:rPr lang="en-US" dirty="0"/>
              <a:t>What are three advantages of using technology in Counseling and Mental Health?</a:t>
            </a:r>
          </a:p>
          <a:p>
            <a:pPr lvl="1"/>
            <a:r>
              <a:rPr lang="en-US" dirty="0"/>
              <a:t>Describe three ways a counselor utilize Skyping in his or her practice.</a:t>
            </a:r>
          </a:p>
          <a:p>
            <a:pPr lvl="1"/>
            <a:r>
              <a:rPr lang="en-US" dirty="0"/>
              <a:t>How can the use of video games be helpful in CBT treatment, particularly with children and adolescents?</a:t>
            </a:r>
          </a:p>
          <a:p>
            <a:pPr lvl="1"/>
            <a:r>
              <a:rPr lang="en-US" dirty="0"/>
              <a:t>Why is it important to use a practice management system that is cloud-based?</a:t>
            </a:r>
          </a:p>
          <a:p>
            <a:pPr lvl="1"/>
            <a:endParaRPr lang="en-US" dirty="0"/>
          </a:p>
        </p:txBody>
      </p:sp>
    </p:spTree>
    <p:extLst>
      <p:ext uri="{BB962C8B-B14F-4D97-AF65-F5344CB8AC3E}">
        <p14:creationId xmlns:p14="http://schemas.microsoft.com/office/powerpoint/2010/main" val="1462661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9A81310-48D0-4584-B9DB-081AB371F9E2}"/>
              </a:ext>
            </a:extLst>
          </p:cNvPr>
          <p:cNvPicPr>
            <a:picLocks noGrp="1" noChangeAspect="1"/>
          </p:cNvPicPr>
          <p:nvPr>
            <p:ph sz="half" idx="1"/>
          </p:nvPr>
        </p:nvPicPr>
        <p:blipFill>
          <a:blip r:embed="rId2"/>
          <a:stretch>
            <a:fillRect/>
          </a:stretch>
        </p:blipFill>
        <p:spPr>
          <a:xfrm>
            <a:off x="4052023" y="1246642"/>
            <a:ext cx="4738830" cy="4733925"/>
          </a:xfrm>
          <a:prstGeom prst="rect">
            <a:avLst/>
          </a:prstGeom>
        </p:spPr>
      </p:pic>
    </p:spTree>
    <p:extLst>
      <p:ext uri="{BB962C8B-B14F-4D97-AF65-F5344CB8AC3E}">
        <p14:creationId xmlns:p14="http://schemas.microsoft.com/office/powerpoint/2010/main" val="947823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Photos obtained through a license with Shutterstock.com™.</a:t>
            </a:r>
          </a:p>
          <a:p>
            <a:pPr lvl="1"/>
            <a:r>
              <a:rPr lang="en-US" sz="2000" dirty="0"/>
              <a:t>Textbook:</a:t>
            </a:r>
          </a:p>
          <a:p>
            <a:pPr lvl="2"/>
            <a:r>
              <a:rPr lang="en-US" sz="2000" dirty="0" err="1"/>
              <a:t>Rathus</a:t>
            </a:r>
            <a:r>
              <a:rPr lang="en-US" sz="2000" dirty="0"/>
              <a:t>, Spencer A. (2007). Psychology: principles in practice. Holt Rinehart &amp; Winston.</a:t>
            </a:r>
          </a:p>
          <a:p>
            <a:pPr lvl="1"/>
            <a:r>
              <a:rPr lang="en-US" sz="2000" dirty="0"/>
              <a:t>Websites:</a:t>
            </a:r>
          </a:p>
          <a:p>
            <a:pPr lvl="2"/>
            <a:r>
              <a:rPr lang="en-US" sz="2000" dirty="0"/>
              <a:t>American Counseling Association</a:t>
            </a:r>
          </a:p>
          <a:p>
            <a:pPr lvl="2"/>
            <a:r>
              <a:rPr lang="en-US" sz="2000" dirty="0"/>
              <a:t>2014 ACA Code of Ethics Resources.</a:t>
            </a:r>
          </a:p>
          <a:p>
            <a:pPr lvl="2"/>
            <a:r>
              <a:rPr lang="en-US" sz="2000" dirty="0"/>
              <a:t>http://www.counseling.org/knowledge-center/ethics/code-of-ethics-resources</a:t>
            </a:r>
          </a:p>
          <a:p>
            <a:pPr lvl="2"/>
            <a:r>
              <a:rPr lang="en-US" sz="2000" dirty="0"/>
              <a:t>American School Counselor</a:t>
            </a:r>
          </a:p>
          <a:p>
            <a:pPr lvl="2"/>
            <a:r>
              <a:rPr lang="en-US" sz="2000" dirty="0"/>
              <a:t>The American School Counselor Association (ASCA) supports school counselors’ efforts to help students focus on academic, career and social/emotional development so they achieve success in school and are prepared to lead fulfilling lives as responsible members of society.</a:t>
            </a:r>
          </a:p>
          <a:p>
            <a:pPr lvl="2"/>
            <a:r>
              <a:rPr lang="en-US" sz="2000" dirty="0"/>
              <a:t>https://www.schoolcounselor.org</a:t>
            </a:r>
          </a:p>
        </p:txBody>
      </p:sp>
    </p:spTree>
    <p:extLst>
      <p:ext uri="{BB962C8B-B14F-4D97-AF65-F5344CB8AC3E}">
        <p14:creationId xmlns:p14="http://schemas.microsoft.com/office/powerpoint/2010/main" val="3339591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2"/>
            <a:r>
              <a:rPr lang="en-US" sz="2000" dirty="0"/>
              <a:t>Counseling Today</a:t>
            </a:r>
          </a:p>
          <a:p>
            <a:pPr lvl="2"/>
            <a:r>
              <a:rPr lang="en-US" sz="2000" dirty="0"/>
              <a:t>Finding technology’s role in the counseling relationship.</a:t>
            </a:r>
          </a:p>
          <a:p>
            <a:pPr lvl="2"/>
            <a:r>
              <a:rPr lang="en-US" sz="2000" dirty="0">
                <a:hlinkClick r:id="rId2"/>
              </a:rPr>
              <a:t>http://ct.counseling.org/2011/10/finding-technologys-role-in-the-counseling-relationship</a:t>
            </a:r>
            <a:endParaRPr lang="en-US" sz="2000" dirty="0"/>
          </a:p>
          <a:p>
            <a:pPr lvl="2"/>
            <a:r>
              <a:rPr lang="en-US" sz="2000" dirty="0"/>
              <a:t>Marlene M. </a:t>
            </a:r>
            <a:r>
              <a:rPr lang="en-US" sz="2000" dirty="0" err="1"/>
              <a:t>Maheu</a:t>
            </a:r>
            <a:r>
              <a:rPr lang="en-US" sz="2000" dirty="0"/>
              <a:t>, PH.D.</a:t>
            </a:r>
          </a:p>
          <a:p>
            <a:pPr lvl="2"/>
            <a:r>
              <a:rPr lang="en-US" sz="2000" dirty="0"/>
              <a:t>     American Association for Marriage and Family Therapy (AAMFT) Code of Ethics Addresses “Technology-Assisted Professional Services.”</a:t>
            </a:r>
          </a:p>
          <a:p>
            <a:pPr lvl="2"/>
            <a:r>
              <a:rPr lang="en-US" sz="2000" dirty="0"/>
              <a:t>     http://telehealth.org/blog/aamft-code-of-ethics</a:t>
            </a:r>
          </a:p>
          <a:p>
            <a:pPr lvl="2"/>
            <a:r>
              <a:rPr lang="en-US" sz="2000" dirty="0"/>
              <a:t>Person-Centered Tech</a:t>
            </a:r>
          </a:p>
          <a:p>
            <a:pPr lvl="2"/>
            <a:r>
              <a:rPr lang="en-US" sz="2000" dirty="0"/>
              <a:t>     Emailing and Texting Security vs. The ACA 2014 Code of Ethics</a:t>
            </a:r>
          </a:p>
          <a:p>
            <a:pPr lvl="2"/>
            <a:r>
              <a:rPr lang="en-US" sz="2000" dirty="0"/>
              <a:t>     https://personcenteredtech.com/2014/04/emailing-and-texting-security-vs-the-aca-2014-code-of-ethics-2nd-in-a-series</a:t>
            </a:r>
          </a:p>
          <a:p>
            <a:pPr lvl="1"/>
            <a:endParaRPr lang="en-US" dirty="0"/>
          </a:p>
          <a:p>
            <a:pPr lvl="1"/>
            <a:endParaRPr lang="en-US" dirty="0"/>
          </a:p>
        </p:txBody>
      </p:sp>
    </p:spTree>
    <p:extLst>
      <p:ext uri="{BB962C8B-B14F-4D97-AF65-F5344CB8AC3E}">
        <p14:creationId xmlns:p14="http://schemas.microsoft.com/office/powerpoint/2010/main" val="451541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YouTube™:</a:t>
            </a:r>
          </a:p>
          <a:p>
            <a:pPr lvl="2"/>
            <a:r>
              <a:rPr lang="en-US" sz="2000" dirty="0"/>
              <a:t>Modern Technology in Cognitive Behavior Therapy (CBT) Treatment</a:t>
            </a:r>
          </a:p>
          <a:p>
            <a:pPr lvl="2"/>
            <a:r>
              <a:rPr lang="en-US" sz="2000" dirty="0"/>
              <a:t>At a recent Beck Institute Workshop, Dr. Torrey Creed provides an anecdote to illustrate how the use of video games can be helpful in CBT treatment, particularly with children and adolescents.</a:t>
            </a:r>
          </a:p>
          <a:p>
            <a:pPr lvl="2"/>
            <a:r>
              <a:rPr lang="en-US" sz="2000" dirty="0"/>
              <a:t>https://youtu.be/j8L4b0WpAIc</a:t>
            </a:r>
          </a:p>
        </p:txBody>
      </p:sp>
    </p:spTree>
    <p:extLst>
      <p:ext uri="{BB962C8B-B14F-4D97-AF65-F5344CB8AC3E}">
        <p14:creationId xmlns:p14="http://schemas.microsoft.com/office/powerpoint/2010/main" val="3239352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Digital Explorers</a:t>
            </a:r>
          </a:p>
        </p:txBody>
      </p:sp>
      <p:pic>
        <p:nvPicPr>
          <p:cNvPr id="4" name="Content Placeholder 3">
            <a:extLst>
              <a:ext uri="{FF2B5EF4-FFF2-40B4-BE49-F238E27FC236}">
                <a16:creationId xmlns:a16="http://schemas.microsoft.com/office/drawing/2014/main" id="{1E1428B4-6220-4123-B936-71132087F106}"/>
              </a:ext>
            </a:extLst>
          </p:cNvPr>
          <p:cNvPicPr>
            <a:picLocks noGrp="1" noChangeAspect="1"/>
          </p:cNvPicPr>
          <p:nvPr>
            <p:ph sz="half" idx="1"/>
          </p:nvPr>
        </p:nvPicPr>
        <p:blipFill>
          <a:blip r:embed="rId3"/>
          <a:stretch>
            <a:fillRect/>
          </a:stretch>
        </p:blipFill>
        <p:spPr>
          <a:xfrm>
            <a:off x="3701296" y="2002971"/>
            <a:ext cx="5852316" cy="4064681"/>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is telehealth?</a:t>
            </a:r>
          </a:p>
        </p:txBody>
      </p:sp>
      <p:pic>
        <p:nvPicPr>
          <p:cNvPr id="4" name="Content Placeholder 3">
            <a:extLst>
              <a:ext uri="{FF2B5EF4-FFF2-40B4-BE49-F238E27FC236}">
                <a16:creationId xmlns:a16="http://schemas.microsoft.com/office/drawing/2014/main" id="{F69BA229-DB19-4669-9628-C2A292A2AC38}"/>
              </a:ext>
            </a:extLst>
          </p:cNvPr>
          <p:cNvPicPr>
            <a:picLocks noGrp="1" noChangeAspect="1"/>
          </p:cNvPicPr>
          <p:nvPr>
            <p:ph sz="half" idx="1"/>
          </p:nvPr>
        </p:nvPicPr>
        <p:blipFill>
          <a:blip r:embed="rId3"/>
          <a:stretch>
            <a:fillRect/>
          </a:stretch>
        </p:blipFill>
        <p:spPr>
          <a:xfrm>
            <a:off x="4643891" y="2061029"/>
            <a:ext cx="4028395" cy="4028395"/>
          </a:xfrm>
          <a:prstGeom prst="rect">
            <a:avLst/>
          </a:prstGeom>
        </p:spPr>
      </p:pic>
    </p:spTree>
    <p:extLst>
      <p:ext uri="{BB962C8B-B14F-4D97-AF65-F5344CB8AC3E}">
        <p14:creationId xmlns:p14="http://schemas.microsoft.com/office/powerpoint/2010/main" val="786190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are the advantages of using technology?</a:t>
            </a:r>
          </a:p>
        </p:txBody>
      </p:sp>
      <p:pic>
        <p:nvPicPr>
          <p:cNvPr id="4" name="Content Placeholder 3">
            <a:extLst>
              <a:ext uri="{FF2B5EF4-FFF2-40B4-BE49-F238E27FC236}">
                <a16:creationId xmlns:a16="http://schemas.microsoft.com/office/drawing/2014/main" id="{7DF35249-4768-43B0-B5CD-551020BDC96E}"/>
              </a:ext>
            </a:extLst>
          </p:cNvPr>
          <p:cNvPicPr>
            <a:picLocks noGrp="1" noChangeAspect="1"/>
          </p:cNvPicPr>
          <p:nvPr>
            <p:ph sz="half" idx="1"/>
          </p:nvPr>
        </p:nvPicPr>
        <p:blipFill>
          <a:blip r:embed="rId3"/>
          <a:stretch>
            <a:fillRect/>
          </a:stretch>
        </p:blipFill>
        <p:spPr>
          <a:xfrm>
            <a:off x="4085771" y="2154714"/>
            <a:ext cx="5106705" cy="3832608"/>
          </a:xfrm>
          <a:prstGeom prst="rect">
            <a:avLst/>
          </a:prstGeom>
        </p:spPr>
      </p:pic>
    </p:spTree>
    <p:extLst>
      <p:ext uri="{BB962C8B-B14F-4D97-AF65-F5344CB8AC3E}">
        <p14:creationId xmlns:p14="http://schemas.microsoft.com/office/powerpoint/2010/main" val="2704040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Counseling Accessed Over Electronic Media</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Counseling and treatment via Skype™ sessions</a:t>
            </a:r>
          </a:p>
          <a:p>
            <a:pPr lvl="1"/>
            <a:r>
              <a:rPr lang="en-US" dirty="0"/>
              <a:t>Creating appointments</a:t>
            </a:r>
          </a:p>
          <a:p>
            <a:pPr lvl="1"/>
            <a:r>
              <a:rPr lang="en-US" dirty="0"/>
              <a:t>Payment methods</a:t>
            </a:r>
          </a:p>
          <a:p>
            <a:pPr lvl="1"/>
            <a:r>
              <a:rPr lang="en-US" dirty="0"/>
              <a:t>Worldwide counseling</a:t>
            </a:r>
          </a:p>
          <a:p>
            <a:pPr lvl="1"/>
            <a:endParaRPr lang="en-US" dirty="0"/>
          </a:p>
        </p:txBody>
      </p:sp>
      <p:pic>
        <p:nvPicPr>
          <p:cNvPr id="4" name="Picture 3">
            <a:extLst>
              <a:ext uri="{FF2B5EF4-FFF2-40B4-BE49-F238E27FC236}">
                <a16:creationId xmlns:a16="http://schemas.microsoft.com/office/drawing/2014/main" id="{27966AA9-E119-4CC5-AB6F-D161F7DC8979}"/>
              </a:ext>
            </a:extLst>
          </p:cNvPr>
          <p:cNvPicPr>
            <a:picLocks noChangeAspect="1"/>
          </p:cNvPicPr>
          <p:nvPr/>
        </p:nvPicPr>
        <p:blipFill>
          <a:blip r:embed="rId3"/>
          <a:stretch>
            <a:fillRect/>
          </a:stretch>
        </p:blipFill>
        <p:spPr>
          <a:xfrm>
            <a:off x="7484818" y="3241818"/>
            <a:ext cx="2916894" cy="2912920"/>
          </a:xfrm>
          <a:prstGeom prst="rect">
            <a:avLst/>
          </a:prstGeom>
        </p:spPr>
      </p:pic>
    </p:spTree>
    <p:extLst>
      <p:ext uri="{BB962C8B-B14F-4D97-AF65-F5344CB8AC3E}">
        <p14:creationId xmlns:p14="http://schemas.microsoft.com/office/powerpoint/2010/main" val="1275861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Skyping</a:t>
            </a:r>
          </a:p>
        </p:txBody>
      </p:sp>
      <p:pic>
        <p:nvPicPr>
          <p:cNvPr id="4" name="Content Placeholder 3">
            <a:extLst>
              <a:ext uri="{FF2B5EF4-FFF2-40B4-BE49-F238E27FC236}">
                <a16:creationId xmlns:a16="http://schemas.microsoft.com/office/drawing/2014/main" id="{5EC3E4A9-5147-4E26-80D8-99F6A7546F35}"/>
              </a:ext>
            </a:extLst>
          </p:cNvPr>
          <p:cNvPicPr>
            <a:picLocks noGrp="1" noChangeAspect="1"/>
          </p:cNvPicPr>
          <p:nvPr>
            <p:ph sz="half" idx="1"/>
          </p:nvPr>
        </p:nvPicPr>
        <p:blipFill>
          <a:blip r:embed="rId3"/>
          <a:stretch>
            <a:fillRect/>
          </a:stretch>
        </p:blipFill>
        <p:spPr>
          <a:xfrm>
            <a:off x="4484234" y="1814286"/>
            <a:ext cx="4195309" cy="4195309"/>
          </a:xfrm>
          <a:prstGeom prst="rect">
            <a:avLst/>
          </a:prstGeom>
        </p:spPr>
      </p:pic>
    </p:spTree>
    <p:extLst>
      <p:ext uri="{BB962C8B-B14F-4D97-AF65-F5344CB8AC3E}">
        <p14:creationId xmlns:p14="http://schemas.microsoft.com/office/powerpoint/2010/main" val="127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Virtual School Counseling</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School counselors may opt for virtual or online school interactions such as:</a:t>
            </a:r>
          </a:p>
          <a:p>
            <a:pPr lvl="1"/>
            <a:r>
              <a:rPr lang="en-US" dirty="0"/>
              <a:t>E-mail</a:t>
            </a:r>
          </a:p>
          <a:p>
            <a:pPr lvl="1"/>
            <a:r>
              <a:rPr lang="en-US" dirty="0"/>
              <a:t>Online instant messaging</a:t>
            </a:r>
          </a:p>
          <a:p>
            <a:pPr lvl="1"/>
            <a:r>
              <a:rPr lang="en-US" dirty="0"/>
              <a:t>Telephone calls</a:t>
            </a:r>
          </a:p>
          <a:p>
            <a:pPr lvl="1"/>
            <a:r>
              <a:rPr lang="en-US" dirty="0"/>
              <a:t>Text messages</a:t>
            </a:r>
          </a:p>
          <a:p>
            <a:pPr lvl="1"/>
            <a:r>
              <a:rPr lang="en-US" dirty="0"/>
              <a:t>Video chat</a:t>
            </a:r>
          </a:p>
          <a:p>
            <a:pPr lvl="1"/>
            <a:r>
              <a:rPr lang="en-US" dirty="0"/>
              <a:t>Webinars </a:t>
            </a:r>
          </a:p>
        </p:txBody>
      </p:sp>
      <p:pic>
        <p:nvPicPr>
          <p:cNvPr id="4" name="Picture 3">
            <a:extLst>
              <a:ext uri="{FF2B5EF4-FFF2-40B4-BE49-F238E27FC236}">
                <a16:creationId xmlns:a16="http://schemas.microsoft.com/office/drawing/2014/main" id="{548C7553-27EF-4257-80CA-B9B337F25C33}"/>
              </a:ext>
            </a:extLst>
          </p:cNvPr>
          <p:cNvPicPr>
            <a:picLocks noChangeAspect="1"/>
          </p:cNvPicPr>
          <p:nvPr/>
        </p:nvPicPr>
        <p:blipFill>
          <a:blip r:embed="rId3"/>
          <a:stretch>
            <a:fillRect/>
          </a:stretch>
        </p:blipFill>
        <p:spPr>
          <a:xfrm>
            <a:off x="7388890" y="3243943"/>
            <a:ext cx="3902888" cy="2844978"/>
          </a:xfrm>
          <a:prstGeom prst="rect">
            <a:avLst/>
          </a:prstGeom>
        </p:spPr>
      </p:pic>
    </p:spTree>
    <p:extLst>
      <p:ext uri="{BB962C8B-B14F-4D97-AF65-F5344CB8AC3E}">
        <p14:creationId xmlns:p14="http://schemas.microsoft.com/office/powerpoint/2010/main" val="403583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Games as Counseling Tools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Providing an empathy angle</a:t>
            </a:r>
          </a:p>
          <a:p>
            <a:pPr lvl="1"/>
            <a:r>
              <a:rPr lang="en-US" dirty="0"/>
              <a:t>Teaching compassion</a:t>
            </a:r>
          </a:p>
          <a:p>
            <a:pPr lvl="1"/>
            <a:r>
              <a:rPr lang="en-US" dirty="0"/>
              <a:t>Helping clients manage their emotions</a:t>
            </a:r>
          </a:p>
          <a:p>
            <a:pPr lvl="1"/>
            <a:r>
              <a:rPr lang="en-US" dirty="0"/>
              <a:t>Providing a supplemental counseling tool</a:t>
            </a:r>
          </a:p>
          <a:p>
            <a:pPr lvl="1"/>
            <a:endParaRPr lang="en-US" dirty="0"/>
          </a:p>
        </p:txBody>
      </p:sp>
      <p:pic>
        <p:nvPicPr>
          <p:cNvPr id="4" name="Picture 3">
            <a:extLst>
              <a:ext uri="{FF2B5EF4-FFF2-40B4-BE49-F238E27FC236}">
                <a16:creationId xmlns:a16="http://schemas.microsoft.com/office/drawing/2014/main" id="{9A1EA909-97D9-40A6-B517-D7A8BA835A8F}"/>
              </a:ext>
            </a:extLst>
          </p:cNvPr>
          <p:cNvPicPr>
            <a:picLocks noChangeAspect="1"/>
          </p:cNvPicPr>
          <p:nvPr/>
        </p:nvPicPr>
        <p:blipFill>
          <a:blip r:embed="rId3"/>
          <a:stretch>
            <a:fillRect/>
          </a:stretch>
        </p:blipFill>
        <p:spPr>
          <a:xfrm>
            <a:off x="7388901" y="3429000"/>
            <a:ext cx="3956571" cy="2636242"/>
          </a:xfrm>
          <a:prstGeom prst="rect">
            <a:avLst/>
          </a:prstGeom>
        </p:spPr>
      </p:pic>
    </p:spTree>
    <p:extLst>
      <p:ext uri="{BB962C8B-B14F-4D97-AF65-F5344CB8AC3E}">
        <p14:creationId xmlns:p14="http://schemas.microsoft.com/office/powerpoint/2010/main" val="3675910818"/>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10B6C6-E837-483C-A857-03CE8FC2D022}">
  <ds:schemaRefs>
    <ds:schemaRef ds:uri="http://schemas.microsoft.com/sharepoint/v3/contenttype/forms"/>
  </ds:schemaRefs>
</ds:datastoreItem>
</file>

<file path=customXml/itemProps2.xml><?xml version="1.0" encoding="utf-8"?>
<ds:datastoreItem xmlns:ds="http://schemas.openxmlformats.org/officeDocument/2006/customXml" ds:itemID="{371B5C7F-2497-4FAB-9E2E-E6A7EB669C3E}">
  <ds:schemaRefs>
    <ds:schemaRef ds:uri="http://schemas.openxmlformats.org/package/2006/metadata/core-properties"/>
    <ds:schemaRef ds:uri="http://purl.org/dc/terms/"/>
    <ds:schemaRef ds:uri="http://www.w3.org/XML/1998/namespace"/>
    <ds:schemaRef ds:uri="http://schemas.microsoft.com/sharepoint/v3"/>
    <ds:schemaRef ds:uri="http://schemas.microsoft.com/office/2006/documentManagement/types"/>
    <ds:schemaRef ds:uri="http://purl.org/dc/dcmitype/"/>
    <ds:schemaRef ds:uri="http://purl.org/dc/elements/1.1/"/>
    <ds:schemaRef ds:uri="05d88611-e516-4d1a-b12e-39107e78b3d0"/>
    <ds:schemaRef ds:uri="http://schemas.microsoft.com/office/infopath/2007/PartnerControls"/>
    <ds:schemaRef ds:uri="56ea17bb-c96d-4826-b465-01eec0dd23dd"/>
    <ds:schemaRef ds:uri="http://schemas.microsoft.com/office/2006/metadata/properties"/>
  </ds:schemaRefs>
</ds:datastoreItem>
</file>

<file path=customXml/itemProps3.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154</TotalTime>
  <Words>1747</Words>
  <Application>Microsoft Office PowerPoint</Application>
  <PresentationFormat>Widescreen</PresentationFormat>
  <Paragraphs>177</Paragraphs>
  <Slides>21</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Digital Explorers</vt:lpstr>
      <vt:lpstr>What is telehealth?</vt:lpstr>
      <vt:lpstr>What are the advantages of using technology?</vt:lpstr>
      <vt:lpstr>Counseling Accessed Over Electronic Media</vt:lpstr>
      <vt:lpstr>Skyping</vt:lpstr>
      <vt:lpstr>Virtual School Counseling</vt:lpstr>
      <vt:lpstr>Games as Counseling Tools</vt:lpstr>
      <vt:lpstr>Use of Video Games in Therapy</vt:lpstr>
      <vt:lpstr>Blogging for Counselors</vt:lpstr>
      <vt:lpstr>Technology and Imaging of the Brain</vt:lpstr>
      <vt:lpstr>Ethical Use of Technology in Counseling</vt:lpstr>
      <vt:lpstr>Code of Ethics</vt:lpstr>
      <vt:lpstr> Dissemination of Records</vt:lpstr>
      <vt:lpstr>Apps for the 21st Century Therapist</vt:lpstr>
      <vt:lpstr>Review</vt:lpstr>
      <vt:lpstr>PowerPoint Presentation</vt:lpstr>
      <vt:lpstr>References and Resources</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8</cp:revision>
  <cp:lastPrinted>2017-07-07T16:17:37Z</cp:lastPrinted>
  <dcterms:created xsi:type="dcterms:W3CDTF">2017-07-11T23:58:30Z</dcterms:created>
  <dcterms:modified xsi:type="dcterms:W3CDTF">2017-11-28T16:21:27Z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