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17"/>
  </p:notesMasterIdLst>
  <p:sldIdLst>
    <p:sldId id="256" r:id="rId3"/>
    <p:sldId id="258" r:id="rId4"/>
    <p:sldId id="269" r:id="rId5"/>
    <p:sldId id="270" r:id="rId6"/>
    <p:sldId id="260" r:id="rId7"/>
    <p:sldId id="274" r:id="rId8"/>
    <p:sldId id="273" r:id="rId9"/>
    <p:sldId id="272" r:id="rId10"/>
    <p:sldId id="275" r:id="rId11"/>
    <p:sldId id="263" r:id="rId12"/>
    <p:sldId id="264" r:id="rId13"/>
    <p:sldId id="276" r:id="rId14"/>
    <p:sldId id="267" r:id="rId15"/>
    <p:sldId id="268"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865" autoAdjust="0"/>
  </p:normalViewPr>
  <p:slideViewPr>
    <p:cSldViewPr>
      <p:cViewPr varScale="1">
        <p:scale>
          <a:sx n="52" d="100"/>
          <a:sy n="52" d="100"/>
        </p:scale>
        <p:origin x="1158" y="66"/>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C0439-5DBE-427E-B957-363756980DF0}" type="datetimeFigureOut">
              <a:rPr lang="en-US" smtClean="0"/>
              <a:t>4/26/2014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930FC-E8DB-4F82-A11D-FF6E323923F3}" type="slidenum">
              <a:rPr lang="en-US" smtClean="0"/>
              <a:t>‹#›</a:t>
            </a:fld>
            <a:endParaRPr lang="en-US"/>
          </a:p>
        </p:txBody>
      </p:sp>
    </p:spTree>
    <p:extLst>
      <p:ext uri="{BB962C8B-B14F-4D97-AF65-F5344CB8AC3E}">
        <p14:creationId xmlns:p14="http://schemas.microsoft.com/office/powerpoint/2010/main" val="268191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930FC-E8DB-4F82-A11D-FF6E323923F3}" type="slidenum">
              <a:rPr lang="en-US" smtClean="0"/>
              <a:t>1</a:t>
            </a:fld>
            <a:endParaRPr lang="en-US"/>
          </a:p>
        </p:txBody>
      </p:sp>
    </p:spTree>
    <p:extLst>
      <p:ext uri="{BB962C8B-B14F-4D97-AF65-F5344CB8AC3E}">
        <p14:creationId xmlns:p14="http://schemas.microsoft.com/office/powerpoint/2010/main" val="402626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when we perform our best and what affects our energy can</a:t>
            </a:r>
            <a:r>
              <a:rPr lang="en-US" baseline="0" dirty="0" smtClean="0"/>
              <a:t> help us with our work.</a:t>
            </a:r>
            <a:endParaRPr lang="en-US" dirty="0" smtClean="0"/>
          </a:p>
          <a:p>
            <a:endParaRPr lang="en-US" dirty="0"/>
          </a:p>
        </p:txBody>
      </p:sp>
      <p:sp>
        <p:nvSpPr>
          <p:cNvPr id="4" name="Slide Number Placeholder 3"/>
          <p:cNvSpPr>
            <a:spLocks noGrp="1"/>
          </p:cNvSpPr>
          <p:nvPr>
            <p:ph type="sldNum" sz="quarter" idx="10"/>
          </p:nvPr>
        </p:nvSpPr>
        <p:spPr/>
        <p:txBody>
          <a:bodyPr/>
          <a:lstStyle/>
          <a:p>
            <a:fld id="{67779B0A-401F-42D2-AAF7-91E76863B1BD}" type="slidenum">
              <a:rPr lang="en-US" smtClean="0"/>
              <a:pPr/>
              <a:t>11</a:t>
            </a:fld>
            <a:endParaRPr lang="en-US"/>
          </a:p>
        </p:txBody>
      </p:sp>
    </p:spTree>
    <p:extLst>
      <p:ext uri="{BB962C8B-B14F-4D97-AF65-F5344CB8AC3E}">
        <p14:creationId xmlns:p14="http://schemas.microsoft.com/office/powerpoint/2010/main" val="422762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Leisure time is the time you</a:t>
            </a:r>
            <a:r>
              <a:rPr lang="en-US" baseline="0" dirty="0" smtClean="0"/>
              <a:t> have free from work and other duties.</a:t>
            </a:r>
          </a:p>
          <a:p>
            <a:endParaRPr lang="en-US" baseline="0" dirty="0" smtClean="0"/>
          </a:p>
          <a:p>
            <a:r>
              <a:rPr lang="en-US" baseline="0" dirty="0" smtClean="0"/>
              <a:t>This time can include:</a:t>
            </a:r>
          </a:p>
          <a:p>
            <a:pPr marL="171450" indent="-171450">
              <a:buFont typeface="Arial" panose="020B0604020202020204" pitchFamily="34" charset="0"/>
              <a:buChar char="•"/>
            </a:pPr>
            <a:r>
              <a:rPr lang="en-US" baseline="0" dirty="0" smtClean="0"/>
              <a:t>Hobbies</a:t>
            </a:r>
          </a:p>
          <a:p>
            <a:pPr marL="628650" lvl="1" indent="-171450">
              <a:buFont typeface="Arial" panose="020B0604020202020204" pitchFamily="34" charset="0"/>
              <a:buChar char="•"/>
            </a:pPr>
            <a:r>
              <a:rPr lang="en-US" baseline="0" dirty="0" smtClean="0"/>
              <a:t>building</a:t>
            </a:r>
          </a:p>
          <a:p>
            <a:pPr marL="628650" lvl="1" indent="-171450">
              <a:buFont typeface="Arial" panose="020B0604020202020204" pitchFamily="34" charset="0"/>
              <a:buChar char="•"/>
            </a:pPr>
            <a:r>
              <a:rPr lang="en-US" baseline="0" dirty="0" smtClean="0"/>
              <a:t>crafting</a:t>
            </a:r>
          </a:p>
          <a:p>
            <a:pPr marL="628650" lvl="1" indent="-171450">
              <a:buFont typeface="Arial" panose="020B0604020202020204" pitchFamily="34" charset="0"/>
              <a:buChar char="•"/>
            </a:pPr>
            <a:r>
              <a:rPr lang="en-US" baseline="0" dirty="0" smtClean="0"/>
              <a:t>drawing</a:t>
            </a:r>
          </a:p>
          <a:p>
            <a:pPr marL="628650" lvl="1" indent="-171450">
              <a:buFont typeface="Arial" panose="020B0604020202020204" pitchFamily="34" charset="0"/>
              <a:buChar char="•"/>
            </a:pPr>
            <a:r>
              <a:rPr lang="en-US" baseline="0" dirty="0" smtClean="0"/>
              <a:t>reading</a:t>
            </a:r>
          </a:p>
          <a:p>
            <a:pPr marL="171450" indent="-171450">
              <a:buFont typeface="Arial" panose="020B0604020202020204" pitchFamily="34" charset="0"/>
              <a:buChar char="•"/>
            </a:pPr>
            <a:r>
              <a:rPr lang="en-US" baseline="0" dirty="0" smtClean="0"/>
              <a:t>Vacations</a:t>
            </a:r>
          </a:p>
          <a:p>
            <a:pPr marL="628650" lvl="1" indent="-171450">
              <a:buFont typeface="Arial" panose="020B0604020202020204" pitchFamily="34" charset="0"/>
              <a:buChar char="•"/>
            </a:pPr>
            <a:r>
              <a:rPr lang="en-US" baseline="0" dirty="0" smtClean="0"/>
              <a:t>visiting family in other cities</a:t>
            </a:r>
          </a:p>
          <a:p>
            <a:pPr marL="628650" lvl="1" indent="-171450">
              <a:buFont typeface="Arial" panose="020B0604020202020204" pitchFamily="34" charset="0"/>
              <a:buChar char="•"/>
            </a:pPr>
            <a:r>
              <a:rPr lang="en-US" baseline="0" dirty="0" smtClean="0"/>
              <a:t>visiting amusement parks</a:t>
            </a:r>
          </a:p>
          <a:p>
            <a:pPr marL="171450" indent="-171450">
              <a:buFont typeface="Arial" panose="020B0604020202020204" pitchFamily="34" charset="0"/>
              <a:buChar char="•"/>
            </a:pPr>
            <a:r>
              <a:rPr lang="en-US" baseline="0" dirty="0" smtClean="0"/>
              <a:t>Community activities</a:t>
            </a:r>
          </a:p>
          <a:p>
            <a:pPr marL="628650" lvl="1" indent="-171450">
              <a:buFont typeface="Arial" panose="020B0604020202020204" pitchFamily="34" charset="0"/>
              <a:buChar char="•"/>
            </a:pPr>
            <a:r>
              <a:rPr lang="en-US" baseline="0" dirty="0" smtClean="0"/>
              <a:t>participating in festivals, concerts or other local activities</a:t>
            </a:r>
          </a:p>
          <a:p>
            <a:pPr marL="171450" indent="-171450">
              <a:buFont typeface="Arial" panose="020B0604020202020204" pitchFamily="34" charset="0"/>
              <a:buChar char="•"/>
            </a:pPr>
            <a:r>
              <a:rPr lang="en-US" baseline="0" dirty="0" smtClean="0"/>
              <a:t>Reflection</a:t>
            </a:r>
          </a:p>
          <a:p>
            <a:pPr marL="628650" lvl="1" indent="-171450">
              <a:buFont typeface="Arial" panose="020B0604020202020204" pitchFamily="34" charset="0"/>
              <a:buChar char="•"/>
            </a:pPr>
            <a:r>
              <a:rPr lang="en-US" baseline="0" dirty="0" smtClean="0"/>
              <a:t>taking time for yourself by yourself</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What is your favorite leisure activity?</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12</a:t>
            </a:fld>
            <a:endParaRPr lang="en-US"/>
          </a:p>
        </p:txBody>
      </p:sp>
    </p:spTree>
    <p:extLst>
      <p:ext uri="{BB962C8B-B14F-4D97-AF65-F5344CB8AC3E}">
        <p14:creationId xmlns:p14="http://schemas.microsoft.com/office/powerpoint/2010/main" val="110347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930FC-E8DB-4F82-A11D-FF6E323923F3}" type="slidenum">
              <a:rPr lang="en-US" smtClean="0"/>
              <a:t>2</a:t>
            </a:fld>
            <a:endParaRPr lang="en-US"/>
          </a:p>
        </p:txBody>
      </p:sp>
    </p:spTree>
    <p:extLst>
      <p:ext uri="{BB962C8B-B14F-4D97-AF65-F5344CB8AC3E}">
        <p14:creationId xmlns:p14="http://schemas.microsoft.com/office/powerpoint/2010/main" val="33713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popularity of cooking shows on television has boosted careers</a:t>
            </a:r>
            <a:r>
              <a:rPr lang="en-US" baseline="0" dirty="0" smtClean="0"/>
              <a:t> for many chefs and cooks. </a:t>
            </a:r>
          </a:p>
          <a:p>
            <a:endParaRPr lang="en-US" baseline="0" dirty="0" smtClean="0"/>
          </a:p>
          <a:p>
            <a:r>
              <a:rPr lang="en-US" baseline="0" dirty="0" smtClean="0"/>
              <a:t>But along with the popularity of culinary skills comes advantages and disadvantages to working in the food service industry.</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3</a:t>
            </a:fld>
            <a:endParaRPr lang="en-US"/>
          </a:p>
        </p:txBody>
      </p:sp>
    </p:spTree>
    <p:extLst>
      <p:ext uri="{BB962C8B-B14F-4D97-AF65-F5344CB8AC3E}">
        <p14:creationId xmlns:p14="http://schemas.microsoft.com/office/powerpoint/2010/main" val="6165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advantages to working</a:t>
            </a:r>
            <a:r>
              <a:rPr lang="en-US" baseline="0" dirty="0" smtClean="0"/>
              <a:t> in the food industry.  Listed above are a few.</a:t>
            </a:r>
          </a:p>
          <a:p>
            <a:endParaRPr lang="en-US" baseline="0" dirty="0" smtClean="0"/>
          </a:p>
          <a:p>
            <a:r>
              <a:rPr lang="en-US" baseline="0" dirty="0" smtClean="0"/>
              <a:t>Can you think of any others?</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4</a:t>
            </a:fld>
            <a:endParaRPr lang="en-US"/>
          </a:p>
        </p:txBody>
      </p:sp>
    </p:spTree>
    <p:extLst>
      <p:ext uri="{BB962C8B-B14F-4D97-AF65-F5344CB8AC3E}">
        <p14:creationId xmlns:p14="http://schemas.microsoft.com/office/powerpoint/2010/main" val="34540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Careers in the food industry are stressful and physically demanding.</a:t>
            </a:r>
            <a:r>
              <a:rPr lang="en-US" baseline="0" dirty="0" smtClean="0"/>
              <a:t> </a:t>
            </a:r>
          </a:p>
          <a:p>
            <a:endParaRPr lang="en-US" baseline="0" dirty="0" smtClean="0"/>
          </a:p>
          <a:p>
            <a:r>
              <a:rPr lang="en-US" baseline="0" dirty="0" smtClean="0"/>
              <a:t>The hours are long and may extend even after the restaurant has closed. </a:t>
            </a:r>
          </a:p>
          <a:p>
            <a:endParaRPr lang="en-US" baseline="0" dirty="0" smtClean="0"/>
          </a:p>
          <a:p>
            <a:r>
              <a:rPr lang="en-US" baseline="0" dirty="0" smtClean="0"/>
              <a:t>A chef has to work fast to prepare food in large quantities.</a:t>
            </a:r>
          </a:p>
          <a:p>
            <a:endParaRPr lang="en-US" baseline="0" dirty="0" smtClean="0"/>
          </a:p>
          <a:p>
            <a:r>
              <a:rPr lang="en-US" baseline="0" dirty="0" smtClean="0"/>
              <a:t>Can you name any other disadvantages to a career in the food industry?</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5</a:t>
            </a:fld>
            <a:endParaRPr lang="en-US"/>
          </a:p>
        </p:txBody>
      </p:sp>
    </p:spTree>
    <p:extLst>
      <p:ext uri="{BB962C8B-B14F-4D97-AF65-F5344CB8AC3E}">
        <p14:creationId xmlns:p14="http://schemas.microsoft.com/office/powerpoint/2010/main" val="364109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Adult – We have to grow up!</a:t>
            </a:r>
          </a:p>
          <a:p>
            <a:pPr marL="171450" indent="-171450">
              <a:buFont typeface="Arial" panose="020B0604020202020204" pitchFamily="34" charset="0"/>
              <a:buChar char="•"/>
            </a:pPr>
            <a:r>
              <a:rPr lang="en-US" dirty="0" smtClean="0"/>
              <a:t>Employee – This</a:t>
            </a:r>
            <a:r>
              <a:rPr lang="en-US" baseline="0" dirty="0" smtClean="0"/>
              <a:t> role will require that you be at work on time and perform your job well</a:t>
            </a:r>
            <a:endParaRPr lang="en-US" dirty="0" smtClean="0"/>
          </a:p>
          <a:p>
            <a:pPr marL="171450" indent="-171450">
              <a:buFont typeface="Arial" panose="020B0604020202020204" pitchFamily="34" charset="0"/>
              <a:buChar char="•"/>
            </a:pPr>
            <a:r>
              <a:rPr lang="en-US" dirty="0" smtClean="0"/>
              <a:t>Citizen – </a:t>
            </a:r>
            <a:r>
              <a:rPr lang="en-US" dirty="0" err="1" smtClean="0"/>
              <a:t>Yhis</a:t>
            </a:r>
            <a:r>
              <a:rPr lang="en-US" dirty="0" smtClean="0"/>
              <a:t> role will</a:t>
            </a:r>
            <a:r>
              <a:rPr lang="en-US" baseline="0" dirty="0" smtClean="0"/>
              <a:t> require you to be informed about current events and vote</a:t>
            </a:r>
            <a:endParaRPr lang="en-US" dirty="0" smtClean="0"/>
          </a:p>
          <a:p>
            <a:pPr marL="171450" indent="-171450">
              <a:buFont typeface="Arial" panose="020B0604020202020204" pitchFamily="34" charset="0"/>
              <a:buChar char="•"/>
            </a:pPr>
            <a:r>
              <a:rPr lang="en-US" dirty="0" smtClean="0"/>
              <a:t>Spouse</a:t>
            </a:r>
            <a:r>
              <a:rPr lang="en-US" baseline="0" dirty="0" smtClean="0"/>
              <a:t> and p</a:t>
            </a:r>
            <a:r>
              <a:rPr lang="en-US" dirty="0" smtClean="0"/>
              <a:t>arent  - These roles add</a:t>
            </a:r>
            <a:r>
              <a:rPr lang="en-US" baseline="0" dirty="0" smtClean="0"/>
              <a:t> responsibility for relating to and taking care of others</a:t>
            </a:r>
            <a:endParaRPr lang="en-US" dirty="0" smtClean="0"/>
          </a:p>
          <a:p>
            <a:pPr marL="171450" indent="-171450">
              <a:buFont typeface="Arial" panose="020B0604020202020204" pitchFamily="34" charset="0"/>
              <a:buChar char="•"/>
            </a:pPr>
            <a:r>
              <a:rPr lang="en-US" dirty="0" smtClean="0"/>
              <a:t>Community</a:t>
            </a:r>
            <a:r>
              <a:rPr lang="en-US" baseline="0" dirty="0" smtClean="0"/>
              <a:t> member and neighbor – These roles may include responsibilities of organizing and participating in community activities</a:t>
            </a:r>
          </a:p>
          <a:p>
            <a:pPr marL="171450" indent="-171450">
              <a:buFont typeface="Arial" panose="020B0604020202020204" pitchFamily="34" charset="0"/>
              <a:buChar char="•"/>
            </a:pPr>
            <a:r>
              <a:rPr lang="en-US" baseline="0" dirty="0" smtClean="0"/>
              <a:t>Other – These roles may include being a member of an athletic club, music group or other special interest groups</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6</a:t>
            </a:fld>
            <a:endParaRPr lang="en-US"/>
          </a:p>
        </p:txBody>
      </p:sp>
    </p:spTree>
    <p:extLst>
      <p:ext uri="{BB962C8B-B14F-4D97-AF65-F5344CB8AC3E}">
        <p14:creationId xmlns:p14="http://schemas.microsoft.com/office/powerpoint/2010/main" val="181175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 of families</a:t>
            </a:r>
            <a:r>
              <a:rPr lang="en-US" baseline="0" dirty="0" smtClean="0"/>
              <a:t> are:</a:t>
            </a:r>
            <a:endParaRPr lang="en-US" dirty="0" smtClean="0"/>
          </a:p>
          <a:p>
            <a:pPr marL="171450" indent="-171450">
              <a:buFont typeface="Arial" panose="020B0604020202020204" pitchFamily="34" charset="0"/>
              <a:buChar char="•"/>
            </a:pPr>
            <a:r>
              <a:rPr lang="en-US" dirty="0" smtClean="0"/>
              <a:t>meeting the basic needs of family members</a:t>
            </a:r>
            <a:r>
              <a:rPr lang="en-US" baseline="0" dirty="0" smtClean="0"/>
              <a:t> </a:t>
            </a:r>
            <a:r>
              <a:rPr lang="en-US" dirty="0" smtClean="0"/>
              <a:t>such as food, shelter, clothing and education</a:t>
            </a:r>
          </a:p>
          <a:p>
            <a:pPr marL="171450" indent="-171450">
              <a:buFont typeface="Arial" panose="020B0604020202020204" pitchFamily="34" charset="0"/>
              <a:buChar char="•"/>
            </a:pPr>
            <a:r>
              <a:rPr lang="en-US" dirty="0" smtClean="0"/>
              <a:t>giving emotional control such</a:t>
            </a:r>
            <a:r>
              <a:rPr lang="en-US" baseline="0" dirty="0" smtClean="0"/>
              <a:t> as he</a:t>
            </a:r>
            <a:r>
              <a:rPr lang="en-US" dirty="0" smtClean="0"/>
              <a:t>lping each</a:t>
            </a:r>
            <a:r>
              <a:rPr lang="en-US" baseline="0" dirty="0" smtClean="0"/>
              <a:t> other during difficult times</a:t>
            </a:r>
            <a:endParaRPr lang="en-US" dirty="0" smtClean="0"/>
          </a:p>
          <a:p>
            <a:pPr marL="171450" indent="-171450">
              <a:buFont typeface="Arial" panose="020B0604020202020204" pitchFamily="34" charset="0"/>
              <a:buChar char="•"/>
            </a:pPr>
            <a:r>
              <a:rPr lang="en-US" dirty="0" smtClean="0"/>
              <a:t>teaching values such as right from wrong and</a:t>
            </a:r>
            <a:r>
              <a:rPr lang="en-US" baseline="0" dirty="0" smtClean="0"/>
              <a:t> what is most important in life</a:t>
            </a:r>
            <a:endParaRPr lang="en-US" dirty="0" smtClean="0"/>
          </a:p>
          <a:p>
            <a:pPr marL="171450" indent="-171450">
              <a:buFont typeface="Arial" panose="020B0604020202020204" pitchFamily="34" charset="0"/>
              <a:buChar char="•"/>
            </a:pPr>
            <a:r>
              <a:rPr lang="en-US" dirty="0" smtClean="0"/>
              <a:t>passing on culture and traditions such as teaching children how</a:t>
            </a:r>
            <a:r>
              <a:rPr lang="en-US" baseline="0" dirty="0" smtClean="0"/>
              <a:t> to get along with other people and about their family heritage</a:t>
            </a:r>
            <a:endParaRPr lang="en-US" dirty="0" smtClean="0"/>
          </a:p>
          <a:p>
            <a:endParaRPr lang="en-US" dirty="0" smtClean="0"/>
          </a:p>
          <a:p>
            <a:r>
              <a:rPr lang="en-US" dirty="0" smtClean="0"/>
              <a:t>Who</a:t>
            </a:r>
            <a:r>
              <a:rPr lang="en-US" baseline="0" dirty="0" smtClean="0"/>
              <a:t> are your </a:t>
            </a:r>
            <a:r>
              <a:rPr lang="en-US" baseline="0" smtClean="0"/>
              <a:t>family members</a:t>
            </a:r>
            <a:r>
              <a:rPr lang="en-US" smtClean="0"/>
              <a:t>?</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7</a:t>
            </a:fld>
            <a:endParaRPr lang="en-US"/>
          </a:p>
        </p:txBody>
      </p:sp>
    </p:spTree>
    <p:extLst>
      <p:ext uri="{BB962C8B-B14F-4D97-AF65-F5344CB8AC3E}">
        <p14:creationId xmlns:p14="http://schemas.microsoft.com/office/powerpoint/2010/main" val="401825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Click on hyperlink to view</a:t>
            </a:r>
            <a:r>
              <a:rPr lang="en-US" b="0" baseline="0" dirty="0" smtClean="0"/>
              <a:t> video:</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Families Struggling</a:t>
            </a:r>
            <a:r>
              <a:rPr lang="en-US" b="1" baseline="0" dirty="0" smtClean="0"/>
              <a:t> for Work-Life Balance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 new study released from the Pew Research Center found 37% of mothers say they want to work fulltime, due, in large part, to the recession and financial insecurity.</a:t>
            </a:r>
          </a:p>
          <a:p>
            <a:r>
              <a:rPr lang="en-US" dirty="0" smtClean="0"/>
              <a:t>http://www.nbcnews.com/video/nightly-news/51186744/#51186744</a:t>
            </a:r>
          </a:p>
          <a:p>
            <a:endParaRPr lang="en-US" dirty="0" smtClean="0"/>
          </a:p>
        </p:txBody>
      </p:sp>
      <p:sp>
        <p:nvSpPr>
          <p:cNvPr id="4" name="Slide Number Placeholder 3"/>
          <p:cNvSpPr>
            <a:spLocks noGrp="1"/>
          </p:cNvSpPr>
          <p:nvPr>
            <p:ph type="sldNum" sz="quarter" idx="10"/>
          </p:nvPr>
        </p:nvSpPr>
        <p:spPr/>
        <p:txBody>
          <a:bodyPr/>
          <a:lstStyle/>
          <a:p>
            <a:fld id="{2DE930FC-E8DB-4F82-A11D-FF6E323923F3}" type="slidenum">
              <a:rPr lang="en-US" smtClean="0"/>
              <a:t>8</a:t>
            </a:fld>
            <a:endParaRPr lang="en-US"/>
          </a:p>
        </p:txBody>
      </p:sp>
    </p:spTree>
    <p:extLst>
      <p:ext uri="{BB962C8B-B14F-4D97-AF65-F5344CB8AC3E}">
        <p14:creationId xmlns:p14="http://schemas.microsoft.com/office/powerpoint/2010/main" val="76991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advantage of these tips to make time work</a:t>
            </a:r>
            <a:r>
              <a:rPr lang="en-US" baseline="0" dirty="0" smtClean="0"/>
              <a:t> for you.</a:t>
            </a:r>
            <a:endParaRPr lang="en-US" dirty="0"/>
          </a:p>
        </p:txBody>
      </p:sp>
      <p:sp>
        <p:nvSpPr>
          <p:cNvPr id="4" name="Slide Number Placeholder 3"/>
          <p:cNvSpPr>
            <a:spLocks noGrp="1"/>
          </p:cNvSpPr>
          <p:nvPr>
            <p:ph type="sldNum" sz="quarter" idx="10"/>
          </p:nvPr>
        </p:nvSpPr>
        <p:spPr/>
        <p:txBody>
          <a:bodyPr/>
          <a:lstStyle/>
          <a:p>
            <a:fld id="{67779B0A-401F-42D2-AAF7-91E76863B1BD}" type="slidenum">
              <a:rPr lang="en-US" smtClean="0"/>
              <a:pPr/>
              <a:t>10</a:t>
            </a:fld>
            <a:endParaRPr lang="en-US"/>
          </a:p>
        </p:txBody>
      </p:sp>
    </p:spTree>
    <p:extLst>
      <p:ext uri="{BB962C8B-B14F-4D97-AF65-F5344CB8AC3E}">
        <p14:creationId xmlns:p14="http://schemas.microsoft.com/office/powerpoint/2010/main" val="172071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2"/>
          <p:cNvGrpSpPr/>
          <p:nvPr userDrawn="1"/>
        </p:nvGrpSpPr>
        <p:grpSpPr>
          <a:xfrm>
            <a:off x="-1" y="6324600"/>
            <a:ext cx="12188826" cy="533400"/>
            <a:chOff x="-1" y="6324600"/>
            <a:chExt cx="12188826" cy="533400"/>
          </a:xfrm>
        </p:grpSpPr>
        <p:sp>
          <p:nvSpPr>
            <p:cNvPr id="12" name="Rectangle 11"/>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pic>
          <p:nvPicPr>
            <p:cNvPr id="8" name="Picture 7" descr="white-bar.png"/>
            <p:cNvPicPr>
              <a:picLocks noChangeAspect="1"/>
            </p:cNvPicPr>
            <p:nvPr userDrawn="1"/>
          </p:nvPicPr>
          <p:blipFill>
            <a:blip r:embed="rId3"/>
            <a:stretch>
              <a:fillRect/>
            </a:stretch>
          </p:blipFill>
          <p:spPr>
            <a:xfrm flipH="1">
              <a:off x="-1" y="6324600"/>
              <a:ext cx="12188825" cy="533400"/>
            </a:xfrm>
            <a:prstGeom prst="rect">
              <a:avLst/>
            </a:prstGeom>
          </p:spPr>
        </p:pic>
      </p:grpSp>
      <p:sp>
        <p:nvSpPr>
          <p:cNvPr id="2" name="Title 1"/>
          <p:cNvSpPr>
            <a:spLocks noGrp="1"/>
          </p:cNvSpPr>
          <p:nvPr userDrawn="1">
            <p:ph type="ctrTitle"/>
          </p:nvPr>
        </p:nvSpPr>
        <p:spPr>
          <a:xfrm>
            <a:off x="973419" y="1905004"/>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userDrawn="1">
            <p:ph type="subTitle" idx="1"/>
          </p:nvPr>
        </p:nvSpPr>
        <p:spPr>
          <a:xfrm>
            <a:off x="973418" y="4344997"/>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4"/>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415" y="649805"/>
            <a:ext cx="8608232" cy="1523494"/>
          </a:xfrm>
        </p:spPr>
        <p:txBody>
          <a:bodyPr anchor="ctr" anchorCtr="0">
            <a:noAutofit/>
          </a:bodyPr>
          <a:lstStyle>
            <a:lvl1pPr>
              <a:lnSpc>
                <a:spcPct val="90000"/>
              </a:lnSpc>
              <a:defRPr sz="5400" i="1">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402916" y="4645623"/>
            <a:ext cx="7430435"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15237" y="2355850"/>
            <a:ext cx="9898063"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000" b="1" i="0"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n-lt"/>
                <a:ea typeface="+mn-ea"/>
                <a:cs typeface="+mn-cs"/>
              </a:defRPr>
            </a:lvl1pPr>
          </a:lstStyle>
          <a:p>
            <a:pPr lvl="0"/>
            <a:r>
              <a:rPr lang="en-US" dirty="0" smtClean="0"/>
              <a:t>click to…</a:t>
            </a:r>
          </a:p>
        </p:txBody>
      </p:sp>
      <p:grpSp>
        <p:nvGrpSpPr>
          <p:cNvPr id="4" name="Group 12"/>
          <p:cNvGrpSpPr/>
          <p:nvPr userDrawn="1"/>
        </p:nvGrpSpPr>
        <p:grpSpPr>
          <a:xfrm>
            <a:off x="-1" y="6324600"/>
            <a:ext cx="12188826" cy="5334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3"/>
            <a:stretch>
              <a:fillRect/>
            </a:stretch>
          </p:blipFill>
          <p:spPr>
            <a:xfrm flipH="1">
              <a:off x="-1" y="6324600"/>
              <a:ext cx="12188825" cy="533400"/>
            </a:xfrm>
            <a:prstGeom prst="rect">
              <a:avLst/>
            </a:prstGeom>
          </p:spPr>
        </p:pic>
      </p:gr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buFontTx/>
              <a:buBlip>
                <a:blip r:embed="rId2"/>
              </a:buBlip>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61"/>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4" y="1411561"/>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7" y="228603"/>
            <a:ext cx="11165020"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7" y="1420817"/>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hdr="0" ftr="0" dt="0"/>
  <p:txStyles>
    <p:title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effectLst>
            <a:outerShdw blurRad="63500" dist="38100" dir="2700000" algn="tl" rotWithShape="0">
              <a:prstClr val="black">
                <a:alpha val="20000"/>
              </a:prstClr>
            </a:outerShdw>
          </a:effectLst>
          <a:latin typeface="+mn-lt"/>
          <a:ea typeface="+mn-ea"/>
          <a:cs typeface="+mn-cs"/>
        </a:defRPr>
      </a:lvl1pPr>
      <a:lvl2pPr marL="914400" indent="-396875" algn="l" defTabSz="914363" rtl="0" eaLnBrk="1" latinLnBrk="0" hangingPunct="1">
        <a:lnSpc>
          <a:spcPct val="90000"/>
        </a:lnSpc>
        <a:spcBef>
          <a:spcPct val="20000"/>
        </a:spcBef>
        <a:buSzPct val="85000"/>
        <a:buFontTx/>
        <a:buBlip>
          <a:blip r:embed="rId14"/>
        </a:buBlip>
        <a:defRPr sz="2800" kern="120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344488"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nbcnews.com/video/nightly-news/51186744/#51186744" TargetMode="External"/><Relationship Id="rId2" Type="http://schemas.openxmlformats.org/officeDocument/2006/relationships/hyperlink" Target="http://www.ehow.com/info_7859285_pro-cons-culinary-arts.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bcnews.com/video/nightly-news/51186744/#5118674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6" y="3685430"/>
            <a:ext cx="10239883" cy="1523495"/>
          </a:xfrm>
        </p:spPr>
        <p:txBody>
          <a:bodyPr/>
          <a:lstStyle/>
          <a:p>
            <a:pPr algn="ctr"/>
            <a:r>
              <a:rPr lang="en-US" sz="6000" b="1" dirty="0" smtClean="0"/>
              <a:t>The Balancing Act</a:t>
            </a:r>
            <a:endParaRPr lang="en-US" sz="6000" b="1" dirty="0"/>
          </a:p>
        </p:txBody>
      </p:sp>
      <p:sp>
        <p:nvSpPr>
          <p:cNvPr id="3" name="Subtitle 2"/>
          <p:cNvSpPr>
            <a:spLocks noGrp="1"/>
          </p:cNvSpPr>
          <p:nvPr>
            <p:ph type="subTitle" idx="1"/>
          </p:nvPr>
        </p:nvSpPr>
        <p:spPr>
          <a:xfrm>
            <a:off x="1117817" y="4447178"/>
            <a:ext cx="10239883" cy="461665"/>
          </a:xfrm>
        </p:spPr>
        <p:txBody>
          <a:bodyPr/>
          <a:lstStyle/>
          <a:p>
            <a:pPr algn="ctr"/>
            <a:r>
              <a:rPr lang="en-US" sz="4400" b="1" dirty="0" smtClean="0"/>
              <a:t>Managing a Career and Family</a:t>
            </a:r>
            <a:endParaRPr lang="en-US" sz="4400" b="1" dirty="0"/>
          </a:p>
          <a:p>
            <a:pPr algn="ctr"/>
            <a:r>
              <a:rPr lang="en-US" sz="2800" b="1" dirty="0" smtClean="0"/>
              <a:t>Culinary Arts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12" y="690392"/>
            <a:ext cx="4020643" cy="297706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 Saving Techniques</a:t>
            </a:r>
            <a:endParaRPr lang="en-US" dirty="0"/>
          </a:p>
        </p:txBody>
      </p:sp>
      <p:sp>
        <p:nvSpPr>
          <p:cNvPr id="7" name="Content Placeholder 6"/>
          <p:cNvSpPr>
            <a:spLocks noGrp="1"/>
          </p:cNvSpPr>
          <p:nvPr>
            <p:ph sz="half" idx="1"/>
          </p:nvPr>
        </p:nvSpPr>
        <p:spPr>
          <a:xfrm>
            <a:off x="507869" y="1411553"/>
            <a:ext cx="5281743" cy="4379647"/>
          </a:xfrm>
        </p:spPr>
        <p:txBody>
          <a:bodyPr>
            <a:normAutofit/>
          </a:bodyPr>
          <a:lstStyle/>
          <a:p>
            <a:r>
              <a:rPr lang="en-US" sz="2799" dirty="0" smtClean="0"/>
              <a:t>Avoid procrastination</a:t>
            </a:r>
            <a:endParaRPr lang="en-US" sz="2799" dirty="0"/>
          </a:p>
          <a:p>
            <a:r>
              <a:rPr lang="en-US" sz="2799" dirty="0"/>
              <a:t>Avoid time wasters</a:t>
            </a:r>
          </a:p>
          <a:p>
            <a:r>
              <a:rPr lang="en-US" sz="2799" dirty="0"/>
              <a:t>Be </a:t>
            </a:r>
            <a:r>
              <a:rPr lang="en-US" sz="2799" dirty="0" smtClean="0"/>
              <a:t>flexible</a:t>
            </a:r>
          </a:p>
          <a:p>
            <a:r>
              <a:rPr lang="en-US" sz="2799" dirty="0" smtClean="0"/>
              <a:t>Do it right the first time</a:t>
            </a:r>
            <a:endParaRPr lang="en-US" sz="2799" dirty="0"/>
          </a:p>
          <a:p>
            <a:r>
              <a:rPr lang="en-US" sz="2799" dirty="0"/>
              <a:t>Make a To </a:t>
            </a:r>
            <a:r>
              <a:rPr lang="en-US" sz="2799" dirty="0" smtClean="0"/>
              <a:t>Do </a:t>
            </a:r>
            <a:r>
              <a:rPr lang="en-US" sz="2799" dirty="0" smtClean="0"/>
              <a:t>list</a:t>
            </a:r>
          </a:p>
          <a:p>
            <a:r>
              <a:rPr lang="en-US" sz="2799" dirty="0" smtClean="0"/>
              <a:t>Practice work simplification</a:t>
            </a:r>
            <a:endParaRPr lang="en-US" sz="2799" dirty="0"/>
          </a:p>
        </p:txBody>
      </p:sp>
      <p:sp>
        <p:nvSpPr>
          <p:cNvPr id="8" name="Content Placeholder 7"/>
          <p:cNvSpPr>
            <a:spLocks noGrp="1"/>
          </p:cNvSpPr>
          <p:nvPr>
            <p:ph sz="half" idx="2"/>
          </p:nvPr>
        </p:nvSpPr>
        <p:spPr>
          <a:xfrm>
            <a:off x="6195986" y="1411553"/>
            <a:ext cx="5613426" cy="4379647"/>
          </a:xfrm>
        </p:spPr>
        <p:txBody>
          <a:bodyPr>
            <a:normAutofit/>
          </a:bodyPr>
          <a:lstStyle/>
          <a:p>
            <a:r>
              <a:rPr lang="en-US" sz="2799" dirty="0"/>
              <a:t>Prevent </a:t>
            </a:r>
            <a:r>
              <a:rPr lang="en-US" sz="2799" dirty="0" smtClean="0"/>
              <a:t>interruptions</a:t>
            </a:r>
          </a:p>
          <a:p>
            <a:r>
              <a:rPr lang="en-US" sz="2799" dirty="0" smtClean="0"/>
              <a:t>Set goals</a:t>
            </a:r>
          </a:p>
          <a:p>
            <a:r>
              <a:rPr lang="en-US" sz="2799" dirty="0" smtClean="0"/>
              <a:t>Stay organized</a:t>
            </a:r>
            <a:endParaRPr lang="en-US" sz="2799" dirty="0"/>
          </a:p>
          <a:p>
            <a:r>
              <a:rPr lang="en-US" sz="2799" dirty="0"/>
              <a:t>Take a </a:t>
            </a:r>
            <a:r>
              <a:rPr lang="en-US" sz="2799" dirty="0" smtClean="0"/>
              <a:t>break</a:t>
            </a:r>
          </a:p>
          <a:p>
            <a:r>
              <a:rPr lang="en-US" sz="2799" dirty="0" smtClean="0"/>
              <a:t>Use a calendar</a:t>
            </a:r>
          </a:p>
          <a:p>
            <a:r>
              <a:rPr lang="en-US" sz="2799" dirty="0" smtClean="0"/>
              <a:t>Use small amounts of time</a:t>
            </a:r>
            <a:endParaRPr lang="en-US" sz="2799" dirty="0"/>
          </a:p>
        </p:txBody>
      </p:sp>
      <p:sp>
        <p:nvSpPr>
          <p:cNvPr id="5" name="Slide Number Placeholder 4"/>
          <p:cNvSpPr>
            <a:spLocks noGrp="1"/>
          </p:cNvSpPr>
          <p:nvPr>
            <p:ph type="sldNum" sz="quarter" idx="4294967295"/>
          </p:nvPr>
        </p:nvSpPr>
        <p:spPr>
          <a:xfrm>
            <a:off x="121517" y="6477000"/>
            <a:ext cx="562695" cy="228600"/>
          </a:xfrm>
          <a:prstGeom prst="rect">
            <a:avLst/>
          </a:prstGeom>
        </p:spPr>
        <p:txBody>
          <a:bodyPr/>
          <a:lstStyle/>
          <a:p>
            <a:r>
              <a:rPr lang="en-US" dirty="0" smtClean="0">
                <a:solidFill>
                  <a:schemeClr val="tx1"/>
                </a:solidFill>
              </a:rPr>
              <a:t>10</a:t>
            </a: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756" y="4191000"/>
            <a:ext cx="1514856" cy="16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174" y="119250"/>
            <a:ext cx="1714500" cy="1714500"/>
          </a:xfrm>
          <a:prstGeom prst="rect">
            <a:avLst/>
          </a:prstGeom>
        </p:spPr>
      </p:pic>
      <p:sp>
        <p:nvSpPr>
          <p:cNvPr id="9" name="Rectangle 8"/>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41815621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Energy</a:t>
            </a:r>
            <a:endParaRPr lang="en-US" dirty="0"/>
          </a:p>
        </p:txBody>
      </p:sp>
      <p:sp>
        <p:nvSpPr>
          <p:cNvPr id="3" name="Content Placeholder 2"/>
          <p:cNvSpPr>
            <a:spLocks noGrp="1"/>
          </p:cNvSpPr>
          <p:nvPr>
            <p:ph sz="half" idx="1"/>
          </p:nvPr>
        </p:nvSpPr>
        <p:spPr>
          <a:xfrm>
            <a:off x="507737" y="1412078"/>
            <a:ext cx="5483543" cy="3703767"/>
          </a:xfrm>
        </p:spPr>
        <p:txBody>
          <a:bodyPr/>
          <a:lstStyle/>
          <a:p>
            <a:r>
              <a:rPr lang="en-US" sz="2799" dirty="0"/>
              <a:t>Amount changes daily</a:t>
            </a:r>
          </a:p>
          <a:p>
            <a:r>
              <a:rPr lang="en-US" sz="2799" dirty="0"/>
              <a:t>Identify your peak period</a:t>
            </a:r>
          </a:p>
          <a:p>
            <a:r>
              <a:rPr lang="en-US" sz="2799" dirty="0"/>
              <a:t>Levels vary with age</a:t>
            </a:r>
          </a:p>
          <a:p>
            <a:r>
              <a:rPr lang="en-US" sz="2799" dirty="0"/>
              <a:t>Increase levels by:</a:t>
            </a:r>
          </a:p>
          <a:p>
            <a:pPr lvl="1"/>
            <a:r>
              <a:rPr lang="en-US" sz="2799" dirty="0"/>
              <a:t>Getting plenty of rest</a:t>
            </a:r>
          </a:p>
          <a:p>
            <a:pPr lvl="1"/>
            <a:r>
              <a:rPr lang="en-US" sz="2799" dirty="0"/>
              <a:t>Eating healthy food</a:t>
            </a:r>
          </a:p>
          <a:p>
            <a:pPr lvl="1"/>
            <a:r>
              <a:rPr lang="en-US" sz="2799" dirty="0"/>
              <a:t>Exercising regularly</a:t>
            </a:r>
          </a:p>
          <a:p>
            <a:endParaRPr lang="en-US" dirty="0"/>
          </a:p>
        </p:txBody>
      </p:sp>
      <p:sp>
        <p:nvSpPr>
          <p:cNvPr id="5" name="Slide Number Placeholder 4"/>
          <p:cNvSpPr>
            <a:spLocks noGrp="1"/>
          </p:cNvSpPr>
          <p:nvPr>
            <p:ph type="sldNum" sz="quarter" idx="4294967295"/>
          </p:nvPr>
        </p:nvSpPr>
        <p:spPr>
          <a:xfrm>
            <a:off x="121517" y="6477000"/>
            <a:ext cx="638895" cy="304800"/>
          </a:xfrm>
          <a:prstGeom prst="rect">
            <a:avLst/>
          </a:prstGeom>
        </p:spPr>
        <p:txBody>
          <a:bodyPr/>
          <a:lstStyle/>
          <a:p>
            <a:fld id="{C379C450-E130-46D0-BA19-5B187B2C3584}" type="slidenum">
              <a:rPr lang="en-US" smtClean="0">
                <a:solidFill>
                  <a:schemeClr val="tx1"/>
                </a:solidFill>
              </a:rPr>
              <a:pPr/>
              <a:t>11</a:t>
            </a:fld>
            <a:endParaRPr lang="en-US" dirty="0">
              <a:solidFill>
                <a:schemeClr val="tx1"/>
              </a:solidFill>
            </a:endParaRPr>
          </a:p>
        </p:txBody>
      </p:sp>
      <p:pic>
        <p:nvPicPr>
          <p:cNvPr id="7" name="Picture 2"/>
          <p:cNvPicPr>
            <a:picLocks noChangeAspect="1" noChangeArrowheads="1"/>
          </p:cNvPicPr>
          <p:nvPr/>
        </p:nvPicPr>
        <p:blipFill>
          <a:blip r:embed="rId3" cstate="print"/>
          <a:srcRect/>
          <a:stretch>
            <a:fillRect/>
          </a:stretch>
        </p:blipFill>
        <p:spPr bwMode="auto">
          <a:xfrm>
            <a:off x="7353625" y="1739593"/>
            <a:ext cx="3275747" cy="3275747"/>
          </a:xfrm>
          <a:prstGeom prst="rect">
            <a:avLst/>
          </a:prstGeom>
          <a:noFill/>
          <a:ln w="9525">
            <a:noFill/>
            <a:miter lim="800000"/>
            <a:headEnd/>
            <a:tailEnd/>
          </a:ln>
          <a:effectLst/>
        </p:spPr>
      </p:pic>
      <p:sp>
        <p:nvSpPr>
          <p:cNvPr id="8" name="Rectangle 7"/>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30424116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Leisure Activities</a:t>
            </a:r>
            <a:endParaRPr lang="en-US" dirty="0"/>
          </a:p>
        </p:txBody>
      </p:sp>
      <p:sp>
        <p:nvSpPr>
          <p:cNvPr id="3" name="Text Placeholder 2"/>
          <p:cNvSpPr>
            <a:spLocks noGrp="1"/>
          </p:cNvSpPr>
          <p:nvPr>
            <p:ph type="body" sz="quarter" idx="10"/>
          </p:nvPr>
        </p:nvSpPr>
        <p:spPr>
          <a:xfrm>
            <a:off x="507868" y="1411552"/>
            <a:ext cx="11173090" cy="2068259"/>
          </a:xfrm>
        </p:spPr>
        <p:txBody>
          <a:bodyPr/>
          <a:lstStyle/>
          <a:p>
            <a:r>
              <a:rPr lang="en-US" dirty="0" smtClean="0"/>
              <a:t>Hobbies</a:t>
            </a:r>
          </a:p>
          <a:p>
            <a:r>
              <a:rPr lang="en-US" dirty="0" smtClean="0"/>
              <a:t>Vacations</a:t>
            </a:r>
          </a:p>
          <a:p>
            <a:r>
              <a:rPr lang="en-US" dirty="0" smtClean="0"/>
              <a:t>Community activities</a:t>
            </a:r>
          </a:p>
          <a:p>
            <a:r>
              <a:rPr lang="en-US" dirty="0"/>
              <a:t>R</a:t>
            </a:r>
            <a:r>
              <a:rPr lang="en-US" dirty="0" smtClean="0"/>
              <a:t>eflection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6883">
            <a:off x="4102837" y="3617602"/>
            <a:ext cx="1667256" cy="2519782"/>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838" y="1411553"/>
            <a:ext cx="2406051" cy="36179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10197">
            <a:off x="9755469" y="561647"/>
            <a:ext cx="1811318" cy="2415090"/>
          </a:xfrm>
          <a:prstGeom prst="rect">
            <a:avLst/>
          </a:prstGeom>
        </p:spPr>
      </p:pic>
      <p:sp>
        <p:nvSpPr>
          <p:cNvPr id="7" name="Rectangle 6"/>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8" name="Slide Number Placeholder 4"/>
          <p:cNvSpPr txBox="1">
            <a:spLocks/>
          </p:cNvSpPr>
          <p:nvPr/>
        </p:nvSpPr>
        <p:spPr>
          <a:xfrm>
            <a:off x="121517" y="6477000"/>
            <a:ext cx="638895"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12</a:t>
            </a:r>
            <a:endParaRPr lang="en-US" dirty="0"/>
          </a:p>
        </p:txBody>
      </p:sp>
    </p:spTree>
    <p:extLst>
      <p:ext uri="{BB962C8B-B14F-4D97-AF65-F5344CB8AC3E}">
        <p14:creationId xmlns:p14="http://schemas.microsoft.com/office/powerpoint/2010/main" val="20769408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0" y="6477000"/>
            <a:ext cx="684212" cy="255686"/>
          </a:xfrm>
          <a:prstGeom prst="rect">
            <a:avLst/>
          </a:prstGeom>
        </p:spPr>
        <p:txBody>
          <a:bodyPr>
            <a:noAutofit/>
          </a:bodyPr>
          <a:lstStyle/>
          <a:p>
            <a:fld id="{401CF334-2D5C-4859-84A6-CA7E6E43FAEB}" type="slidenum">
              <a:rPr lang="en-US" smtClean="0"/>
              <a:pPr/>
              <a:t>13</a:t>
            </a:fld>
            <a:endParaRPr lang="en-US" dirty="0"/>
          </a:p>
        </p:txBody>
      </p:sp>
      <p:sp>
        <p:nvSpPr>
          <p:cNvPr id="4" name="Title 3"/>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01750" y="2143249"/>
            <a:ext cx="3267242" cy="2722702"/>
          </a:xfrm>
          <a:prstGeom prst="rect">
            <a:avLst/>
          </a:prstGeom>
          <a:noFill/>
          <a:ln w="9525">
            <a:noFill/>
            <a:miter lim="800000"/>
            <a:headEnd/>
            <a:tailEnd/>
          </a:ln>
          <a:effectLst/>
        </p:spPr>
      </p:pic>
      <p:sp>
        <p:nvSpPr>
          <p:cNvPr id="6" name="Rectangle 5"/>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40556101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4" name="Content Placeholder 3"/>
          <p:cNvSpPr>
            <a:spLocks noGrp="1"/>
          </p:cNvSpPr>
          <p:nvPr>
            <p:ph sz="quarter" idx="1"/>
          </p:nvPr>
        </p:nvSpPr>
        <p:spPr>
          <a:xfrm>
            <a:off x="507868" y="1412874"/>
            <a:ext cx="11377744" cy="4834597"/>
          </a:xfrm>
        </p:spPr>
        <p:txBody>
          <a:bodyPr>
            <a:normAutofit fontScale="70000" lnSpcReduction="20000"/>
          </a:bodyPr>
          <a:lstStyle/>
          <a:p>
            <a:pPr>
              <a:buNone/>
            </a:pPr>
            <a:r>
              <a:rPr lang="en-US" dirty="0" smtClean="0"/>
              <a:t>Article:</a:t>
            </a:r>
          </a:p>
          <a:p>
            <a:r>
              <a:rPr lang="en-US" dirty="0"/>
              <a:t>The Pro &amp; Cons of the Culinary Arts</a:t>
            </a:r>
            <a:br>
              <a:rPr lang="en-US" dirty="0"/>
            </a:br>
            <a:r>
              <a:rPr lang="en-US" dirty="0"/>
              <a:t>Becoming a chef isn't just about slicing and dicing; it takes hard work, determination and </a:t>
            </a:r>
            <a:r>
              <a:rPr lang="en-US" dirty="0" smtClean="0"/>
              <a:t>skill.</a:t>
            </a:r>
          </a:p>
          <a:p>
            <a:pPr marL="392113" indent="0">
              <a:lnSpc>
                <a:spcPct val="120000"/>
              </a:lnSpc>
              <a:spcBef>
                <a:spcPts val="0"/>
              </a:spcBef>
              <a:buNone/>
            </a:pPr>
            <a:r>
              <a:rPr lang="en-US" dirty="0" smtClean="0">
                <a:hlinkClick r:id="rId2"/>
              </a:rPr>
              <a:t>http</a:t>
            </a:r>
            <a:r>
              <a:rPr lang="en-US" dirty="0">
                <a:hlinkClick r:id="rId2"/>
              </a:rPr>
              <a:t>://</a:t>
            </a:r>
            <a:r>
              <a:rPr lang="en-US" dirty="0" smtClean="0">
                <a:hlinkClick r:id="rId2"/>
              </a:rPr>
              <a:t>www.ehow.com/info_7859285_pro-cons-culinary-arts.html</a:t>
            </a:r>
            <a:endParaRPr lang="en-US" dirty="0" smtClean="0"/>
          </a:p>
          <a:p>
            <a:pPr>
              <a:buNone/>
            </a:pPr>
            <a:r>
              <a:rPr lang="en-US" dirty="0" smtClean="0"/>
              <a:t>Images:</a:t>
            </a:r>
          </a:p>
          <a:p>
            <a:r>
              <a:rPr lang="en-US" dirty="0" smtClean="0"/>
              <a:t>Microsoft Office Clip Art: Used with permission from Microsoft.</a:t>
            </a:r>
          </a:p>
          <a:p>
            <a:pPr marL="0" indent="0">
              <a:buNone/>
            </a:pPr>
            <a:r>
              <a:rPr lang="en-US" dirty="0" err="1" smtClean="0"/>
              <a:t>Texbooks</a:t>
            </a:r>
            <a:r>
              <a:rPr lang="en-US" dirty="0" smtClean="0"/>
              <a:t>:</a:t>
            </a:r>
          </a:p>
          <a:p>
            <a:r>
              <a:rPr lang="en-US" dirty="0" smtClean="0"/>
              <a:t>Kelly-Plate, J., &amp; Eubanks, E. (2004). </a:t>
            </a:r>
            <a:r>
              <a:rPr lang="en-US" i="1" dirty="0" smtClean="0"/>
              <a:t>Today’s teen</a:t>
            </a:r>
            <a:r>
              <a:rPr lang="en-US" dirty="0" smtClean="0"/>
              <a:t>. New York, NY: Glencoe/McGraw-Hill.</a:t>
            </a:r>
          </a:p>
          <a:p>
            <a:r>
              <a:rPr lang="en-US" dirty="0" err="1" smtClean="0"/>
              <a:t>Reynalds</a:t>
            </a:r>
            <a:r>
              <a:rPr lang="en-US" dirty="0" smtClean="0"/>
              <a:t>, J.S. (2010). </a:t>
            </a:r>
            <a:r>
              <a:rPr lang="en-US" i="1" dirty="0" smtClean="0"/>
              <a:t>Hospitality services: Food &amp; lodging</a:t>
            </a:r>
            <a:r>
              <a:rPr lang="en-US" dirty="0" smtClean="0"/>
              <a:t>. Tinley Park, IL: </a:t>
            </a:r>
            <a:r>
              <a:rPr lang="en-US" dirty="0" err="1" smtClean="0"/>
              <a:t>Goodheart-Willcox</a:t>
            </a:r>
            <a:r>
              <a:rPr lang="en-US" dirty="0" smtClean="0"/>
              <a:t> Company.</a:t>
            </a:r>
          </a:p>
          <a:p>
            <a:pPr marL="0" indent="0">
              <a:buNone/>
            </a:pPr>
            <a:r>
              <a:rPr lang="en-US" dirty="0" smtClean="0"/>
              <a:t>Video(s): </a:t>
            </a:r>
          </a:p>
          <a:p>
            <a:r>
              <a:rPr lang="en-US" dirty="0"/>
              <a:t>Families Struggling for Work-Life Balance</a:t>
            </a:r>
          </a:p>
          <a:p>
            <a:pPr marL="393700" indent="0">
              <a:buNone/>
            </a:pPr>
            <a:r>
              <a:rPr lang="en-US" dirty="0" smtClean="0"/>
              <a:t>A </a:t>
            </a:r>
            <a:r>
              <a:rPr lang="en-US" dirty="0"/>
              <a:t>new study </a:t>
            </a:r>
            <a:r>
              <a:rPr lang="en-US" dirty="0" smtClean="0"/>
              <a:t>released from </a:t>
            </a:r>
            <a:r>
              <a:rPr lang="en-US" dirty="0"/>
              <a:t>the Pew Research </a:t>
            </a:r>
            <a:r>
              <a:rPr lang="en-US" dirty="0" smtClean="0"/>
              <a:t>Center </a:t>
            </a:r>
            <a:r>
              <a:rPr lang="en-US" dirty="0"/>
              <a:t>found </a:t>
            </a:r>
            <a:r>
              <a:rPr lang="en-US" dirty="0" smtClean="0"/>
              <a:t>37% </a:t>
            </a:r>
            <a:r>
              <a:rPr lang="en-US" dirty="0"/>
              <a:t>of mothers say they want to work fulltime, </a:t>
            </a:r>
            <a:r>
              <a:rPr lang="en-US" dirty="0" smtClean="0"/>
              <a:t>due, </a:t>
            </a:r>
            <a:r>
              <a:rPr lang="en-US" dirty="0"/>
              <a:t>in large </a:t>
            </a:r>
            <a:r>
              <a:rPr lang="en-US" dirty="0" smtClean="0"/>
              <a:t>part, </a:t>
            </a:r>
            <a:r>
              <a:rPr lang="en-US" dirty="0"/>
              <a:t>to the recession and financial insecurity.</a:t>
            </a:r>
          </a:p>
          <a:p>
            <a:pPr marL="0" indent="393700">
              <a:buNone/>
            </a:pPr>
            <a:r>
              <a:rPr lang="en-US" dirty="0">
                <a:hlinkClick r:id="rId3"/>
              </a:rPr>
              <a:t>http://www.nbcnews.com/video/nightly-news/51186744/#</a:t>
            </a:r>
            <a:r>
              <a:rPr lang="en-US" dirty="0" smtClean="0">
                <a:hlinkClick r:id="rId3"/>
              </a:rPr>
              <a:t>51186744</a:t>
            </a:r>
            <a:endParaRPr lang="en-US" dirty="0" smtClean="0"/>
          </a:p>
        </p:txBody>
      </p:sp>
      <p:sp>
        <p:nvSpPr>
          <p:cNvPr id="5" name="Rectangle 4"/>
          <p:cNvSpPr/>
          <p:nvPr/>
        </p:nvSpPr>
        <p:spPr>
          <a:xfrm>
            <a:off x="3821475" y="656109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1517" y="6477000"/>
            <a:ext cx="638895" cy="330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14</a:t>
            </a:r>
            <a:endParaRPr lang="en-US" dirty="0"/>
          </a:p>
        </p:txBody>
      </p:sp>
    </p:spTree>
    <p:extLst>
      <p:ext uri="{BB962C8B-B14F-4D97-AF65-F5344CB8AC3E}">
        <p14:creationId xmlns:p14="http://schemas.microsoft.com/office/powerpoint/2010/main" val="31781174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5" name="Rectangle 2"/>
          <p:cNvSpPr>
            <a:spLocks noGrp="1" noChangeArrowheads="1"/>
          </p:cNvSpPr>
          <p:nvPr>
            <p:ph sz="quarter" idx="1"/>
          </p:nvPr>
        </p:nvSpPr>
        <p:spPr>
          <a:xfrm>
            <a:off x="507868" y="1412874"/>
            <a:ext cx="10996744" cy="4835525"/>
          </a:xfrm>
        </p:spPr>
        <p:txBody>
          <a:bodyPr>
            <a:normAutofit/>
          </a:bodyPr>
          <a:lstStyle/>
          <a:p>
            <a:pPr marL="0" indent="0">
              <a:lnSpc>
                <a:spcPct val="80000"/>
              </a:lnSpc>
              <a:buNone/>
            </a:pPr>
            <a:r>
              <a:rPr lang="en-US" sz="1800" dirty="0">
                <a:effectLst>
                  <a:outerShdw blurRad="38100" dist="38100" dir="2700000" algn="tl">
                    <a:srgbClr val="000000">
                      <a:alpha val="43137"/>
                    </a:srgbClr>
                  </a:outerShdw>
                </a:effectLst>
              </a:rPr>
              <a:t>Copyright © Texas Education Agency, 2014. These Materials are copyrighted © and trademarked ™ as the property of the Texas Education Agency (TEA) and may not be reproduced without the express written permission of TEA, except under the following conditions:</a:t>
            </a:r>
          </a:p>
          <a:p>
            <a:pPr marL="457063" indent="-277730">
              <a:lnSpc>
                <a:spcPct val="80000"/>
              </a:lnSpc>
              <a:buNone/>
            </a:pPr>
            <a:r>
              <a:rPr lang="en-US" sz="1800" dirty="0">
                <a:effectLst>
                  <a:outerShdw blurRad="38100" dist="38100" dir="2700000" algn="tl">
                    <a:srgbClr val="000000">
                      <a:alpha val="43137"/>
                    </a:srgbClr>
                  </a:outerShdw>
                </a:effectLst>
              </a:rPr>
              <a:t>1)  Texas public school districts, charter schools, and Education Service Centers may reproduce and use copies of the Materials and Related Materials for the districts’ and schools’ educational use without obtaining permission from TEA.</a:t>
            </a:r>
          </a:p>
          <a:p>
            <a:pPr marL="457063" indent="-277730">
              <a:lnSpc>
                <a:spcPct val="80000"/>
              </a:lnSpc>
              <a:buNone/>
            </a:pPr>
            <a:r>
              <a:rPr lang="en-US" sz="1800" dirty="0">
                <a:effectLst>
                  <a:outerShdw blurRad="38100" dist="38100" dir="2700000" algn="tl">
                    <a:srgbClr val="000000">
                      <a:alpha val="43137"/>
                    </a:srgbClr>
                  </a:outerShdw>
                </a:effectLst>
              </a:rPr>
              <a:t>2)  Residents of the state of Texas may reproduce and use copies of the Materials and Related Materials for individual personal use only, without obtaining written permission of TEA.</a:t>
            </a:r>
          </a:p>
          <a:p>
            <a:pPr marL="457063" indent="-277730">
              <a:lnSpc>
                <a:spcPct val="80000"/>
              </a:lnSpc>
              <a:buNone/>
            </a:pPr>
            <a:r>
              <a:rPr lang="en-US" sz="1800" dirty="0">
                <a:effectLst>
                  <a:outerShdw blurRad="38100" dist="38100" dir="2700000" algn="tl">
                    <a:srgbClr val="000000">
                      <a:alpha val="43137"/>
                    </a:srgbClr>
                  </a:outerShdw>
                </a:effectLst>
              </a:rPr>
              <a:t>3)  Any portion reproduced must be reproduced in its entirety and remain unedited, unaltered and unchanged in any way.</a:t>
            </a:r>
          </a:p>
          <a:p>
            <a:pPr marL="457063" indent="-277730">
              <a:lnSpc>
                <a:spcPct val="80000"/>
              </a:lnSpc>
              <a:buNone/>
            </a:pPr>
            <a:r>
              <a:rPr lang="en-US" sz="1800" dirty="0">
                <a:effectLst>
                  <a:outerShdw blurRad="38100" dist="38100" dir="2700000" algn="tl">
                    <a:srgbClr val="000000">
                      <a:alpha val="43137"/>
                    </a:srgbClr>
                  </a:outerShdw>
                </a:effectLst>
              </a:rPr>
              <a:t>4)  No monetary charge can be made for the reproduced materials or any document containing them; however, a reasonable charge to cover only the cost of reproduction and distribution may be charged.</a:t>
            </a:r>
          </a:p>
          <a:p>
            <a:pPr marL="0" indent="0">
              <a:lnSpc>
                <a:spcPct val="80000"/>
              </a:lnSpc>
              <a:buNone/>
            </a:pPr>
            <a:r>
              <a:rPr lang="en-US" sz="1800" dirty="0">
                <a:effectLst>
                  <a:outerShdw blurRad="38100" dist="38100" dir="2700000" algn="tl">
                    <a:srgbClr val="000000">
                      <a:alpha val="43137"/>
                    </a:srgbClr>
                  </a:outerShdw>
                </a:effectLst>
              </a:rPr>
              <a:t>Private entities or persons located in Texas that are not Texas public school districts, Texas Education Service Centers, or Texas charter schools or any entity, whether public or private, educational or non-educational, located outside the state of Texas </a:t>
            </a:r>
            <a:r>
              <a:rPr lang="en-US" sz="1800" i="1" dirty="0">
                <a:effectLst>
                  <a:outerShdw blurRad="38100" dist="38100" dir="2700000" algn="tl">
                    <a:srgbClr val="000000">
                      <a:alpha val="43137"/>
                    </a:srgbClr>
                  </a:outerShdw>
                </a:effectLst>
              </a:rPr>
              <a:t>MUST</a:t>
            </a:r>
            <a:r>
              <a:rPr lang="en-US" sz="1800" dirty="0">
                <a:effectLst>
                  <a:outerShdw blurRad="38100" dist="38100" dir="2700000" algn="tl">
                    <a:srgbClr val="000000">
                      <a:alpha val="43137"/>
                    </a:srgbClr>
                  </a:outerShdw>
                </a:effectLst>
              </a:rPr>
              <a:t> obtain written approval from TEA and will be required to enter into a license agreement that may involve the payment of a licensing fee or a royalty.</a:t>
            </a:r>
          </a:p>
          <a:p>
            <a:pPr marL="0" indent="0">
              <a:lnSpc>
                <a:spcPct val="80000"/>
              </a:lnSpc>
              <a:buNone/>
            </a:pPr>
            <a:r>
              <a:rPr lang="en-US" sz="1800" dirty="0">
                <a:effectLst>
                  <a:outerShdw blurRad="38100" dist="38100" dir="2700000" algn="tl">
                    <a:srgbClr val="000000">
                      <a:alpha val="43137"/>
                    </a:srgbClr>
                  </a:outerShdw>
                </a:effectLst>
              </a:rPr>
              <a:t>For information contact: Office of Copyrights, Trademarks, License Agreements, and Royalties, Texas Education Agency, 1701 N. Congress Ave., Austin, TX  78701-1494; phone 512-463-7004; email: </a:t>
            </a:r>
            <a:r>
              <a:rPr lang="en-US" sz="1800" dirty="0">
                <a:effectLst>
                  <a:outerShdw blurRad="38100" dist="38100" dir="2700000" algn="tl">
                    <a:srgbClr val="000000">
                      <a:alpha val="43137"/>
                    </a:srgbClr>
                  </a:outerShdw>
                </a:effectLst>
                <a:hlinkClick r:id="rId3"/>
              </a:rPr>
              <a:t>copyrights@tea.state.tx.us</a:t>
            </a:r>
            <a:r>
              <a:rPr lang="en-US" sz="1800" dirty="0">
                <a:effectLst>
                  <a:outerShdw blurRad="38100" dist="38100" dir="2700000" algn="tl">
                    <a:srgbClr val="000000">
                      <a:alpha val="43137"/>
                    </a:srgbClr>
                  </a:outerShdw>
                </a:effectLst>
              </a:rPr>
              <a:t>.</a:t>
            </a:r>
          </a:p>
        </p:txBody>
      </p:sp>
      <p:sp>
        <p:nvSpPr>
          <p:cNvPr id="8" name="Rectangle 7"/>
          <p:cNvSpPr/>
          <p:nvPr/>
        </p:nvSpPr>
        <p:spPr>
          <a:xfrm>
            <a:off x="3821475" y="656109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Tree>
    <p:extLst>
      <p:ext uri="{BB962C8B-B14F-4D97-AF65-F5344CB8AC3E}">
        <p14:creationId xmlns:p14="http://schemas.microsoft.com/office/powerpoint/2010/main" val="11379342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637212" y="2667000"/>
            <a:ext cx="4800600" cy="2286000"/>
          </a:xfrm>
        </p:spPr>
        <p:txBody>
          <a:bodyPr/>
          <a:lstStyle/>
          <a:p>
            <a:pPr algn="ctr"/>
            <a:r>
              <a:rPr lang="en-US" dirty="0" smtClean="0"/>
              <a:t>Working in the Food Service Industry</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12" y="1905000"/>
            <a:ext cx="4191000" cy="3352800"/>
          </a:xfrm>
          <a:prstGeom prst="rect">
            <a:avLst/>
          </a:prstGeom>
        </p:spPr>
      </p:pic>
      <p:sp>
        <p:nvSpPr>
          <p:cNvPr id="10" name="Rectangle 9"/>
          <p:cNvSpPr/>
          <p:nvPr/>
        </p:nvSpPr>
        <p:spPr>
          <a:xfrm>
            <a:off x="3821475" y="6561091"/>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sp>
        <p:nvSpPr>
          <p:cNvPr id="5"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25415712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Text Placeholder 2"/>
          <p:cNvSpPr>
            <a:spLocks noGrp="1"/>
          </p:cNvSpPr>
          <p:nvPr>
            <p:ph sz="half" idx="1"/>
          </p:nvPr>
        </p:nvSpPr>
        <p:spPr>
          <a:xfrm>
            <a:off x="507869" y="1411553"/>
            <a:ext cx="5484971" cy="4007251"/>
          </a:xfrm>
        </p:spPr>
        <p:txBody>
          <a:bodyPr/>
          <a:lstStyle/>
          <a:p>
            <a:r>
              <a:rPr lang="en-US" dirty="0" smtClean="0"/>
              <a:t>Able to create new foods and menus</a:t>
            </a:r>
          </a:p>
          <a:p>
            <a:r>
              <a:rPr lang="en-US" dirty="0" smtClean="0"/>
              <a:t>Work with exotic ingredients</a:t>
            </a:r>
          </a:p>
          <a:p>
            <a:r>
              <a:rPr lang="en-US" dirty="0" smtClean="0"/>
              <a:t>Explore passion for food and cooking</a:t>
            </a:r>
          </a:p>
          <a:p>
            <a:r>
              <a:rPr lang="en-US" dirty="0" smtClean="0"/>
              <a:t>Impress clients</a:t>
            </a:r>
          </a:p>
          <a:p>
            <a:r>
              <a:rPr lang="en-US" dirty="0" smtClean="0"/>
              <a:t>Flexible shifts</a:t>
            </a:r>
          </a:p>
          <a:p>
            <a:r>
              <a:rPr lang="en-US" dirty="0" smtClean="0"/>
              <a:t>Demand for chefs is constant</a:t>
            </a:r>
          </a:p>
          <a:p>
            <a:pPr marL="0" indent="0">
              <a:buNone/>
            </a:pPr>
            <a:endParaRPr lang="en-US" dirty="0"/>
          </a:p>
        </p:txBody>
      </p:sp>
      <p:sp>
        <p:nvSpPr>
          <p:cNvPr id="4" name="Content Placeholder 3"/>
          <p:cNvSpPr>
            <a:spLocks noGrp="1"/>
          </p:cNvSpPr>
          <p:nvPr>
            <p:ph sz="half" idx="2"/>
          </p:nvPr>
        </p:nvSpPr>
        <p:spPr>
          <a:xfrm>
            <a:off x="6195986" y="1411553"/>
            <a:ext cx="5484971" cy="3231654"/>
          </a:xfrm>
        </p:spPr>
        <p:txBody>
          <a:bodyPr/>
          <a:lstStyle/>
          <a:p>
            <a:r>
              <a:rPr lang="en-US" dirty="0" smtClean="0"/>
              <a:t>If full time:</a:t>
            </a:r>
          </a:p>
          <a:p>
            <a:pPr lvl="1"/>
            <a:r>
              <a:rPr lang="en-US" sz="2800" dirty="0" smtClean="0"/>
              <a:t>Health insurance</a:t>
            </a:r>
          </a:p>
          <a:p>
            <a:pPr lvl="1"/>
            <a:r>
              <a:rPr lang="en-US" sz="2800" dirty="0" smtClean="0"/>
              <a:t>Paid vacations</a:t>
            </a:r>
          </a:p>
          <a:p>
            <a:r>
              <a:rPr lang="en-US" dirty="0" smtClean="0"/>
              <a:t>If you own a restaurant:</a:t>
            </a:r>
            <a:endParaRPr lang="en-US" dirty="0"/>
          </a:p>
          <a:p>
            <a:pPr lvl="1"/>
            <a:r>
              <a:rPr lang="en-US" sz="2800" dirty="0" smtClean="0"/>
              <a:t>Creative freedom</a:t>
            </a:r>
          </a:p>
          <a:p>
            <a:pPr lvl="1"/>
            <a:r>
              <a:rPr lang="en-US" sz="2800" dirty="0" smtClean="0"/>
              <a:t>Choose type of foods served</a:t>
            </a:r>
          </a:p>
          <a:p>
            <a:pPr lvl="1"/>
            <a:r>
              <a:rPr lang="en-US" sz="2800" dirty="0" smtClean="0"/>
              <a:t>Choice of specials each night</a:t>
            </a:r>
          </a:p>
        </p:txBody>
      </p:sp>
      <p:sp>
        <p:nvSpPr>
          <p:cNvPr id="5" name="Rectangle 4"/>
          <p:cNvSpPr/>
          <p:nvPr/>
        </p:nvSpPr>
        <p:spPr>
          <a:xfrm>
            <a:off x="3821475" y="656109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5812" y="324327"/>
            <a:ext cx="1725811" cy="1739400"/>
          </a:xfrm>
          <a:prstGeom prst="rect">
            <a:avLst/>
          </a:prstGeom>
        </p:spPr>
      </p:pic>
      <p:sp>
        <p:nvSpPr>
          <p:cNvPr id="7"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16253370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sz="half" idx="1"/>
          </p:nvPr>
        </p:nvSpPr>
        <p:spPr>
          <a:xfrm>
            <a:off x="507737" y="1412079"/>
            <a:ext cx="5483543" cy="4480201"/>
          </a:xfrm>
        </p:spPr>
        <p:txBody>
          <a:bodyPr/>
          <a:lstStyle/>
          <a:p>
            <a:r>
              <a:rPr lang="en-US" sz="2799" dirty="0"/>
              <a:t>Can be physically and mentally </a:t>
            </a:r>
            <a:r>
              <a:rPr lang="en-US" sz="2799" dirty="0" smtClean="0"/>
              <a:t>overwhelming</a:t>
            </a:r>
          </a:p>
          <a:p>
            <a:r>
              <a:rPr lang="en-US" sz="2799" dirty="0" smtClean="0"/>
              <a:t>Stressful </a:t>
            </a:r>
            <a:endParaRPr lang="en-US" sz="2799" dirty="0"/>
          </a:p>
          <a:p>
            <a:r>
              <a:rPr lang="en-US" sz="2799" dirty="0"/>
              <a:t>Long hours with few breaks</a:t>
            </a:r>
          </a:p>
          <a:p>
            <a:r>
              <a:rPr lang="en-US" sz="2799" dirty="0"/>
              <a:t>Always on your feet</a:t>
            </a:r>
          </a:p>
          <a:p>
            <a:r>
              <a:rPr lang="en-US" sz="2799" dirty="0"/>
              <a:t>Under pressure to deliver meals </a:t>
            </a:r>
            <a:r>
              <a:rPr lang="en-US" sz="2799" dirty="0" smtClean="0"/>
              <a:t>quickly</a:t>
            </a:r>
          </a:p>
          <a:p>
            <a:r>
              <a:rPr lang="en-US" sz="2799" dirty="0" smtClean="0"/>
              <a:t>Burnout is common</a:t>
            </a:r>
            <a:endParaRPr lang="en-US" dirty="0" smtClean="0"/>
          </a:p>
          <a:p>
            <a:endParaRPr lang="en-US" dirty="0" smtClean="0"/>
          </a:p>
          <a:p>
            <a:endParaRPr lang="en-US" dirty="0"/>
          </a:p>
        </p:txBody>
      </p:sp>
      <p:sp>
        <p:nvSpPr>
          <p:cNvPr id="7" name="Slide Number Placeholder 6"/>
          <p:cNvSpPr>
            <a:spLocks noGrp="1"/>
          </p:cNvSpPr>
          <p:nvPr>
            <p:ph type="sldNum" sz="quarter" idx="4294967295"/>
          </p:nvPr>
        </p:nvSpPr>
        <p:spPr>
          <a:xfrm>
            <a:off x="121517" y="6477000"/>
            <a:ext cx="410295" cy="228540"/>
          </a:xfrm>
          <a:prstGeom prst="rect">
            <a:avLst/>
          </a:prstGeom>
        </p:spPr>
        <p:txBody>
          <a:bodyPr/>
          <a:lstStyle/>
          <a:p>
            <a:fld id="{9CD8D479-8942-46E8-A226-A4E01F7A105C}" type="slidenum">
              <a:rPr lang="en-US" smtClean="0"/>
              <a:t>5</a:t>
            </a:fld>
            <a:endParaRPr lang="en-US"/>
          </a:p>
        </p:txBody>
      </p:sp>
      <p:sp>
        <p:nvSpPr>
          <p:cNvPr id="9" name="Content Placeholder 8"/>
          <p:cNvSpPr>
            <a:spLocks noGrp="1"/>
          </p:cNvSpPr>
          <p:nvPr>
            <p:ph sz="half" idx="2"/>
          </p:nvPr>
        </p:nvSpPr>
        <p:spPr>
          <a:xfrm>
            <a:off x="6195986" y="1411553"/>
            <a:ext cx="5484971" cy="4151047"/>
          </a:xfrm>
        </p:spPr>
        <p:txBody>
          <a:bodyPr>
            <a:noAutofit/>
          </a:bodyPr>
          <a:lstStyle/>
          <a:p>
            <a:r>
              <a:rPr lang="en-US" dirty="0"/>
              <a:t>Hours include holidays and weekends</a:t>
            </a:r>
          </a:p>
          <a:p>
            <a:r>
              <a:rPr lang="en-US" dirty="0"/>
              <a:t>Stiff competition</a:t>
            </a:r>
          </a:p>
          <a:p>
            <a:r>
              <a:rPr lang="en-US" dirty="0"/>
              <a:t>Can be monotonous and tedious</a:t>
            </a:r>
          </a:p>
          <a:p>
            <a:r>
              <a:rPr lang="en-US" dirty="0"/>
              <a:t>No benefits for part-time employees</a:t>
            </a:r>
          </a:p>
        </p:txBody>
      </p:sp>
      <p:sp>
        <p:nvSpPr>
          <p:cNvPr id="8" name="Rectangle 7"/>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2284" y="3810001"/>
            <a:ext cx="2986264" cy="2667000"/>
          </a:xfrm>
          <a:prstGeom prst="rect">
            <a:avLst/>
          </a:prstGeom>
        </p:spPr>
      </p:pic>
    </p:spTree>
    <p:extLst>
      <p:ext uri="{BB962C8B-B14F-4D97-AF65-F5344CB8AC3E}">
        <p14:creationId xmlns:p14="http://schemas.microsoft.com/office/powerpoint/2010/main" val="21999433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Roles</a:t>
            </a:r>
            <a:endParaRPr lang="en-US" dirty="0"/>
          </a:p>
        </p:txBody>
      </p:sp>
      <p:sp>
        <p:nvSpPr>
          <p:cNvPr id="6" name="Content Placeholder 5"/>
          <p:cNvSpPr>
            <a:spLocks noGrp="1"/>
          </p:cNvSpPr>
          <p:nvPr>
            <p:ph sz="half" idx="1"/>
          </p:nvPr>
        </p:nvSpPr>
        <p:spPr>
          <a:xfrm>
            <a:off x="507869" y="1411553"/>
            <a:ext cx="5281743" cy="4179606"/>
          </a:xfrm>
        </p:spPr>
        <p:txBody>
          <a:bodyPr/>
          <a:lstStyle/>
          <a:p>
            <a:r>
              <a:rPr lang="en-US" sz="2800" dirty="0" smtClean="0"/>
              <a:t>Adult</a:t>
            </a:r>
          </a:p>
          <a:p>
            <a:r>
              <a:rPr lang="en-US" sz="2800" dirty="0" smtClean="0"/>
              <a:t>Employee</a:t>
            </a:r>
          </a:p>
          <a:p>
            <a:r>
              <a:rPr lang="en-US" sz="2800" dirty="0" smtClean="0"/>
              <a:t>Citizen</a:t>
            </a:r>
          </a:p>
          <a:p>
            <a:r>
              <a:rPr lang="en-US" sz="2800" dirty="0" smtClean="0"/>
              <a:t>Spouse</a:t>
            </a:r>
          </a:p>
          <a:p>
            <a:r>
              <a:rPr lang="en-US" sz="2800" dirty="0" smtClean="0"/>
              <a:t>Parent </a:t>
            </a:r>
          </a:p>
          <a:p>
            <a:r>
              <a:rPr lang="en-US" sz="2800" dirty="0" smtClean="0"/>
              <a:t>Community member</a:t>
            </a:r>
          </a:p>
          <a:p>
            <a:r>
              <a:rPr lang="en-US" sz="2800" dirty="0" smtClean="0"/>
              <a:t>Neighbor</a:t>
            </a:r>
          </a:p>
          <a:p>
            <a:r>
              <a:rPr lang="en-US" dirty="0" smtClean="0"/>
              <a:t>Other </a:t>
            </a:r>
            <a:endParaRPr lang="en-US" sz="2800" dirty="0" smtClean="0"/>
          </a:p>
          <a:p>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89612" y="2560614"/>
            <a:ext cx="2539836" cy="3230586"/>
          </a:xfrm>
        </p:spPr>
      </p:pic>
      <p:sp>
        <p:nvSpPr>
          <p:cNvPr id="8" name="Rectangle 7"/>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9"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284" y="602551"/>
            <a:ext cx="2362200" cy="3018617"/>
          </a:xfrm>
          <a:prstGeom prst="rect">
            <a:avLst/>
          </a:prstGeom>
        </p:spPr>
      </p:pic>
      <p:sp>
        <p:nvSpPr>
          <p:cNvPr id="13" name="Right Brace 12"/>
          <p:cNvSpPr/>
          <p:nvPr/>
        </p:nvSpPr>
        <p:spPr>
          <a:xfrm>
            <a:off x="6012497" y="3178810"/>
            <a:ext cx="163830" cy="50038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038470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Text Placeholder 2"/>
          <p:cNvSpPr>
            <a:spLocks noGrp="1"/>
          </p:cNvSpPr>
          <p:nvPr>
            <p:ph type="body" sz="quarter" idx="10"/>
          </p:nvPr>
        </p:nvSpPr>
        <p:spPr>
          <a:xfrm>
            <a:off x="507868" y="1411552"/>
            <a:ext cx="11173090" cy="3287054"/>
          </a:xfrm>
        </p:spPr>
        <p:txBody>
          <a:bodyPr/>
          <a:lstStyle/>
          <a:p>
            <a:r>
              <a:rPr lang="en-US" dirty="0" smtClean="0"/>
              <a:t>May consist of:</a:t>
            </a:r>
          </a:p>
          <a:p>
            <a:pPr lvl="1"/>
            <a:r>
              <a:rPr lang="en-US" dirty="0" smtClean="0"/>
              <a:t>Spouse</a:t>
            </a:r>
          </a:p>
          <a:p>
            <a:pPr lvl="1"/>
            <a:r>
              <a:rPr lang="en-US" dirty="0" smtClean="0"/>
              <a:t>Children</a:t>
            </a:r>
          </a:p>
          <a:p>
            <a:pPr lvl="1"/>
            <a:r>
              <a:rPr lang="en-US" dirty="0" smtClean="0"/>
              <a:t>Grandparents</a:t>
            </a:r>
          </a:p>
          <a:p>
            <a:pPr lvl="1"/>
            <a:r>
              <a:rPr lang="en-US" dirty="0" smtClean="0"/>
              <a:t>Brothers and sisters</a:t>
            </a:r>
          </a:p>
          <a:p>
            <a:pPr lvl="1"/>
            <a:r>
              <a:rPr lang="en-US" dirty="0" smtClean="0"/>
              <a:t>Step-children</a:t>
            </a:r>
          </a:p>
          <a:p>
            <a:pPr lvl="1"/>
            <a:r>
              <a:rPr lang="en-US" dirty="0" smtClean="0"/>
              <a:t>Other relatives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412" y="1411552"/>
            <a:ext cx="4844049" cy="3875239"/>
          </a:xfrm>
          <a:prstGeom prst="rect">
            <a:avLst/>
          </a:prstGeom>
        </p:spPr>
      </p:pic>
      <p:sp>
        <p:nvSpPr>
          <p:cNvPr id="5" name="Rectangle 4"/>
          <p:cNvSpPr/>
          <p:nvPr/>
        </p:nvSpPr>
        <p:spPr>
          <a:xfrm>
            <a:off x="3821475" y="6601421"/>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Tree>
    <p:extLst>
      <p:ext uri="{BB962C8B-B14F-4D97-AF65-F5344CB8AC3E}">
        <p14:creationId xmlns:p14="http://schemas.microsoft.com/office/powerpoint/2010/main" val="17254459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3418" y="3886200"/>
            <a:ext cx="10239883" cy="1523495"/>
          </a:xfrm>
        </p:spPr>
        <p:txBody>
          <a:bodyPr/>
          <a:lstStyle/>
          <a:p>
            <a:pPr algn="ctr"/>
            <a:r>
              <a:rPr lang="en-US" sz="4800" dirty="0" smtClean="0">
                <a:hlinkClick r:id="rId3"/>
              </a:rPr>
              <a:t>Families Struggling for Work-Life Balance</a:t>
            </a:r>
            <a:r>
              <a:rPr lang="en-US" sz="4800" dirty="0" smtClean="0"/>
              <a:t/>
            </a:r>
            <a:br>
              <a:rPr lang="en-US" sz="4800" dirty="0" smtClean="0"/>
            </a:br>
            <a:r>
              <a:rPr lang="en-US" sz="1800" dirty="0" smtClean="0">
                <a:solidFill>
                  <a:schemeClr val="bg1"/>
                </a:solidFill>
              </a:rPr>
              <a:t>(click on link)</a:t>
            </a:r>
            <a:endParaRPr lang="en-US" sz="1800" dirty="0">
              <a:solidFill>
                <a:schemeClr val="bg1"/>
              </a:solidFill>
            </a:endParaRPr>
          </a:p>
        </p:txBody>
      </p:sp>
      <p:sp>
        <p:nvSpPr>
          <p:cNvPr id="6" name="Rectangle 5"/>
          <p:cNvSpPr/>
          <p:nvPr/>
        </p:nvSpPr>
        <p:spPr>
          <a:xfrm>
            <a:off x="3821475" y="6601421"/>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812" y="990600"/>
            <a:ext cx="3886200" cy="2590800"/>
          </a:xfrm>
          <a:prstGeom prst="rect">
            <a:avLst/>
          </a:prstGeom>
        </p:spPr>
      </p:pic>
      <p:sp>
        <p:nvSpPr>
          <p:cNvPr id="9"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7353811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3418" y="4191000"/>
            <a:ext cx="10239883" cy="1523495"/>
          </a:xfrm>
        </p:spPr>
        <p:txBody>
          <a:bodyPr/>
          <a:lstStyle/>
          <a:p>
            <a:pPr algn="ctr"/>
            <a:r>
              <a:rPr lang="en-US" dirty="0" smtClean="0"/>
              <a:t>Time and Energy Management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0541" y="533400"/>
            <a:ext cx="2405636" cy="3316488"/>
          </a:xfrm>
          <a:prstGeom prst="rect">
            <a:avLst/>
          </a:prstGeom>
        </p:spPr>
      </p:pic>
      <p:sp>
        <p:nvSpPr>
          <p:cNvPr id="10" name="Slide Number Placeholder 6"/>
          <p:cNvSpPr txBox="1">
            <a:spLocks/>
          </p:cNvSpPr>
          <p:nvPr/>
        </p:nvSpPr>
        <p:spPr>
          <a:xfrm>
            <a:off x="121517"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
        <p:nvSpPr>
          <p:cNvPr id="11" name="Rectangle 10"/>
          <p:cNvSpPr/>
          <p:nvPr/>
        </p:nvSpPr>
        <p:spPr>
          <a:xfrm>
            <a:off x="3821475" y="6601421"/>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20411574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Textured Segoe 16x9_TP10286741">
  <a:themeElements>
    <a:clrScheme name="Custom 1">
      <a:dk1>
        <a:srgbClr val="000000"/>
      </a:dk1>
      <a:lt1>
        <a:srgbClr val="FFFFFF"/>
      </a:lt1>
      <a:dk2>
        <a:srgbClr val="1F7335"/>
      </a:dk2>
      <a:lt2>
        <a:srgbClr val="FFFFFF"/>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The Balancing Act2" id="{BFF38003-89C1-4622-9906-56A55C03E193}" vid="{28577FDF-3CA7-4FFF-8F3F-75D970141D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13E5D39-25BB-4378-933E-6C81907C3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 Balancing Act2</Template>
  <TotalTime>5235</TotalTime>
  <Words>885</Words>
  <Application>Microsoft Office PowerPoint</Application>
  <PresentationFormat>Custom</PresentationFormat>
  <Paragraphs>183</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1_Green Textured Segoe 16x9_TP10286741</vt:lpstr>
      <vt:lpstr>The Balancing Act</vt:lpstr>
      <vt:lpstr>Copyright</vt:lpstr>
      <vt:lpstr>Working in the Food Service Industry</vt:lpstr>
      <vt:lpstr>Advantages</vt:lpstr>
      <vt:lpstr>Disadvantages</vt:lpstr>
      <vt:lpstr>Multiple Roles</vt:lpstr>
      <vt:lpstr>Family</vt:lpstr>
      <vt:lpstr>Families Struggling for Work-Life Balance (click on link)</vt:lpstr>
      <vt:lpstr>Time and Energy Management</vt:lpstr>
      <vt:lpstr>Time Saving Techniques</vt:lpstr>
      <vt:lpstr>Managing Your Energy</vt:lpstr>
      <vt:lpstr>Leisure Activities</vt:lpstr>
      <vt:lpstr>Questions?</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The Balancing Act: Managing a Career and Family</dc:title>
  <dc:subject>Hospitality and Tourism</dc:subject>
  <dc:creator>Statewide Instructional Resources Development Center</dc:creator>
  <cp:keywords>The Balancing Act: Managing a Career and Family</cp:keywords>
  <dc:description>© Copyright TEA</dc:description>
  <cp:lastModifiedBy>Cynthia Moreno</cp:lastModifiedBy>
  <cp:revision>53</cp:revision>
  <dcterms:created xsi:type="dcterms:W3CDTF">2014-01-14T15:09:18Z</dcterms:created>
  <dcterms:modified xsi:type="dcterms:W3CDTF">2014-04-27T01:12:52Z</dcterms:modified>
  <cp:category>Culinary Arts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TC102867419990</vt:lpwstr>
  </property>
</Properties>
</file>