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Lst>
  <p:notesMasterIdLst>
    <p:notesMasterId r:id="rId17"/>
  </p:notesMasterIdLst>
  <p:handoutMasterIdLst>
    <p:handoutMasterId r:id="rId18"/>
  </p:handoutMasterIdLst>
  <p:sldIdLst>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8603FDC-E32A-4AB5-989C-0864C3EAD2B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434" autoAdjust="0"/>
  </p:normalViewPr>
  <p:slideViewPr>
    <p:cSldViewPr snapToGrid="0">
      <p:cViewPr varScale="1">
        <p:scale>
          <a:sx n="67" d="100"/>
          <a:sy n="67" d="100"/>
        </p:scale>
        <p:origin x="738" y="6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2/11/2014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2/11/2014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930FC-E8DB-4F82-A11D-FF6E323923F3}" type="slidenum">
              <a:rPr lang="en-US" smtClean="0"/>
              <a:t>1</a:t>
            </a:fld>
            <a:endParaRPr lang="en-US"/>
          </a:p>
        </p:txBody>
      </p:sp>
    </p:spTree>
    <p:extLst>
      <p:ext uri="{BB962C8B-B14F-4D97-AF65-F5344CB8AC3E}">
        <p14:creationId xmlns:p14="http://schemas.microsoft.com/office/powerpoint/2010/main" val="62531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Understanding when we perform our best and what affects our energy can</a:t>
            </a:r>
            <a:r>
              <a:rPr lang="en-US" baseline="0" dirty="0" smtClean="0"/>
              <a:t> help us with our work.</a:t>
            </a:r>
            <a:endParaRPr lang="en-US" dirty="0" smtClean="0"/>
          </a:p>
          <a:p>
            <a:endParaRPr lang="en-US" dirty="0"/>
          </a:p>
        </p:txBody>
      </p:sp>
      <p:sp>
        <p:nvSpPr>
          <p:cNvPr id="4" name="Slide Number Placeholder 3"/>
          <p:cNvSpPr>
            <a:spLocks noGrp="1"/>
          </p:cNvSpPr>
          <p:nvPr>
            <p:ph type="sldNum" sz="quarter" idx="10"/>
          </p:nvPr>
        </p:nvSpPr>
        <p:spPr/>
        <p:txBody>
          <a:bodyPr/>
          <a:lstStyle/>
          <a:p>
            <a:fld id="{67779B0A-401F-42D2-AAF7-91E76863B1BD}" type="slidenum">
              <a:rPr lang="en-US" smtClean="0"/>
              <a:pPr/>
              <a:t>11</a:t>
            </a:fld>
            <a:endParaRPr lang="en-US"/>
          </a:p>
        </p:txBody>
      </p:sp>
    </p:spTree>
    <p:extLst>
      <p:ext uri="{BB962C8B-B14F-4D97-AF65-F5344CB8AC3E}">
        <p14:creationId xmlns:p14="http://schemas.microsoft.com/office/powerpoint/2010/main" val="152273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Leisure time is the time you</a:t>
            </a:r>
            <a:r>
              <a:rPr lang="en-US" baseline="0" dirty="0" smtClean="0"/>
              <a:t> have free from work and other duties.</a:t>
            </a:r>
          </a:p>
          <a:p>
            <a:endParaRPr lang="en-US" baseline="0" dirty="0" smtClean="0"/>
          </a:p>
          <a:p>
            <a:r>
              <a:rPr lang="en-US" baseline="0" dirty="0" smtClean="0"/>
              <a:t>This time can include</a:t>
            </a:r>
            <a:r>
              <a:rPr lang="en-US" baseline="0" dirty="0" smtClean="0"/>
              <a:t>:</a:t>
            </a:r>
          </a:p>
          <a:p>
            <a:pPr marL="171450" indent="-171450">
              <a:buFont typeface="Arial" panose="020B0604020202020204" pitchFamily="34" charset="0"/>
              <a:buChar char="•"/>
            </a:pPr>
            <a:r>
              <a:rPr lang="en-US" baseline="0" dirty="0" smtClean="0"/>
              <a:t>Community activities</a:t>
            </a:r>
          </a:p>
          <a:p>
            <a:pPr marL="628650" lvl="1" indent="-171450">
              <a:buFont typeface="Arial" panose="020B0604020202020204" pitchFamily="34" charset="0"/>
              <a:buChar char="•"/>
            </a:pPr>
            <a:r>
              <a:rPr lang="en-US" baseline="0" dirty="0" smtClean="0"/>
              <a:t>participating in festivals, concerts or other local activities</a:t>
            </a:r>
            <a:endParaRPr lang="en-US" baseline="0" dirty="0" smtClean="0"/>
          </a:p>
          <a:p>
            <a:pPr marL="171450" indent="-171450">
              <a:buFont typeface="Arial" panose="020B0604020202020204" pitchFamily="34" charset="0"/>
              <a:buChar char="•"/>
            </a:pPr>
            <a:r>
              <a:rPr lang="en-US" baseline="0" dirty="0" smtClean="0"/>
              <a:t>Hobbies</a:t>
            </a:r>
          </a:p>
          <a:p>
            <a:pPr marL="628650" lvl="1" indent="-171450">
              <a:buFont typeface="Arial" panose="020B0604020202020204" pitchFamily="34" charset="0"/>
              <a:buChar char="•"/>
            </a:pPr>
            <a:r>
              <a:rPr lang="en-US" baseline="0" dirty="0" smtClean="0"/>
              <a:t>building</a:t>
            </a:r>
          </a:p>
          <a:p>
            <a:pPr marL="628650" lvl="1" indent="-171450">
              <a:buFont typeface="Arial" panose="020B0604020202020204" pitchFamily="34" charset="0"/>
              <a:buChar char="•"/>
            </a:pPr>
            <a:r>
              <a:rPr lang="en-US" baseline="0" dirty="0" smtClean="0"/>
              <a:t>crafting</a:t>
            </a:r>
          </a:p>
          <a:p>
            <a:pPr marL="628650" lvl="1" indent="-171450">
              <a:buFont typeface="Arial" panose="020B0604020202020204" pitchFamily="34" charset="0"/>
              <a:buChar char="•"/>
            </a:pPr>
            <a:r>
              <a:rPr lang="en-US" baseline="0" dirty="0" smtClean="0"/>
              <a:t>drawing</a:t>
            </a:r>
          </a:p>
          <a:p>
            <a:pPr marL="628650" lvl="1" indent="-171450">
              <a:buFont typeface="Arial" panose="020B0604020202020204" pitchFamily="34" charset="0"/>
              <a:buChar char="•"/>
            </a:pPr>
            <a:r>
              <a:rPr lang="en-US" baseline="0" dirty="0" smtClean="0"/>
              <a:t>reading</a:t>
            </a:r>
          </a:p>
          <a:p>
            <a:pPr marL="171450" indent="-171450">
              <a:buFont typeface="Arial" panose="020B0604020202020204" pitchFamily="34" charset="0"/>
              <a:buChar char="•"/>
            </a:pPr>
            <a:r>
              <a:rPr lang="en-US" baseline="0" dirty="0" smtClean="0"/>
              <a:t>Reflection</a:t>
            </a:r>
            <a:endParaRPr lang="en-US" baseline="0" dirty="0" smtClean="0"/>
          </a:p>
          <a:p>
            <a:pPr marL="628650" lvl="1" indent="-171450">
              <a:buFont typeface="Arial" panose="020B0604020202020204" pitchFamily="34" charset="0"/>
              <a:buChar char="•"/>
            </a:pPr>
            <a:r>
              <a:rPr lang="en-US" baseline="0" dirty="0" smtClean="0"/>
              <a:t>taking time for yourself by </a:t>
            </a:r>
            <a:r>
              <a:rPr lang="en-US" baseline="0" dirty="0" smtClean="0"/>
              <a:t>yourself</a:t>
            </a:r>
          </a:p>
          <a:p>
            <a:pPr marL="171450" indent="-171450">
              <a:buFont typeface="Arial" panose="020B0604020202020204" pitchFamily="34" charset="0"/>
              <a:buChar char="•"/>
            </a:pPr>
            <a:r>
              <a:rPr lang="en-US" baseline="0" dirty="0" smtClean="0"/>
              <a:t>Vacations</a:t>
            </a:r>
          </a:p>
          <a:p>
            <a:pPr marL="628650" lvl="1" indent="-171450">
              <a:buFont typeface="Arial" panose="020B0604020202020204" pitchFamily="34" charset="0"/>
              <a:buChar char="•"/>
            </a:pPr>
            <a:r>
              <a:rPr lang="en-US" baseline="0" dirty="0" smtClean="0"/>
              <a:t>visiting family in other cities</a:t>
            </a:r>
          </a:p>
          <a:p>
            <a:pPr marL="628650" lvl="1" indent="-171450">
              <a:buFont typeface="Arial" panose="020B0604020202020204" pitchFamily="34" charset="0"/>
              <a:buChar char="•"/>
            </a:pPr>
            <a:r>
              <a:rPr lang="en-US" baseline="0" dirty="0" smtClean="0"/>
              <a:t>visiting amusement parks</a:t>
            </a: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What is your favorite leisure activity?</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12</a:t>
            </a:fld>
            <a:endParaRPr lang="en-US"/>
          </a:p>
        </p:txBody>
      </p:sp>
    </p:spTree>
    <p:extLst>
      <p:ext uri="{BB962C8B-B14F-4D97-AF65-F5344CB8AC3E}">
        <p14:creationId xmlns:p14="http://schemas.microsoft.com/office/powerpoint/2010/main" val="369558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930FC-E8DB-4F82-A11D-FF6E323923F3}" type="slidenum">
              <a:rPr lang="en-US" smtClean="0"/>
              <a:t>2</a:t>
            </a:fld>
            <a:endParaRPr lang="en-US"/>
          </a:p>
        </p:txBody>
      </p:sp>
    </p:spTree>
    <p:extLst>
      <p:ext uri="{BB962C8B-B14F-4D97-AF65-F5344CB8AC3E}">
        <p14:creationId xmlns:p14="http://schemas.microsoft.com/office/powerpoint/2010/main" val="108794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Travel shows on television have boosted careers</a:t>
            </a:r>
            <a:r>
              <a:rPr lang="en-US" baseline="0" dirty="0" smtClean="0"/>
              <a:t> for many tour guides and travel destinations. </a:t>
            </a:r>
          </a:p>
          <a:p>
            <a:endParaRPr lang="en-US" baseline="0" dirty="0" smtClean="0"/>
          </a:p>
          <a:p>
            <a:r>
              <a:rPr lang="en-US" baseline="0" dirty="0" smtClean="0"/>
              <a:t>But there are advantages and disadvantages to working in the travel and tourism industry.</a:t>
            </a:r>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3</a:t>
            </a:fld>
            <a:endParaRPr lang="en-US"/>
          </a:p>
        </p:txBody>
      </p:sp>
    </p:spTree>
    <p:extLst>
      <p:ext uri="{BB962C8B-B14F-4D97-AF65-F5344CB8AC3E}">
        <p14:creationId xmlns:p14="http://schemas.microsoft.com/office/powerpoint/2010/main" val="2368421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advantages to working</a:t>
            </a:r>
            <a:r>
              <a:rPr lang="en-US" baseline="0" dirty="0" smtClean="0"/>
              <a:t> in the travel and tourism industry.  Listed above are a few.</a:t>
            </a:r>
          </a:p>
          <a:p>
            <a:endParaRPr lang="en-US" baseline="0" dirty="0" smtClean="0"/>
          </a:p>
          <a:p>
            <a:r>
              <a:rPr lang="en-US" baseline="0" dirty="0" smtClean="0"/>
              <a:t>Can you think of any others?</a:t>
            </a:r>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4</a:t>
            </a:fld>
            <a:endParaRPr lang="en-US"/>
          </a:p>
        </p:txBody>
      </p:sp>
    </p:spTree>
    <p:extLst>
      <p:ext uri="{BB962C8B-B14F-4D97-AF65-F5344CB8AC3E}">
        <p14:creationId xmlns:p14="http://schemas.microsoft.com/office/powerpoint/2010/main" val="1983352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Careers in the travel</a:t>
            </a:r>
            <a:r>
              <a:rPr lang="en-US" baseline="0" dirty="0" smtClean="0"/>
              <a:t> and tourism</a:t>
            </a:r>
            <a:r>
              <a:rPr lang="en-US" dirty="0" smtClean="0"/>
              <a:t> industry can</a:t>
            </a:r>
            <a:r>
              <a:rPr lang="en-US" baseline="0" dirty="0" smtClean="0"/>
              <a:t> be</a:t>
            </a:r>
            <a:r>
              <a:rPr lang="en-US" dirty="0" smtClean="0"/>
              <a:t> stressful and physically demanding.</a:t>
            </a:r>
            <a:r>
              <a:rPr lang="en-US" baseline="0" dirty="0" smtClean="0"/>
              <a:t> </a:t>
            </a:r>
          </a:p>
          <a:p>
            <a:endParaRPr lang="en-US" baseline="0" dirty="0" smtClean="0"/>
          </a:p>
          <a:p>
            <a:r>
              <a:rPr lang="en-US" baseline="0" dirty="0" smtClean="0"/>
              <a:t>The hours are long and may include nights, weekends, and holidays.</a:t>
            </a:r>
          </a:p>
          <a:p>
            <a:endParaRPr lang="en-US" baseline="0" dirty="0" smtClean="0"/>
          </a:p>
          <a:p>
            <a:r>
              <a:rPr lang="en-US" baseline="0" dirty="0" smtClean="0"/>
              <a:t>Can you name any other disadvantages to a career in the travel and tourism industry?</a:t>
            </a:r>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5</a:t>
            </a:fld>
            <a:endParaRPr lang="en-US"/>
          </a:p>
        </p:txBody>
      </p:sp>
    </p:spTree>
    <p:extLst>
      <p:ext uri="{BB962C8B-B14F-4D97-AF65-F5344CB8AC3E}">
        <p14:creationId xmlns:p14="http://schemas.microsoft.com/office/powerpoint/2010/main" val="136247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Adult – We have to grow up!</a:t>
            </a:r>
          </a:p>
          <a:p>
            <a:pPr marL="171450" indent="-171450">
              <a:buFont typeface="Arial" panose="020B0604020202020204" pitchFamily="34" charset="0"/>
              <a:buChar char="•"/>
            </a:pPr>
            <a:r>
              <a:rPr lang="en-US" dirty="0" smtClean="0"/>
              <a:t>Employee – This</a:t>
            </a:r>
            <a:r>
              <a:rPr lang="en-US" baseline="0" dirty="0" smtClean="0"/>
              <a:t> role will require that you be at work on time and perform your job well</a:t>
            </a:r>
            <a:endParaRPr lang="en-US" dirty="0" smtClean="0"/>
          </a:p>
          <a:p>
            <a:pPr marL="171450" indent="-171450">
              <a:buFont typeface="Arial" panose="020B0604020202020204" pitchFamily="34" charset="0"/>
              <a:buChar char="•"/>
            </a:pPr>
            <a:r>
              <a:rPr lang="en-US" dirty="0" smtClean="0"/>
              <a:t>Citizen – This role will</a:t>
            </a:r>
            <a:r>
              <a:rPr lang="en-US" baseline="0" dirty="0" smtClean="0"/>
              <a:t> require you to be informed about current events and vote</a:t>
            </a:r>
            <a:endParaRPr lang="en-US" dirty="0" smtClean="0"/>
          </a:p>
          <a:p>
            <a:pPr marL="171450" indent="-171450">
              <a:buFont typeface="Arial" panose="020B0604020202020204" pitchFamily="34" charset="0"/>
              <a:buChar char="•"/>
            </a:pPr>
            <a:r>
              <a:rPr lang="en-US" dirty="0" smtClean="0"/>
              <a:t>Spouse</a:t>
            </a:r>
            <a:r>
              <a:rPr lang="en-US" baseline="0" dirty="0" smtClean="0"/>
              <a:t> and p</a:t>
            </a:r>
            <a:r>
              <a:rPr lang="en-US" dirty="0" smtClean="0"/>
              <a:t>arent  - These roles add</a:t>
            </a:r>
            <a:r>
              <a:rPr lang="en-US" baseline="0" dirty="0" smtClean="0"/>
              <a:t> responsibility for relating to and taking care of others</a:t>
            </a:r>
            <a:endParaRPr lang="en-US" dirty="0" smtClean="0"/>
          </a:p>
          <a:p>
            <a:pPr marL="171450" indent="-171450">
              <a:buFont typeface="Arial" panose="020B0604020202020204" pitchFamily="34" charset="0"/>
              <a:buChar char="•"/>
            </a:pPr>
            <a:r>
              <a:rPr lang="en-US" dirty="0" smtClean="0"/>
              <a:t>Community</a:t>
            </a:r>
            <a:r>
              <a:rPr lang="en-US" baseline="0" dirty="0" smtClean="0"/>
              <a:t> member and neighbor – These roles may include responsibilities of organizing and participating in community activities</a:t>
            </a:r>
          </a:p>
          <a:p>
            <a:pPr marL="171450" indent="-171450">
              <a:buFont typeface="Arial" panose="020B0604020202020204" pitchFamily="34" charset="0"/>
              <a:buChar char="•"/>
            </a:pPr>
            <a:r>
              <a:rPr lang="en-US" baseline="0" dirty="0" smtClean="0"/>
              <a:t>Other – These roles may include being a member of an athletic club, music group or other special interest groups</a:t>
            </a:r>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6</a:t>
            </a:fld>
            <a:endParaRPr lang="en-US"/>
          </a:p>
        </p:txBody>
      </p:sp>
    </p:spTree>
    <p:extLst>
      <p:ext uri="{BB962C8B-B14F-4D97-AF65-F5344CB8AC3E}">
        <p14:creationId xmlns:p14="http://schemas.microsoft.com/office/powerpoint/2010/main" val="4217159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functions of families</a:t>
            </a:r>
            <a:r>
              <a:rPr lang="en-US" baseline="0" dirty="0" smtClean="0"/>
              <a:t> are:</a:t>
            </a:r>
            <a:endParaRPr lang="en-US" dirty="0" smtClean="0"/>
          </a:p>
          <a:p>
            <a:pPr marL="171450" indent="-171450">
              <a:buFont typeface="Arial" panose="020B0604020202020204" pitchFamily="34" charset="0"/>
              <a:buChar char="•"/>
            </a:pPr>
            <a:r>
              <a:rPr lang="en-US" dirty="0" smtClean="0"/>
              <a:t>meeting the basic needs of family members</a:t>
            </a:r>
            <a:r>
              <a:rPr lang="en-US" baseline="0" dirty="0" smtClean="0"/>
              <a:t> </a:t>
            </a:r>
            <a:r>
              <a:rPr lang="en-US" dirty="0" smtClean="0"/>
              <a:t>such as food, shelter, clothing and education</a:t>
            </a:r>
          </a:p>
          <a:p>
            <a:pPr marL="171450" indent="-171450">
              <a:buFont typeface="Arial" panose="020B0604020202020204" pitchFamily="34" charset="0"/>
              <a:buChar char="•"/>
            </a:pPr>
            <a:r>
              <a:rPr lang="en-US" dirty="0" smtClean="0"/>
              <a:t>giving emotional </a:t>
            </a:r>
            <a:r>
              <a:rPr lang="en-US" dirty="0" smtClean="0"/>
              <a:t>support </a:t>
            </a:r>
            <a:r>
              <a:rPr lang="en-US" dirty="0" smtClean="0"/>
              <a:t>such</a:t>
            </a:r>
            <a:r>
              <a:rPr lang="en-US" baseline="0" dirty="0" smtClean="0"/>
              <a:t> as he</a:t>
            </a:r>
            <a:r>
              <a:rPr lang="en-US" dirty="0" smtClean="0"/>
              <a:t>lping each</a:t>
            </a:r>
            <a:r>
              <a:rPr lang="en-US" baseline="0" dirty="0" smtClean="0"/>
              <a:t> other during difficult times</a:t>
            </a:r>
            <a:endParaRPr lang="en-US" dirty="0" smtClean="0"/>
          </a:p>
          <a:p>
            <a:pPr marL="171450" indent="-171450">
              <a:buFont typeface="Arial" panose="020B0604020202020204" pitchFamily="34" charset="0"/>
              <a:buChar char="•"/>
            </a:pPr>
            <a:r>
              <a:rPr lang="en-US" dirty="0" smtClean="0"/>
              <a:t>teaching </a:t>
            </a:r>
            <a:r>
              <a:rPr lang="en-US" dirty="0" smtClean="0"/>
              <a:t>values, </a:t>
            </a:r>
            <a:r>
              <a:rPr lang="en-US" dirty="0" smtClean="0"/>
              <a:t>such as right from </a:t>
            </a:r>
            <a:r>
              <a:rPr lang="en-US" dirty="0" smtClean="0"/>
              <a:t>wrong, </a:t>
            </a:r>
            <a:r>
              <a:rPr lang="en-US" dirty="0" smtClean="0"/>
              <a:t>and</a:t>
            </a:r>
            <a:r>
              <a:rPr lang="en-US" baseline="0" dirty="0" smtClean="0"/>
              <a:t> what is most important in life</a:t>
            </a:r>
            <a:endParaRPr lang="en-US" dirty="0" smtClean="0"/>
          </a:p>
          <a:p>
            <a:pPr marL="171450" indent="-171450">
              <a:buFont typeface="Arial" panose="020B0604020202020204" pitchFamily="34" charset="0"/>
              <a:buChar char="•"/>
            </a:pPr>
            <a:r>
              <a:rPr lang="en-US" dirty="0" smtClean="0"/>
              <a:t>passing on culture and </a:t>
            </a:r>
            <a:r>
              <a:rPr lang="en-US" dirty="0" smtClean="0"/>
              <a:t>traditions, </a:t>
            </a:r>
            <a:r>
              <a:rPr lang="en-US" dirty="0" smtClean="0"/>
              <a:t>such as teaching children how</a:t>
            </a:r>
            <a:r>
              <a:rPr lang="en-US" baseline="0" dirty="0" smtClean="0"/>
              <a:t> to get along with other </a:t>
            </a:r>
            <a:r>
              <a:rPr lang="en-US" baseline="0" dirty="0" smtClean="0"/>
              <a:t>people, </a:t>
            </a:r>
            <a:r>
              <a:rPr lang="en-US" baseline="0" dirty="0" smtClean="0"/>
              <a:t>and about their family heritage</a:t>
            </a:r>
            <a:endParaRPr lang="en-US" dirty="0" smtClean="0"/>
          </a:p>
          <a:p>
            <a:endParaRPr lang="en-US" dirty="0" smtClean="0"/>
          </a:p>
          <a:p>
            <a:r>
              <a:rPr lang="en-US" dirty="0" smtClean="0"/>
              <a:t>What does your family consist of?</a:t>
            </a:r>
            <a:endParaRPr lang="en-US" dirty="0"/>
          </a:p>
        </p:txBody>
      </p:sp>
      <p:sp>
        <p:nvSpPr>
          <p:cNvPr id="4" name="Slide Number Placeholder 3"/>
          <p:cNvSpPr>
            <a:spLocks noGrp="1"/>
          </p:cNvSpPr>
          <p:nvPr>
            <p:ph type="sldNum" sz="quarter" idx="10"/>
          </p:nvPr>
        </p:nvSpPr>
        <p:spPr/>
        <p:txBody>
          <a:bodyPr/>
          <a:lstStyle/>
          <a:p>
            <a:fld id="{2DE930FC-E8DB-4F82-A11D-FF6E323923F3}" type="slidenum">
              <a:rPr lang="en-US" smtClean="0"/>
              <a:t>7</a:t>
            </a:fld>
            <a:endParaRPr lang="en-US"/>
          </a:p>
        </p:txBody>
      </p:sp>
    </p:spTree>
    <p:extLst>
      <p:ext uri="{BB962C8B-B14F-4D97-AF65-F5344CB8AC3E}">
        <p14:creationId xmlns:p14="http://schemas.microsoft.com/office/powerpoint/2010/main" val="153405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Click on hyperlink to view</a:t>
            </a:r>
            <a:r>
              <a:rPr lang="en-US" b="0" baseline="0" dirty="0" smtClean="0"/>
              <a:t> video:</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Families Struggling</a:t>
            </a:r>
            <a:r>
              <a:rPr lang="en-US" b="1" baseline="0" dirty="0" smtClean="0"/>
              <a:t> for Work-Life Balance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 new study released from the Pew Research Center found 37% of mothers say they want to work fulltime, due, in large part, to the recession and financial insecurity.</a:t>
            </a:r>
          </a:p>
          <a:p>
            <a:r>
              <a:rPr lang="en-US" dirty="0" smtClean="0"/>
              <a:t>http://www.nbcnews.com/video/nightly-news/51186744/#51186744</a:t>
            </a:r>
          </a:p>
          <a:p>
            <a:endParaRPr lang="en-US" dirty="0" smtClean="0"/>
          </a:p>
        </p:txBody>
      </p:sp>
      <p:sp>
        <p:nvSpPr>
          <p:cNvPr id="4" name="Slide Number Placeholder 3"/>
          <p:cNvSpPr>
            <a:spLocks noGrp="1"/>
          </p:cNvSpPr>
          <p:nvPr>
            <p:ph type="sldNum" sz="quarter" idx="10"/>
          </p:nvPr>
        </p:nvSpPr>
        <p:spPr/>
        <p:txBody>
          <a:bodyPr/>
          <a:lstStyle/>
          <a:p>
            <a:fld id="{2DE930FC-E8DB-4F82-A11D-FF6E323923F3}" type="slidenum">
              <a:rPr lang="en-US" smtClean="0"/>
              <a:t>8</a:t>
            </a:fld>
            <a:endParaRPr lang="en-US"/>
          </a:p>
        </p:txBody>
      </p:sp>
    </p:spTree>
    <p:extLst>
      <p:ext uri="{BB962C8B-B14F-4D97-AF65-F5344CB8AC3E}">
        <p14:creationId xmlns:p14="http://schemas.microsoft.com/office/powerpoint/2010/main" val="2487176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advantage of these tips to make time work</a:t>
            </a:r>
            <a:r>
              <a:rPr lang="en-US" baseline="0" dirty="0" smtClean="0"/>
              <a:t> for you.</a:t>
            </a:r>
            <a:endParaRPr lang="en-US" dirty="0"/>
          </a:p>
        </p:txBody>
      </p:sp>
      <p:sp>
        <p:nvSpPr>
          <p:cNvPr id="4" name="Slide Number Placeholder 3"/>
          <p:cNvSpPr>
            <a:spLocks noGrp="1"/>
          </p:cNvSpPr>
          <p:nvPr>
            <p:ph type="sldNum" sz="quarter" idx="10"/>
          </p:nvPr>
        </p:nvSpPr>
        <p:spPr/>
        <p:txBody>
          <a:bodyPr/>
          <a:lstStyle/>
          <a:p>
            <a:fld id="{67779B0A-401F-42D2-AAF7-91E76863B1BD}" type="slidenum">
              <a:rPr lang="en-US" smtClean="0"/>
              <a:pPr/>
              <a:t>10</a:t>
            </a:fld>
            <a:endParaRPr lang="en-US"/>
          </a:p>
        </p:txBody>
      </p:sp>
    </p:spTree>
    <p:extLst>
      <p:ext uri="{BB962C8B-B14F-4D97-AF65-F5344CB8AC3E}">
        <p14:creationId xmlns:p14="http://schemas.microsoft.com/office/powerpoint/2010/main" val="377463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a:t>Click to edit Master title style</a:t>
            </a: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a:t>Click to edit Master subtitle style</a:t>
            </a: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5F4E5243-F52A-4D37-9694-EB26C6C31910}" type="datetime1">
              <a:rPr lang="en-US"/>
              <a:t>2/11/2014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a:t>Click to edit Master title style</a:t>
            </a: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3A77B6E1-634A-48DC-9E8B-D894023267EF}" type="datetime1">
              <a:rPr lang="en-US"/>
              <a:t>2/11/2014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5pPr>
              <a:defRPr/>
            </a:lvl5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7B2D3E9E-A95C-48F2-B4BF-A71542E0BE9A}" type="datetime1">
              <a:rPr lang="en-US"/>
              <a:t>2/11/2014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a:t>Click to edit Master title style</a:t>
            </a: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a:t>2/11/2014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F12952B5-7A2F-4CC8-B7CE-9234E21C2837}" type="datetime1">
              <a:rPr lang="en-US"/>
              <a:t>2/11/2014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CE1DA07A-9201-4B4B-BAF2-015AFA30F520}" type="datetime1">
              <a:rPr lang="en-US"/>
              <a:t>2/11/2014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a:t>Click to edit Master title style</a:t>
            </a: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t>2/11/2014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
        <p:nvSpPr>
          <p:cNvPr id="6" name="Title 5"/>
          <p:cNvSpPr>
            <a:spLocks noGrp="1"/>
          </p:cNvSpPr>
          <p:nvPr>
            <p:ph type="title"/>
          </p:nvPr>
        </p:nvSpPr>
        <p:spPr/>
        <p:txBody>
          <a:bodyPr/>
          <a:lstStyle/>
          <a:p>
            <a:r>
              <a:rPr/>
              <a:t>Click to edit Master title style</a:t>
            </a: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Date Placeholder 1"/>
          <p:cNvSpPr>
            <a:spLocks noGrp="1"/>
          </p:cNvSpPr>
          <p:nvPr>
            <p:ph type="dt" sz="half" idx="10"/>
          </p:nvPr>
        </p:nvSpPr>
        <p:spPr/>
        <p:txBody>
          <a:bodyPr/>
          <a:lstStyle/>
          <a:p>
            <a:fld id="{8DDF5F92-E675-4B36-9A60-69A962A68675}" type="datetime1">
              <a:rPr lang="en-US"/>
              <a:t>2/11/2014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a:t>Click to edit Master title style</a:t>
            </a: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a:t>2/11/2014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a:t>Click to edit Master title style</a:t>
            </a:r>
          </a:p>
        </p:txBody>
      </p:sp>
      <p:sp>
        <p:nvSpPr>
          <p:cNvPr id="3" name="Picture Placeholder 2"/>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a:t>2/11/2014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800" cap="all" baseline="0">
                <a:solidFill>
                  <a:schemeClr val="tx1"/>
                </a:solidFill>
              </a:defRPr>
            </a:lvl1pPr>
          </a:lstStyle>
          <a:p>
            <a:fld id="{5586B75A-687E-405C-8A0B-8D00578BA2C3}" type="datetime1">
              <a:rPr lang="en-US"/>
              <a:pPr/>
              <a:t>2/11/2014</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cap="all" baseline="0">
                <a:solidFill>
                  <a:schemeClr val="tx1"/>
                </a:solidFill>
              </a:defRPr>
            </a:lvl1pPr>
          </a:lstStyle>
          <a:p>
            <a:fld id="{4FAB73BC-B049-4115-A692-8D63A059BFB8}" type="slidenum">
              <a:rPr/>
              <a:pPr/>
              <a:t>‹#›</a:t>
            </a:fld>
            <a:endParaRPr/>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www.nbcnews.com/video/nightly-news/51186744/#5118674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opyrights@tea.state.tx.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bcnews.com/video/nightly-news/51186744/#51186744"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461" y="453731"/>
            <a:ext cx="3048000" cy="2256877"/>
          </a:xfrm>
          <a:prstGeom prst="rect">
            <a:avLst/>
          </a:prstGeom>
        </p:spPr>
      </p:pic>
      <p:sp>
        <p:nvSpPr>
          <p:cNvPr id="2" name="Title 1"/>
          <p:cNvSpPr>
            <a:spLocks noGrp="1"/>
          </p:cNvSpPr>
          <p:nvPr>
            <p:ph type="ctrTitle"/>
          </p:nvPr>
        </p:nvSpPr>
        <p:spPr/>
        <p:txBody>
          <a:bodyPr/>
          <a:lstStyle/>
          <a:p>
            <a:pPr algn="ctr"/>
            <a:r>
              <a:rPr lang="en-US" b="1" dirty="0"/>
              <a:t>The Balancing Act</a:t>
            </a:r>
          </a:p>
        </p:txBody>
      </p:sp>
      <p:sp>
        <p:nvSpPr>
          <p:cNvPr id="3" name="Subtitle 2"/>
          <p:cNvSpPr>
            <a:spLocks noGrp="1"/>
          </p:cNvSpPr>
          <p:nvPr>
            <p:ph type="subTitle" idx="1"/>
          </p:nvPr>
        </p:nvSpPr>
        <p:spPr>
          <a:xfrm>
            <a:off x="1305872" y="4240305"/>
            <a:ext cx="9601200" cy="990600"/>
          </a:xfrm>
        </p:spPr>
        <p:txBody>
          <a:bodyPr>
            <a:normAutofit fontScale="85000" lnSpcReduction="10000"/>
          </a:bodyPr>
          <a:lstStyle/>
          <a:p>
            <a:pPr algn="ctr"/>
            <a:r>
              <a:rPr lang="en-US" sz="4400" b="1" dirty="0"/>
              <a:t>Managing a Career and Family</a:t>
            </a:r>
          </a:p>
          <a:p>
            <a:pPr algn="ctr"/>
            <a:r>
              <a:rPr lang="en-US" sz="2800" b="1" dirty="0"/>
              <a:t>Travel and Tourism</a:t>
            </a:r>
          </a:p>
        </p:txBody>
      </p:sp>
    </p:spTree>
    <p:extLst>
      <p:ext uri="{BB962C8B-B14F-4D97-AF65-F5344CB8AC3E}">
        <p14:creationId xmlns:p14="http://schemas.microsoft.com/office/powerpoint/2010/main" val="32902245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Time Saving Techniques</a:t>
            </a:r>
            <a:endParaRPr lang="en-US" dirty="0"/>
          </a:p>
        </p:txBody>
      </p:sp>
      <p:sp>
        <p:nvSpPr>
          <p:cNvPr id="7" name="Content Placeholder 6"/>
          <p:cNvSpPr>
            <a:spLocks noGrp="1"/>
          </p:cNvSpPr>
          <p:nvPr>
            <p:ph sz="half" idx="1"/>
          </p:nvPr>
        </p:nvSpPr>
        <p:spPr/>
        <p:txBody>
          <a:bodyPr>
            <a:normAutofit/>
          </a:bodyPr>
          <a:lstStyle/>
          <a:p>
            <a:r>
              <a:rPr lang="en-US" sz="2400" dirty="0" smtClean="0"/>
              <a:t>Avoid procrastination</a:t>
            </a:r>
          </a:p>
          <a:p>
            <a:r>
              <a:rPr lang="en-US" sz="2400" dirty="0" smtClean="0"/>
              <a:t>Avoid time wasters</a:t>
            </a:r>
          </a:p>
          <a:p>
            <a:r>
              <a:rPr lang="en-US" sz="2400" dirty="0" smtClean="0"/>
              <a:t>Be flexible</a:t>
            </a:r>
          </a:p>
          <a:p>
            <a:r>
              <a:rPr lang="en-US" sz="2400" dirty="0" smtClean="0"/>
              <a:t>Do it right the first time</a:t>
            </a:r>
            <a:endParaRPr lang="en-US" sz="2400" dirty="0" smtClean="0"/>
          </a:p>
          <a:p>
            <a:r>
              <a:rPr lang="en-US" sz="2400" dirty="0" smtClean="0"/>
              <a:t>Make a To Do list</a:t>
            </a:r>
          </a:p>
          <a:p>
            <a:r>
              <a:rPr lang="en-US" sz="2400" dirty="0" smtClean="0"/>
              <a:t>Practice work simplification</a:t>
            </a:r>
            <a:endParaRPr lang="en-US" sz="2400" dirty="0"/>
          </a:p>
          <a:p>
            <a:endParaRPr lang="en-US" sz="2400" dirty="0"/>
          </a:p>
        </p:txBody>
      </p:sp>
      <p:sp>
        <p:nvSpPr>
          <p:cNvPr id="8" name="Content Placeholder 7"/>
          <p:cNvSpPr>
            <a:spLocks noGrp="1"/>
          </p:cNvSpPr>
          <p:nvPr>
            <p:ph sz="half" idx="2"/>
          </p:nvPr>
        </p:nvSpPr>
        <p:spPr/>
        <p:txBody>
          <a:bodyPr>
            <a:normAutofit/>
          </a:bodyPr>
          <a:lstStyle/>
          <a:p>
            <a:r>
              <a:rPr lang="en-US" sz="2400" dirty="0" smtClean="0"/>
              <a:t>Prevent interruptions</a:t>
            </a:r>
          </a:p>
          <a:p>
            <a:r>
              <a:rPr lang="en-US" sz="2400" dirty="0" smtClean="0"/>
              <a:t>Set goals</a:t>
            </a:r>
            <a:endParaRPr lang="en-US" sz="2400" dirty="0"/>
          </a:p>
          <a:p>
            <a:r>
              <a:rPr lang="en-US" sz="2400" dirty="0"/>
              <a:t>Stay organized</a:t>
            </a:r>
          </a:p>
          <a:p>
            <a:r>
              <a:rPr lang="en-US" sz="2400" dirty="0"/>
              <a:t>Take a </a:t>
            </a:r>
            <a:r>
              <a:rPr lang="en-US" sz="2400" dirty="0" smtClean="0"/>
              <a:t>break</a:t>
            </a:r>
            <a:endParaRPr lang="en-US" sz="2400" dirty="0"/>
          </a:p>
          <a:p>
            <a:r>
              <a:rPr lang="en-US" sz="2400" dirty="0" smtClean="0"/>
              <a:t>Use small amounts of time</a:t>
            </a:r>
          </a:p>
          <a:p>
            <a:r>
              <a:rPr lang="en-US" sz="2400" dirty="0" smtClean="0"/>
              <a:t>Use a calendar</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955" y="4855065"/>
            <a:ext cx="1514856" cy="1600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7762" y="119250"/>
            <a:ext cx="1714500" cy="1714500"/>
          </a:xfrm>
          <a:prstGeom prst="rect">
            <a:avLst/>
          </a:prstGeom>
        </p:spPr>
      </p:pic>
      <p:sp>
        <p:nvSpPr>
          <p:cNvPr id="9" name="Rectangle 8"/>
          <p:cNvSpPr/>
          <p:nvPr/>
        </p:nvSpPr>
        <p:spPr>
          <a:xfrm>
            <a:off x="3823064" y="660142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10" name="Slide Number Placeholder 6"/>
          <p:cNvSpPr txBox="1">
            <a:spLocks/>
          </p:cNvSpPr>
          <p:nvPr/>
        </p:nvSpPr>
        <p:spPr>
          <a:xfrm>
            <a:off x="123106" y="6400258"/>
            <a:ext cx="508906" cy="30528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a:t>
            </a:r>
            <a:endParaRPr lang="en-US" dirty="0"/>
          </a:p>
        </p:txBody>
      </p:sp>
    </p:spTree>
    <p:extLst>
      <p:ext uri="{BB962C8B-B14F-4D97-AF65-F5344CB8AC3E}">
        <p14:creationId xmlns:p14="http://schemas.microsoft.com/office/powerpoint/2010/main" val="406642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Your Energy</a:t>
            </a:r>
            <a:endParaRPr lang="en-US" dirty="0"/>
          </a:p>
        </p:txBody>
      </p:sp>
      <p:sp>
        <p:nvSpPr>
          <p:cNvPr id="3" name="Content Placeholder 2"/>
          <p:cNvSpPr>
            <a:spLocks noGrp="1"/>
          </p:cNvSpPr>
          <p:nvPr>
            <p:ph sz="half" idx="1"/>
          </p:nvPr>
        </p:nvSpPr>
        <p:spPr/>
        <p:txBody>
          <a:bodyPr/>
          <a:lstStyle/>
          <a:p>
            <a:r>
              <a:rPr lang="en-US" sz="2400" dirty="0"/>
              <a:t>Amount changes daily</a:t>
            </a:r>
          </a:p>
          <a:p>
            <a:r>
              <a:rPr lang="en-US" sz="2400" dirty="0"/>
              <a:t>Identify your peak period</a:t>
            </a:r>
          </a:p>
          <a:p>
            <a:r>
              <a:rPr lang="en-US" sz="2400" dirty="0"/>
              <a:t>Levels vary with age</a:t>
            </a:r>
          </a:p>
          <a:p>
            <a:r>
              <a:rPr lang="en-US" sz="2400" dirty="0"/>
              <a:t>Increase levels by</a:t>
            </a:r>
            <a:r>
              <a:rPr lang="en-US" sz="2400" dirty="0" smtClean="0"/>
              <a:t>:</a:t>
            </a:r>
            <a:endParaRPr lang="en-US" sz="2400" dirty="0"/>
          </a:p>
          <a:p>
            <a:pPr lvl="1"/>
            <a:r>
              <a:rPr lang="en-US" sz="2400" dirty="0"/>
              <a:t>Eating healthy food</a:t>
            </a:r>
          </a:p>
          <a:p>
            <a:pPr lvl="1"/>
            <a:r>
              <a:rPr lang="en-US" sz="2400" dirty="0"/>
              <a:t>Exercising </a:t>
            </a:r>
            <a:r>
              <a:rPr lang="en-US" sz="2400" dirty="0" smtClean="0"/>
              <a:t>regularly</a:t>
            </a:r>
          </a:p>
          <a:p>
            <a:pPr lvl="1"/>
            <a:r>
              <a:rPr lang="en-US" sz="2400" dirty="0" smtClean="0"/>
              <a:t>Getting plenty of rest</a:t>
            </a:r>
            <a:endParaRPr lang="en-US" sz="2400" dirty="0"/>
          </a:p>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7355214" y="1739594"/>
            <a:ext cx="3275747" cy="3275747"/>
          </a:xfrm>
          <a:prstGeom prst="rect">
            <a:avLst/>
          </a:prstGeom>
          <a:noFill/>
          <a:ln w="9525">
            <a:noFill/>
            <a:miter lim="800000"/>
            <a:headEnd/>
            <a:tailEnd/>
          </a:ln>
          <a:effectLst/>
        </p:spPr>
      </p:pic>
      <p:sp>
        <p:nvSpPr>
          <p:cNvPr id="8" name="Rectangle 7"/>
          <p:cNvSpPr/>
          <p:nvPr/>
        </p:nvSpPr>
        <p:spPr>
          <a:xfrm>
            <a:off x="3823064" y="660142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9" name="Slide Number Placeholder 6"/>
          <p:cNvSpPr txBox="1">
            <a:spLocks/>
          </p:cNvSpPr>
          <p:nvPr/>
        </p:nvSpPr>
        <p:spPr>
          <a:xfrm>
            <a:off x="123106" y="6400258"/>
            <a:ext cx="508906" cy="30528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11</a:t>
            </a:r>
            <a:endParaRPr lang="en-US" dirty="0"/>
          </a:p>
        </p:txBody>
      </p:sp>
    </p:spTree>
    <p:extLst>
      <p:ext uri="{BB962C8B-B14F-4D97-AF65-F5344CB8AC3E}">
        <p14:creationId xmlns:p14="http://schemas.microsoft.com/office/powerpoint/2010/main" val="782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Leisure Activities</a:t>
            </a:r>
            <a:endParaRPr lang="en-US" dirty="0"/>
          </a:p>
        </p:txBody>
      </p:sp>
      <p:sp>
        <p:nvSpPr>
          <p:cNvPr id="3" name="Text Placeholder 2"/>
          <p:cNvSpPr>
            <a:spLocks noGrp="1"/>
          </p:cNvSpPr>
          <p:nvPr>
            <p:ph idx="1"/>
          </p:nvPr>
        </p:nvSpPr>
        <p:spPr/>
        <p:txBody>
          <a:bodyPr>
            <a:normAutofit/>
          </a:bodyPr>
          <a:lstStyle/>
          <a:p>
            <a:r>
              <a:rPr lang="en-US" sz="2400" dirty="0" smtClean="0"/>
              <a:t>Community activities</a:t>
            </a:r>
          </a:p>
          <a:p>
            <a:r>
              <a:rPr lang="en-US" sz="2400" dirty="0" smtClean="0"/>
              <a:t>Hobbies</a:t>
            </a:r>
            <a:endParaRPr lang="en-US" sz="2400" dirty="0" smtClean="0"/>
          </a:p>
          <a:p>
            <a:r>
              <a:rPr lang="en-US" sz="2400" dirty="0" smtClean="0"/>
              <a:t>Reflection</a:t>
            </a:r>
          </a:p>
          <a:p>
            <a:r>
              <a:rPr lang="en-US" sz="2400" dirty="0" smtClean="0"/>
              <a:t>Vacations</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26883">
            <a:off x="4104425" y="3617602"/>
            <a:ext cx="1667256" cy="2519782"/>
          </a:xfrm>
          <a:prstGeom prst="rect">
            <a:avLst/>
          </a:prstGeom>
        </p:spPr>
      </p:pic>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427" y="1411553"/>
            <a:ext cx="2406051" cy="361791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10197">
            <a:off x="9757057" y="561647"/>
            <a:ext cx="1811318" cy="2415090"/>
          </a:xfrm>
          <a:prstGeom prst="rect">
            <a:avLst/>
          </a:prstGeom>
        </p:spPr>
      </p:pic>
      <p:sp>
        <p:nvSpPr>
          <p:cNvPr id="7" name="Rectangle 6"/>
          <p:cNvSpPr/>
          <p:nvPr/>
        </p:nvSpPr>
        <p:spPr>
          <a:xfrm>
            <a:off x="3823064" y="660142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8" name="Slide Number Placeholder 4"/>
          <p:cNvSpPr txBox="1">
            <a:spLocks/>
          </p:cNvSpPr>
          <p:nvPr/>
        </p:nvSpPr>
        <p:spPr>
          <a:xfrm>
            <a:off x="123106" y="6477000"/>
            <a:ext cx="638895"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12</a:t>
            </a:r>
          </a:p>
        </p:txBody>
      </p:sp>
    </p:spTree>
    <p:extLst>
      <p:ext uri="{BB962C8B-B14F-4D97-AF65-F5344CB8AC3E}">
        <p14:creationId xmlns:p14="http://schemas.microsoft.com/office/powerpoint/2010/main" val="364193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5608" y="2143249"/>
            <a:ext cx="2722702" cy="2722702"/>
          </a:xfrm>
          <a:prstGeom prst="rect">
            <a:avLst/>
          </a:prstGeom>
          <a:noFill/>
          <a:ln w="9525">
            <a:noFill/>
            <a:miter lim="800000"/>
            <a:headEnd/>
            <a:tailEnd/>
          </a:ln>
          <a:effectLst/>
        </p:spPr>
      </p:pic>
      <p:sp>
        <p:nvSpPr>
          <p:cNvPr id="6" name="Rectangle 5"/>
          <p:cNvSpPr/>
          <p:nvPr/>
        </p:nvSpPr>
        <p:spPr>
          <a:xfrm>
            <a:off x="3823064" y="660142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7" name="Slide Number Placeholder 6"/>
          <p:cNvSpPr txBox="1">
            <a:spLocks/>
          </p:cNvSpPr>
          <p:nvPr/>
        </p:nvSpPr>
        <p:spPr>
          <a:xfrm>
            <a:off x="123106" y="6400258"/>
            <a:ext cx="508906" cy="30528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13</a:t>
            </a:r>
            <a:endParaRPr lang="en-US" dirty="0"/>
          </a:p>
        </p:txBody>
      </p:sp>
    </p:spTree>
    <p:extLst>
      <p:ext uri="{BB962C8B-B14F-4D97-AF65-F5344CB8AC3E}">
        <p14:creationId xmlns:p14="http://schemas.microsoft.com/office/powerpoint/2010/main" val="391099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4" name="Content Placeholder 3"/>
          <p:cNvSpPr>
            <a:spLocks noGrp="1"/>
          </p:cNvSpPr>
          <p:nvPr>
            <p:ph idx="1"/>
          </p:nvPr>
        </p:nvSpPr>
        <p:spPr>
          <a:xfrm>
            <a:off x="509456" y="1412875"/>
            <a:ext cx="11377744" cy="4834597"/>
          </a:xfrm>
        </p:spPr>
        <p:txBody>
          <a:bodyPr>
            <a:normAutofit/>
          </a:bodyPr>
          <a:lstStyle/>
          <a:p>
            <a:pPr>
              <a:spcBef>
                <a:spcPts val="600"/>
              </a:spcBef>
              <a:buNone/>
            </a:pPr>
            <a:r>
              <a:rPr lang="en-US" dirty="0" smtClean="0"/>
              <a:t>Images</a:t>
            </a:r>
            <a:r>
              <a:rPr lang="en-US" dirty="0" smtClean="0"/>
              <a:t>:</a:t>
            </a:r>
          </a:p>
          <a:p>
            <a:pPr>
              <a:spcBef>
                <a:spcPts val="600"/>
              </a:spcBef>
            </a:pPr>
            <a:r>
              <a:rPr lang="en-US" dirty="0" smtClean="0"/>
              <a:t>Microsoft Office Clip Art: Used with permission from Microsoft.</a:t>
            </a:r>
          </a:p>
          <a:p>
            <a:pPr marL="0" indent="0">
              <a:buNone/>
            </a:pPr>
            <a:r>
              <a:rPr lang="en-US" dirty="0" err="1" smtClean="0"/>
              <a:t>Texbooks</a:t>
            </a:r>
            <a:r>
              <a:rPr lang="en-US" dirty="0" smtClean="0"/>
              <a:t>:</a:t>
            </a:r>
          </a:p>
          <a:p>
            <a:pPr>
              <a:spcBef>
                <a:spcPts val="600"/>
              </a:spcBef>
            </a:pPr>
            <a:r>
              <a:rPr lang="en-US" dirty="0" smtClean="0"/>
              <a:t>Kelly-Plate, J., &amp; Eubanks, E. (2004). </a:t>
            </a:r>
            <a:r>
              <a:rPr lang="en-US" i="1" dirty="0" smtClean="0"/>
              <a:t>Today’s teen</a:t>
            </a:r>
            <a:r>
              <a:rPr lang="en-US" dirty="0" smtClean="0"/>
              <a:t>. New York, NY: Glencoe/McGraw-Hill.</a:t>
            </a:r>
          </a:p>
          <a:p>
            <a:pPr>
              <a:spcBef>
                <a:spcPts val="0"/>
              </a:spcBef>
            </a:pPr>
            <a:r>
              <a:rPr lang="en-US" dirty="0" err="1" smtClean="0"/>
              <a:t>Reynalds</a:t>
            </a:r>
            <a:r>
              <a:rPr lang="en-US" dirty="0" smtClean="0"/>
              <a:t>, J.S. (2010). </a:t>
            </a:r>
            <a:r>
              <a:rPr lang="en-US" i="1" dirty="0" smtClean="0"/>
              <a:t>Hospitality services: Food &amp; lodging</a:t>
            </a:r>
            <a:r>
              <a:rPr lang="en-US" dirty="0" smtClean="0"/>
              <a:t>. Tinley Park, IL: </a:t>
            </a:r>
            <a:r>
              <a:rPr lang="en-US" dirty="0" err="1" smtClean="0"/>
              <a:t>Goodheart-Willcox</a:t>
            </a:r>
            <a:r>
              <a:rPr lang="en-US" dirty="0" smtClean="0"/>
              <a:t> Company.</a:t>
            </a:r>
          </a:p>
          <a:p>
            <a:pPr marL="0" indent="0">
              <a:buNone/>
            </a:pPr>
            <a:r>
              <a:rPr lang="en-US" dirty="0" smtClean="0"/>
              <a:t>Video(s): </a:t>
            </a:r>
          </a:p>
          <a:p>
            <a:pPr>
              <a:lnSpc>
                <a:spcPct val="120000"/>
              </a:lnSpc>
              <a:spcBef>
                <a:spcPts val="600"/>
              </a:spcBef>
            </a:pPr>
            <a:r>
              <a:rPr lang="en-US" dirty="0"/>
              <a:t>Families Struggling for Work-Life Balance</a:t>
            </a:r>
          </a:p>
          <a:p>
            <a:pPr marL="285750" indent="0">
              <a:lnSpc>
                <a:spcPct val="120000"/>
              </a:lnSpc>
              <a:spcBef>
                <a:spcPts val="0"/>
              </a:spcBef>
              <a:buNone/>
            </a:pPr>
            <a:r>
              <a:rPr lang="en-US" dirty="0" smtClean="0"/>
              <a:t>A </a:t>
            </a:r>
            <a:r>
              <a:rPr lang="en-US" dirty="0"/>
              <a:t>new study </a:t>
            </a:r>
            <a:r>
              <a:rPr lang="en-US" dirty="0" smtClean="0"/>
              <a:t>released from </a:t>
            </a:r>
            <a:r>
              <a:rPr lang="en-US" dirty="0"/>
              <a:t>the Pew Research </a:t>
            </a:r>
            <a:r>
              <a:rPr lang="en-US" dirty="0" smtClean="0"/>
              <a:t>Center </a:t>
            </a:r>
            <a:r>
              <a:rPr lang="en-US" dirty="0"/>
              <a:t>found </a:t>
            </a:r>
            <a:r>
              <a:rPr lang="en-US" dirty="0" smtClean="0"/>
              <a:t>37% </a:t>
            </a:r>
            <a:r>
              <a:rPr lang="en-US" dirty="0"/>
              <a:t>of mothers say they want to work fulltime, </a:t>
            </a:r>
            <a:r>
              <a:rPr lang="en-US" dirty="0" smtClean="0"/>
              <a:t>due, </a:t>
            </a:r>
            <a:r>
              <a:rPr lang="en-US" dirty="0"/>
              <a:t>in large </a:t>
            </a:r>
            <a:r>
              <a:rPr lang="en-US" dirty="0" smtClean="0"/>
              <a:t>part, </a:t>
            </a:r>
            <a:r>
              <a:rPr lang="en-US" dirty="0"/>
              <a:t>to the recession and financial insecurity.</a:t>
            </a:r>
          </a:p>
          <a:p>
            <a:pPr marL="0" indent="285750">
              <a:lnSpc>
                <a:spcPct val="120000"/>
              </a:lnSpc>
              <a:spcBef>
                <a:spcPts val="0"/>
              </a:spcBef>
              <a:buNone/>
            </a:pPr>
            <a:r>
              <a:rPr lang="en-US" dirty="0">
                <a:hlinkClick r:id="rId2"/>
              </a:rPr>
              <a:t>http://www.nbcnews.com/video/nightly-news/51186744/#</a:t>
            </a:r>
            <a:r>
              <a:rPr lang="en-US" dirty="0" smtClean="0">
                <a:hlinkClick r:id="rId2"/>
              </a:rPr>
              <a:t>51186744</a:t>
            </a:r>
            <a:endParaRPr lang="en-US" dirty="0" smtClean="0"/>
          </a:p>
        </p:txBody>
      </p:sp>
      <p:sp>
        <p:nvSpPr>
          <p:cNvPr id="5" name="Rectangle 4"/>
          <p:cNvSpPr/>
          <p:nvPr/>
        </p:nvSpPr>
        <p:spPr>
          <a:xfrm>
            <a:off x="3823064" y="656109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6" name="Slide Number Placeholder 6"/>
          <p:cNvSpPr txBox="1">
            <a:spLocks/>
          </p:cNvSpPr>
          <p:nvPr/>
        </p:nvSpPr>
        <p:spPr>
          <a:xfrm>
            <a:off x="123106" y="6477000"/>
            <a:ext cx="638895" cy="3302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14</a:t>
            </a:r>
          </a:p>
        </p:txBody>
      </p:sp>
    </p:spTree>
    <p:extLst>
      <p:ext uri="{BB962C8B-B14F-4D97-AF65-F5344CB8AC3E}">
        <p14:creationId xmlns:p14="http://schemas.microsoft.com/office/powerpoint/2010/main" val="418450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5" name="Rectangle 2"/>
          <p:cNvSpPr>
            <a:spLocks noGrp="1" noChangeArrowheads="1"/>
          </p:cNvSpPr>
          <p:nvPr>
            <p:ph idx="1"/>
          </p:nvPr>
        </p:nvSpPr>
        <p:spPr>
          <a:xfrm>
            <a:off x="509456" y="1412875"/>
            <a:ext cx="10996744" cy="4835525"/>
          </a:xfrm>
        </p:spPr>
        <p:txBody>
          <a:bodyPr>
            <a:normAutofit fontScale="92500" lnSpcReduction="10000"/>
          </a:bodyPr>
          <a:lstStyle/>
          <a:p>
            <a:pPr marL="0" indent="0">
              <a:lnSpc>
                <a:spcPct val="80000"/>
              </a:lnSpc>
              <a:buNone/>
            </a:pPr>
            <a:r>
              <a:rPr lang="en-US" sz="1800" dirty="0">
                <a:effectLst>
                  <a:outerShdw blurRad="38100" dist="38100" dir="2700000" algn="tl">
                    <a:srgbClr val="000000">
                      <a:alpha val="43137"/>
                    </a:srgbClr>
                  </a:outerShdw>
                </a:effectLst>
              </a:rPr>
              <a:t>Copyright © Texas Education Agency, 2014. These Materials are copyrighted © and trademarked ™ as the property of the Texas Education Agency (TEA) and may not be reproduced without the express written permission of TEA, except under the following conditions:</a:t>
            </a:r>
          </a:p>
          <a:p>
            <a:pPr marL="457063" indent="-277730">
              <a:lnSpc>
                <a:spcPct val="80000"/>
              </a:lnSpc>
              <a:buNone/>
            </a:pPr>
            <a:r>
              <a:rPr lang="en-US" sz="1800" dirty="0">
                <a:effectLst>
                  <a:outerShdw blurRad="38100" dist="38100" dir="2700000" algn="tl">
                    <a:srgbClr val="000000">
                      <a:alpha val="43137"/>
                    </a:srgbClr>
                  </a:outerShdw>
                </a:effectLst>
              </a:rPr>
              <a:t>1)  Texas public school districts, charter schools, and Education Service Centers may reproduce and use copies of the Materials and Related Materials for the districts’ and schools’ educational use without obtaining permission from TEA.</a:t>
            </a:r>
          </a:p>
          <a:p>
            <a:pPr marL="457063" indent="-277730">
              <a:lnSpc>
                <a:spcPct val="80000"/>
              </a:lnSpc>
              <a:buNone/>
            </a:pPr>
            <a:r>
              <a:rPr lang="en-US" sz="1800" dirty="0">
                <a:effectLst>
                  <a:outerShdw blurRad="38100" dist="38100" dir="2700000" algn="tl">
                    <a:srgbClr val="000000">
                      <a:alpha val="43137"/>
                    </a:srgbClr>
                  </a:outerShdw>
                </a:effectLst>
              </a:rPr>
              <a:t>2)  Residents of the state of Texas may reproduce and use copies of the Materials and Related Materials for individual personal use only, without obtaining written permission of TEA.</a:t>
            </a:r>
          </a:p>
          <a:p>
            <a:pPr marL="457063" indent="-277730">
              <a:lnSpc>
                <a:spcPct val="80000"/>
              </a:lnSpc>
              <a:buNone/>
            </a:pPr>
            <a:r>
              <a:rPr lang="en-US" sz="1800" dirty="0">
                <a:effectLst>
                  <a:outerShdw blurRad="38100" dist="38100" dir="2700000" algn="tl">
                    <a:srgbClr val="000000">
                      <a:alpha val="43137"/>
                    </a:srgbClr>
                  </a:outerShdw>
                </a:effectLst>
              </a:rPr>
              <a:t>3)  Any portion reproduced must be reproduced in its entirety and remain unedited, unaltered and unchanged in any way.</a:t>
            </a:r>
          </a:p>
          <a:p>
            <a:pPr marL="457063" indent="-277730">
              <a:lnSpc>
                <a:spcPct val="80000"/>
              </a:lnSpc>
              <a:buNone/>
            </a:pPr>
            <a:r>
              <a:rPr lang="en-US" sz="1800" dirty="0">
                <a:effectLst>
                  <a:outerShdw blurRad="38100" dist="38100" dir="2700000" algn="tl">
                    <a:srgbClr val="000000">
                      <a:alpha val="43137"/>
                    </a:srgbClr>
                  </a:outerShdw>
                </a:effectLst>
              </a:rPr>
              <a:t>4)  No monetary charge can be made for the reproduced materials or any document containing them; however, a reasonable charge to cover only the cost of reproduction and distribution may be charged.</a:t>
            </a:r>
          </a:p>
          <a:p>
            <a:pPr marL="0" indent="0">
              <a:lnSpc>
                <a:spcPct val="80000"/>
              </a:lnSpc>
              <a:buNone/>
            </a:pPr>
            <a:r>
              <a:rPr lang="en-US" sz="1800" dirty="0">
                <a:effectLst>
                  <a:outerShdw blurRad="38100" dist="38100" dir="2700000" algn="tl">
                    <a:srgbClr val="000000">
                      <a:alpha val="43137"/>
                    </a:srgbClr>
                  </a:outerShdw>
                </a:effectLst>
              </a:rPr>
              <a:t>Private entities or persons located in Texas that are not Texas public school districts, Texas Education Service Centers, or Texas charter schools or any entity, whether public or private, educational or non-educational, located outside the state of Texas </a:t>
            </a:r>
            <a:r>
              <a:rPr lang="en-US" sz="1800" i="1" dirty="0">
                <a:effectLst>
                  <a:outerShdw blurRad="38100" dist="38100" dir="2700000" algn="tl">
                    <a:srgbClr val="000000">
                      <a:alpha val="43137"/>
                    </a:srgbClr>
                  </a:outerShdw>
                </a:effectLst>
              </a:rPr>
              <a:t>MUST</a:t>
            </a:r>
            <a:r>
              <a:rPr lang="en-US" sz="1800" dirty="0">
                <a:effectLst>
                  <a:outerShdw blurRad="38100" dist="38100" dir="2700000" algn="tl">
                    <a:srgbClr val="000000">
                      <a:alpha val="43137"/>
                    </a:srgbClr>
                  </a:outerShdw>
                </a:effectLst>
              </a:rPr>
              <a:t> obtain written approval from TEA and will be required to enter into a license agreement that may involve the payment of a licensing fee or a royalty.</a:t>
            </a:r>
          </a:p>
          <a:p>
            <a:pPr marL="0" indent="0">
              <a:lnSpc>
                <a:spcPct val="80000"/>
              </a:lnSpc>
              <a:buNone/>
            </a:pPr>
            <a:r>
              <a:rPr lang="en-US" sz="1800" dirty="0">
                <a:effectLst>
                  <a:outerShdw blurRad="38100" dist="38100" dir="2700000" algn="tl">
                    <a:srgbClr val="000000">
                      <a:alpha val="43137"/>
                    </a:srgbClr>
                  </a:outerShdw>
                </a:effectLst>
              </a:rPr>
              <a:t>For information contact: Office of Copyrights, Trademarks, License Agreements, and Royalties, Texas Education Agency, 1701 N. Congress Ave., Austin, TX  78701-1494; phone 512-463-7004; email: </a:t>
            </a:r>
            <a:r>
              <a:rPr lang="en-US" sz="1800" dirty="0">
                <a:effectLst>
                  <a:outerShdw blurRad="38100" dist="38100" dir="2700000" algn="tl">
                    <a:srgbClr val="000000">
                      <a:alpha val="43137"/>
                    </a:srgbClr>
                  </a:outerShdw>
                </a:effectLst>
                <a:hlinkClick r:id="rId3"/>
              </a:rPr>
              <a:t>copyrights@tea.state.tx.us</a:t>
            </a:r>
            <a:r>
              <a:rPr lang="en-US" sz="1800" dirty="0">
                <a:effectLst>
                  <a:outerShdw blurRad="38100" dist="38100" dir="2700000" algn="tl">
                    <a:srgbClr val="000000">
                      <a:alpha val="43137"/>
                    </a:srgbClr>
                  </a:outerShdw>
                </a:effectLst>
              </a:rPr>
              <a:t>.</a:t>
            </a:r>
          </a:p>
        </p:txBody>
      </p:sp>
      <p:sp>
        <p:nvSpPr>
          <p:cNvPr id="8" name="Rectangle 7"/>
          <p:cNvSpPr/>
          <p:nvPr/>
        </p:nvSpPr>
        <p:spPr>
          <a:xfrm>
            <a:off x="3823064" y="656109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6"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a:t>
            </a:r>
          </a:p>
        </p:txBody>
      </p:sp>
    </p:spTree>
    <p:extLst>
      <p:ext uri="{BB962C8B-B14F-4D97-AF65-F5344CB8AC3E}">
        <p14:creationId xmlns:p14="http://schemas.microsoft.com/office/powerpoint/2010/main" val="151657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smtClean="0"/>
              <a:t>Working in the Travel and Tourism Industry</a:t>
            </a:r>
            <a:br>
              <a:rPr lang="en-US" dirty="0" smtClean="0"/>
            </a:b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072" y="3518847"/>
            <a:ext cx="2618762" cy="2441450"/>
          </a:xfrm>
          <a:prstGeom prst="rect">
            <a:avLst/>
          </a:prstGeom>
        </p:spPr>
      </p:pic>
      <p:sp>
        <p:nvSpPr>
          <p:cNvPr id="10" name="Rectangle 9"/>
          <p:cNvSpPr/>
          <p:nvPr/>
        </p:nvSpPr>
        <p:spPr>
          <a:xfrm>
            <a:off x="3823064" y="6561092"/>
            <a:ext cx="4570809" cy="246157"/>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2014. All rights reserved.</a:t>
            </a:r>
          </a:p>
        </p:txBody>
      </p:sp>
      <p:sp>
        <p:nvSpPr>
          <p:cNvPr id="5"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a:t>
            </a:r>
          </a:p>
        </p:txBody>
      </p:sp>
    </p:spTree>
    <p:extLst>
      <p:ext uri="{BB962C8B-B14F-4D97-AF65-F5344CB8AC3E}">
        <p14:creationId xmlns:p14="http://schemas.microsoft.com/office/powerpoint/2010/main" val="77219343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Text Placeholder 2"/>
          <p:cNvSpPr>
            <a:spLocks noGrp="1"/>
          </p:cNvSpPr>
          <p:nvPr>
            <p:ph sz="half" idx="1"/>
          </p:nvPr>
        </p:nvSpPr>
        <p:spPr>
          <a:xfrm>
            <a:off x="1341120" y="1572768"/>
            <a:ext cx="4857974" cy="4142232"/>
          </a:xfrm>
        </p:spPr>
        <p:txBody>
          <a:bodyPr>
            <a:normAutofit/>
          </a:bodyPr>
          <a:lstStyle/>
          <a:p>
            <a:r>
              <a:rPr lang="en-US" sz="2800" dirty="0" smtClean="0"/>
              <a:t>Abundance of jobs</a:t>
            </a:r>
          </a:p>
          <a:p>
            <a:r>
              <a:rPr lang="en-US" sz="2800" dirty="0" smtClean="0"/>
              <a:t>Advancement opportunities</a:t>
            </a:r>
            <a:endParaRPr lang="en-US" sz="2800" dirty="0" smtClean="0"/>
          </a:p>
          <a:p>
            <a:r>
              <a:rPr lang="en-US" sz="2800" dirty="0" smtClean="0"/>
              <a:t>Fast pace and variety</a:t>
            </a:r>
          </a:p>
          <a:p>
            <a:r>
              <a:rPr lang="en-US" sz="2800" dirty="0" smtClean="0"/>
              <a:t>Meeting </a:t>
            </a:r>
            <a:r>
              <a:rPr lang="en-US" sz="2800" dirty="0" smtClean="0"/>
              <a:t>people</a:t>
            </a:r>
          </a:p>
          <a:p>
            <a:r>
              <a:rPr lang="en-US" sz="2800" dirty="0" smtClean="0"/>
              <a:t>Pleasant workplace</a:t>
            </a:r>
            <a:endParaRPr lang="en-US" sz="2800" dirty="0"/>
          </a:p>
          <a:p>
            <a:r>
              <a:rPr lang="en-US" sz="2800" dirty="0" smtClean="0"/>
              <a:t>Travel </a:t>
            </a:r>
          </a:p>
          <a:p>
            <a:pPr marL="0" indent="0">
              <a:buNone/>
            </a:pP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25520" y="1744549"/>
            <a:ext cx="4572000" cy="3048000"/>
          </a:xfrm>
        </p:spPr>
      </p:pic>
      <p:sp>
        <p:nvSpPr>
          <p:cNvPr id="5" name="Rectangle 4"/>
          <p:cNvSpPr/>
          <p:nvPr/>
        </p:nvSpPr>
        <p:spPr>
          <a:xfrm>
            <a:off x="3823064" y="656109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7"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a:t>
            </a:r>
          </a:p>
        </p:txBody>
      </p:sp>
    </p:spTree>
    <p:extLst>
      <p:ext uri="{BB962C8B-B14F-4D97-AF65-F5344CB8AC3E}">
        <p14:creationId xmlns:p14="http://schemas.microsoft.com/office/powerpoint/2010/main" val="10686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sz="half" idx="1"/>
          </p:nvPr>
        </p:nvSpPr>
        <p:spPr/>
        <p:txBody>
          <a:bodyPr>
            <a:normAutofit/>
          </a:bodyPr>
          <a:lstStyle/>
          <a:p>
            <a:r>
              <a:rPr lang="en-US" sz="2799" dirty="0" smtClean="0"/>
              <a:t>Hours of </a:t>
            </a:r>
            <a:r>
              <a:rPr lang="en-US" sz="2799" dirty="0" smtClean="0"/>
              <a:t>work</a:t>
            </a:r>
          </a:p>
          <a:p>
            <a:r>
              <a:rPr lang="en-US" sz="2799" dirty="0" smtClean="0"/>
              <a:t>Relocation</a:t>
            </a:r>
            <a:endParaRPr lang="en-US" sz="2799" dirty="0" smtClean="0"/>
          </a:p>
          <a:p>
            <a:r>
              <a:rPr lang="en-US" sz="2799" dirty="0" smtClean="0"/>
              <a:t>Stress </a:t>
            </a:r>
          </a:p>
          <a:p>
            <a:r>
              <a:rPr lang="en-US" sz="2799" dirty="0" smtClean="0"/>
              <a:t>Working </a:t>
            </a:r>
            <a:r>
              <a:rPr lang="en-US" sz="2799" dirty="0" smtClean="0"/>
              <a:t>conditions</a:t>
            </a:r>
            <a:endParaRPr lang="en-US" dirty="0" smtClean="0"/>
          </a:p>
          <a:p>
            <a:endParaRPr lang="en-US"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39473" y="809244"/>
            <a:ext cx="2756312" cy="4141787"/>
          </a:xfrm>
        </p:spPr>
      </p:pic>
      <p:sp>
        <p:nvSpPr>
          <p:cNvPr id="8" name="Rectangle 7"/>
          <p:cNvSpPr/>
          <p:nvPr/>
        </p:nvSpPr>
        <p:spPr>
          <a:xfrm>
            <a:off x="3823064" y="660142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10"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a:t>
            </a:r>
          </a:p>
        </p:txBody>
      </p:sp>
    </p:spTree>
    <p:extLst>
      <p:ext uri="{BB962C8B-B14F-4D97-AF65-F5344CB8AC3E}">
        <p14:creationId xmlns:p14="http://schemas.microsoft.com/office/powerpoint/2010/main" val="366525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Roles</a:t>
            </a:r>
            <a:endParaRPr lang="en-US" dirty="0"/>
          </a:p>
        </p:txBody>
      </p:sp>
      <p:sp>
        <p:nvSpPr>
          <p:cNvPr id="6" name="Content Placeholder 5"/>
          <p:cNvSpPr>
            <a:spLocks noGrp="1"/>
          </p:cNvSpPr>
          <p:nvPr>
            <p:ph idx="1"/>
          </p:nvPr>
        </p:nvSpPr>
        <p:spPr/>
        <p:txBody>
          <a:bodyPr>
            <a:normAutofit fontScale="92500" lnSpcReduction="10000"/>
          </a:bodyPr>
          <a:lstStyle/>
          <a:p>
            <a:r>
              <a:rPr lang="en-US" sz="2600" dirty="0"/>
              <a:t>Adult</a:t>
            </a:r>
          </a:p>
          <a:p>
            <a:r>
              <a:rPr lang="en-US" sz="2600" dirty="0"/>
              <a:t>Employee</a:t>
            </a:r>
          </a:p>
          <a:p>
            <a:r>
              <a:rPr lang="en-US" sz="2600" dirty="0"/>
              <a:t>Citizen</a:t>
            </a:r>
          </a:p>
          <a:p>
            <a:r>
              <a:rPr lang="en-US" sz="2600" dirty="0"/>
              <a:t>Spouse</a:t>
            </a:r>
          </a:p>
          <a:p>
            <a:r>
              <a:rPr lang="en-US" sz="2600" dirty="0"/>
              <a:t>Parent </a:t>
            </a:r>
          </a:p>
          <a:p>
            <a:r>
              <a:rPr lang="en-US" sz="2600" dirty="0"/>
              <a:t>Community member</a:t>
            </a:r>
          </a:p>
          <a:p>
            <a:r>
              <a:rPr lang="en-US" sz="2600" dirty="0"/>
              <a:t>Neighbor</a:t>
            </a:r>
          </a:p>
          <a:p>
            <a:r>
              <a:rPr lang="en-US" sz="2600" dirty="0" smtClean="0"/>
              <a:t>Other </a:t>
            </a:r>
            <a:endParaRPr lang="en-US" sz="2600" dirty="0"/>
          </a:p>
          <a:p>
            <a:endParaRPr lang="en-US" dirty="0"/>
          </a:p>
        </p:txBody>
      </p:sp>
      <p:pic>
        <p:nvPicPr>
          <p:cNvPr id="10" name="Content Placeholder 9"/>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095999" y="2276826"/>
            <a:ext cx="2540000" cy="3230562"/>
          </a:xfrm>
        </p:spPr>
      </p:pic>
      <p:sp>
        <p:nvSpPr>
          <p:cNvPr id="8" name="Rectangle 7"/>
          <p:cNvSpPr/>
          <p:nvPr/>
        </p:nvSpPr>
        <p:spPr>
          <a:xfrm>
            <a:off x="3823064" y="660142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9"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6</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9250" y="625267"/>
            <a:ext cx="2362200" cy="3018617"/>
          </a:xfrm>
          <a:prstGeom prst="rect">
            <a:avLst/>
          </a:prstGeom>
        </p:spPr>
      </p:pic>
    </p:spTree>
    <p:extLst>
      <p:ext uri="{BB962C8B-B14F-4D97-AF65-F5344CB8AC3E}">
        <p14:creationId xmlns:p14="http://schemas.microsoft.com/office/powerpoint/2010/main" val="116843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a:t>
            </a:r>
            <a:endParaRPr lang="en-US" dirty="0"/>
          </a:p>
        </p:txBody>
      </p:sp>
      <p:sp>
        <p:nvSpPr>
          <p:cNvPr id="3" name="Text Placeholder 2"/>
          <p:cNvSpPr>
            <a:spLocks noGrp="1"/>
          </p:cNvSpPr>
          <p:nvPr>
            <p:ph idx="1"/>
          </p:nvPr>
        </p:nvSpPr>
        <p:spPr/>
        <p:txBody>
          <a:bodyPr>
            <a:normAutofit/>
          </a:bodyPr>
          <a:lstStyle/>
          <a:p>
            <a:r>
              <a:rPr lang="en-US" sz="2400" dirty="0" smtClean="0"/>
              <a:t>May consist of:</a:t>
            </a:r>
          </a:p>
          <a:p>
            <a:pPr lvl="1"/>
            <a:r>
              <a:rPr lang="en-US" sz="2400" dirty="0" smtClean="0"/>
              <a:t>Spouse</a:t>
            </a:r>
          </a:p>
          <a:p>
            <a:pPr lvl="1"/>
            <a:r>
              <a:rPr lang="en-US" sz="2400" dirty="0" smtClean="0"/>
              <a:t>Children</a:t>
            </a:r>
          </a:p>
          <a:p>
            <a:pPr lvl="1"/>
            <a:r>
              <a:rPr lang="en-US" sz="2400" dirty="0" smtClean="0"/>
              <a:t>Grandparents</a:t>
            </a:r>
          </a:p>
          <a:p>
            <a:pPr lvl="1"/>
            <a:r>
              <a:rPr lang="en-US" sz="2400" dirty="0" smtClean="0"/>
              <a:t>Brothers and sisters</a:t>
            </a:r>
          </a:p>
          <a:p>
            <a:pPr lvl="1"/>
            <a:r>
              <a:rPr lang="en-US" sz="2400" dirty="0" smtClean="0"/>
              <a:t>Step-children</a:t>
            </a:r>
          </a:p>
          <a:p>
            <a:pPr lvl="1"/>
            <a:r>
              <a:rPr lang="en-US" sz="2400" dirty="0" smtClean="0"/>
              <a:t>Other relatives</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1" y="1411553"/>
            <a:ext cx="4844049" cy="3875239"/>
          </a:xfrm>
          <a:prstGeom prst="rect">
            <a:avLst/>
          </a:prstGeom>
        </p:spPr>
      </p:pic>
      <p:sp>
        <p:nvSpPr>
          <p:cNvPr id="5" name="Rectangle 4"/>
          <p:cNvSpPr/>
          <p:nvPr/>
        </p:nvSpPr>
        <p:spPr>
          <a:xfrm>
            <a:off x="3823064" y="6601422"/>
            <a:ext cx="4570809" cy="246157"/>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6"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7</a:t>
            </a:r>
          </a:p>
        </p:txBody>
      </p:sp>
    </p:spTree>
    <p:extLst>
      <p:ext uri="{BB962C8B-B14F-4D97-AF65-F5344CB8AC3E}">
        <p14:creationId xmlns:p14="http://schemas.microsoft.com/office/powerpoint/2010/main" val="71169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75007" y="3886201"/>
            <a:ext cx="10239883" cy="1523495"/>
          </a:xfrm>
        </p:spPr>
        <p:txBody>
          <a:bodyPr>
            <a:normAutofit fontScale="90000"/>
          </a:bodyPr>
          <a:lstStyle/>
          <a:p>
            <a:pPr algn="ctr"/>
            <a:r>
              <a:rPr lang="en-US" sz="4800" dirty="0">
                <a:hlinkClick r:id="rId3"/>
              </a:rPr>
              <a:t>Families Struggling for Work-Life Balance</a:t>
            </a:r>
            <a:r>
              <a:rPr lang="en-US" sz="4800" dirty="0"/>
              <a:t/>
            </a:r>
            <a:br>
              <a:rPr lang="en-US" sz="4800" dirty="0"/>
            </a:br>
            <a:r>
              <a:rPr lang="en-US" sz="1800" dirty="0">
                <a:solidFill>
                  <a:schemeClr val="tx1"/>
                </a:solidFill>
              </a:rPr>
              <a:t>(click on link)</a:t>
            </a:r>
          </a:p>
        </p:txBody>
      </p:sp>
      <p:sp>
        <p:nvSpPr>
          <p:cNvPr id="6" name="Rectangle 5"/>
          <p:cNvSpPr/>
          <p:nvPr/>
        </p:nvSpPr>
        <p:spPr>
          <a:xfrm>
            <a:off x="3823064" y="6601422"/>
            <a:ext cx="4570809" cy="246157"/>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2014. All rights reserved.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990600"/>
            <a:ext cx="3886200" cy="2590800"/>
          </a:xfrm>
          <a:prstGeom prst="rect">
            <a:avLst/>
          </a:prstGeom>
        </p:spPr>
      </p:pic>
      <p:sp>
        <p:nvSpPr>
          <p:cNvPr id="9"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8</a:t>
            </a:r>
          </a:p>
        </p:txBody>
      </p:sp>
    </p:spTree>
    <p:extLst>
      <p:ext uri="{BB962C8B-B14F-4D97-AF65-F5344CB8AC3E}">
        <p14:creationId xmlns:p14="http://schemas.microsoft.com/office/powerpoint/2010/main" val="121501110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07842" y="3245423"/>
            <a:ext cx="9601252" cy="2667000"/>
          </a:xfrm>
        </p:spPr>
        <p:txBody>
          <a:bodyPr>
            <a:normAutofit/>
          </a:bodyPr>
          <a:lstStyle/>
          <a:p>
            <a:pPr algn="ctr"/>
            <a:r>
              <a:rPr lang="en-US" dirty="0" smtClean="0"/>
              <a:t>Time and Energy Management</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2129" y="533400"/>
            <a:ext cx="2405636" cy="3316488"/>
          </a:xfrm>
          <a:prstGeom prst="rect">
            <a:avLst/>
          </a:prstGeom>
        </p:spPr>
      </p:pic>
      <p:sp>
        <p:nvSpPr>
          <p:cNvPr id="10" name="Slide Number Placeholder 6"/>
          <p:cNvSpPr txBox="1">
            <a:spLocks/>
          </p:cNvSpPr>
          <p:nvPr/>
        </p:nvSpPr>
        <p:spPr>
          <a:xfrm>
            <a:off x="123106" y="6477000"/>
            <a:ext cx="410295" cy="2285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9</a:t>
            </a:r>
          </a:p>
        </p:txBody>
      </p:sp>
      <p:sp>
        <p:nvSpPr>
          <p:cNvPr id="11" name="Rectangle 10"/>
          <p:cNvSpPr/>
          <p:nvPr/>
        </p:nvSpPr>
        <p:spPr>
          <a:xfrm>
            <a:off x="3823064" y="6601422"/>
            <a:ext cx="4570809" cy="246157"/>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2014. All rights reserved.</a:t>
            </a:r>
          </a:p>
        </p:txBody>
      </p:sp>
    </p:spTree>
    <p:extLst>
      <p:ext uri="{BB962C8B-B14F-4D97-AF65-F5344CB8AC3E}">
        <p14:creationId xmlns:p14="http://schemas.microsoft.com/office/powerpoint/2010/main" val="398992030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B7E3C02-E47E-4702-8BC9-1082997D9C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902</Words>
  <Application>Microsoft Office PowerPoint</Application>
  <PresentationFormat>Widescreen</PresentationFormat>
  <Paragraphs>165</Paragraphs>
  <Slides>14</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Georgia</vt:lpstr>
      <vt:lpstr>Ocean 16x9</vt:lpstr>
      <vt:lpstr>The Balancing Act</vt:lpstr>
      <vt:lpstr>Copyright</vt:lpstr>
      <vt:lpstr>Working in the Travel and Tourism Industry </vt:lpstr>
      <vt:lpstr>Advantages</vt:lpstr>
      <vt:lpstr>Disadvantages</vt:lpstr>
      <vt:lpstr>Multiple Roles</vt:lpstr>
      <vt:lpstr>Family</vt:lpstr>
      <vt:lpstr>Families Struggling for Work-Life Balance (click on link)</vt:lpstr>
      <vt:lpstr>Time and Energy Management</vt:lpstr>
      <vt:lpstr>Time Saving Techniques</vt:lpstr>
      <vt:lpstr>Managing Your Energy</vt:lpstr>
      <vt:lpstr>Leisure Activities</vt:lpstr>
      <vt:lpstr>Questions?</vt:lpstr>
      <vt:lpstr>References and Resources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The Balancing Act: Managing a Career and Family - Travel and Tourism</dc:title>
  <dc:subject>Hospitality and Tourism</dc:subject>
  <dc:creator/>
  <cp:keywords>The Balancing Act: Managing a Career and Family - Travel and Tourism</cp:keywords>
  <dc:description>© Copyright TEA</dc:description>
  <cp:lastModifiedBy/>
  <cp:revision>1</cp:revision>
  <dcterms:modified xsi:type="dcterms:W3CDTF">2014-02-12T00:25:09Z</dcterms:modified>
  <cp:category>Travel and Tourism Management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TC028952569991</vt:lpwstr>
  </property>
</Properties>
</file>