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1"/>
  </p:notesMasterIdLst>
  <p:handoutMasterIdLst>
    <p:handoutMasterId r:id="rId32"/>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6" r:id="rId29"/>
    <p:sldId id="344"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65379" autoAdjust="0"/>
  </p:normalViewPr>
  <p:slideViewPr>
    <p:cSldViewPr snapToGrid="0">
      <p:cViewPr>
        <p:scale>
          <a:sx n="44" d="100"/>
          <a:sy n="44" d="100"/>
        </p:scale>
        <p:origin x="1540" y="24"/>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27-Nov-17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25-Nov-17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Credit can be your friend or your enemy.  It is important to understand the responsibilities associated with credit before you use it.  Credit is your friend when you use it to purchase an item that is an investment or when you purchase something that provides you with earning power.  It is your enemy when you have obligated so much of your future income that you have no money to live on after paying your bills.</a:t>
            </a:r>
          </a:p>
          <a:p>
            <a:r>
              <a:rPr lang="en-US" altLang="en-US" dirty="0"/>
              <a:t> </a:t>
            </a:r>
          </a:p>
          <a:p>
            <a:pPr eaLnBrk="1" hangingPunct="1"/>
            <a:endParaRPr lang="en-US" altLang="en-US" sz="10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2196439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Credit is a service which must be paid for. When credit is extended in the marketplace, the amount you repay will include the initial amount borrowed plus the finance charge.  The finance charge is the total amount the consumer pays for using credit. Finance charges include interest rates and other applicable costs such as service charges or credit-related fees.</a:t>
            </a:r>
          </a:p>
          <a:p>
            <a:r>
              <a:rPr lang="en-US" alt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492292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Under the Truth in Lending Law Act, creditors are required to inform consumers in writing of the finance charge and the annual percentage rate on all credit purchases. The APR is the cost of credit expressed as a yearly rate. To make it easier for consumers to understand and compare interest rates, lenders are required to report interest in terms of this standard APR.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546849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Finance charges paid by consumers will vary. Under the Truth in Lending Law Act (TILA), you have a right of rescission, which allows you three days to reconsider your decision and back out of the loan process without losing any money. This right helps protect you against high-pressure sales tactics used by unscrupulous lenders. TILA does not tell banks how much interest they may charge or whether they must grant a consumer a loan.</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921955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Here is a chart showing an example of the cost of financing.  Two things affect how much you pay to borrow money.  One is the rate of interest and the second is the length of the term of the loan.  In the example above, you would pay $249.00 more in interest if borrow for four years instead of three years.  You are better off borrowing for three years if you can handle the $159.00 monthly payment.  Think about the things you might be able to spend $249.00 on if you did not spend it on interest.  Wise credit choices will give you more spendable income.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239283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Building a good credit history is important because at some point you are going to want to borrow, and your credit history determines your credit score. Future employers sometimes look at credit reports because if you are responsible with your finances, you will likely be responsible at work.  It is important to limit what you borrow and pay it back on time.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751232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By law, only firms that have a legal purpose can evaluate your credit report.  The most common people who are provided with information are future employers and potential lenders.  You may also have access to your credit report every 12 months free of charge.  It is a good idea to review your credit report so you are aware of what is on the report and can check for mistakes.</a:t>
            </a:r>
          </a:p>
          <a:p>
            <a:r>
              <a:rPr lang="en-US" altLang="en-US" dirty="0"/>
              <a:t> </a:t>
            </a:r>
          </a:p>
          <a:p>
            <a:r>
              <a:rPr lang="en-US" altLang="en-US" dirty="0"/>
              <a:t>You may obtain a free credit report online such as at http://www.freecreditreport.com.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068817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918462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Your credit report will have a credit report score, personal information such as name, address, public record information, collection agency account information (if you have not paid your bills and bills were turned over to a collection agency), credit account information which includes everyone you have borrowed from and inquiries from potential lenders.  It is not a good idea to apply for credit unless you are serious about borrowing.  All those inquiries go on your credit report.  Department stores will often offer 10-20% discounts to sign up for a credit card.  Make sure it is a credit card you want before you fall into that trap.  Most credit information stays on your credit history for seven years.  One thing that stays on your credit history forever is student loans, so you want to be careful about paying back what you borrow for your education.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215500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Here is a list of tips to improve your credit score.  You want to aim to have a score over 700.  Just like grades on your report card, the higher the better.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3051344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1455982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These are the factors that affect your credit score.  The biggest factor is payment history, with the second biggest factor being the amount owed.  If you already have a large percentage of your income obligated in loans, you may not be able to afford to borrow more.  The third is the length of history.  If you have had a credit card a long time and made your payments, that shows dependability.  The fourth factor is new credit.  If you have a lot of new credit, it might indicate that you are having financial trouble and need more credit to get by, which means that you might have trouble paying it back in the future.  The last factor is the type of credit.  Creditors are looking to see if you are using credit wisely.  A loan on a house, car or student loan are examples of money borrowed for an investment or a tool for earning power.  Department store credit cards indicate credit used to satisfy wants.</a:t>
            </a:r>
          </a:p>
          <a:p>
            <a:r>
              <a:rPr lang="en-US" alt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738356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Have students brainstorm the definition of identity theft.</a:t>
            </a:r>
          </a:p>
          <a:p>
            <a:endParaRPr lang="en-US" altLang="en-US" dirty="0"/>
          </a:p>
          <a:p>
            <a:r>
              <a:rPr lang="en-US" altLang="en-US" dirty="0"/>
              <a:t>Ask the class how they think it can be prevented or detected.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967270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You need to protect yourself from identity theft.  Here is a list of ways that you can do that.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3299793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1705572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2273736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5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Two common types of credit are installment credit and revolving credit.  Installment credit is used to purchase large ticket items such as a house, car, or furniture.  You pay a fixed payment every month for a set number of payments or until the loan is paid off. An example of revolving credit is credit cards.  Consumers will charge, make payments, charge more and the cycle continues.  The interest rate on revolving credit is usually much higher than installment credit, and revolving credit is often used for items that you do not really need.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Installment credit is a set amount for a specific purpose. If you purchase a washing machine on installment credit, a credit contract will be executed to cover the purchase and repayment terms. If you later decide to purchase a dryer, a new contract will be executed.</a:t>
            </a:r>
          </a:p>
          <a:p>
            <a:endParaRPr lang="en-US" altLang="en-US" dirty="0"/>
          </a:p>
          <a:p>
            <a:r>
              <a:rPr lang="en-US" altLang="en-US" dirty="0"/>
              <a:t>Mortgage loans, automobile loans and installment loans are examples of installment credit. When you apply for installment credit, a credit contract is executed which spells out specifics of the loan and repayment terms. For example, the contract may include the total purchase amount, amount of any required down payment, total financed amount, finance charges, number of payments, payment amounts and payment schedule.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4083627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Installment sales credit is a loan for the purchase of expensive goods or services. To obtain installment sales credit, the consumer usually makes a down payment or trade-in and signs a credit contract to repay the balance. Consumers often purchase high-priced merchandise like automobiles or major appliances through installment sales credit.</a:t>
            </a:r>
          </a:p>
          <a:p>
            <a:endParaRPr lang="en-US" altLang="en-US" dirty="0"/>
          </a:p>
          <a:p>
            <a:r>
              <a:rPr lang="en-US" altLang="en-US" dirty="0"/>
              <a:t>Installment cash credit is a direct cash loan which is repaid with interest in monthly installments over a specified period. Consumers use installment cash credit to finance such personal expenses as vacations or home improvements.</a:t>
            </a:r>
          </a:p>
          <a:p>
            <a:endParaRPr lang="en-US" altLang="en-US" dirty="0"/>
          </a:p>
          <a:p>
            <a:r>
              <a:rPr lang="en-US" altLang="en-US" dirty="0"/>
              <a:t>A single-payment loan is a loan which is repaid at a given time in a single lump-sum amount, which includes finance charges. A single-payment loan might be used to purchase a single item or meet a specific financial need.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472727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Revolving credit allows repeated loans up to a set maximum amount. As long as the total unpaid balance is below the maximum, additional purchases can be charged without having to reapply. If you purchase a washer on revolving credit and later want to purchase a dryer, the dryer purchase could be added to the same revolving credit account as long as the total unpaid balance does not exceed the maximum allowed. Regular charge accounts and revolving charge accounts are examples of revolving credit. </a:t>
            </a:r>
          </a:p>
          <a:p>
            <a:endParaRPr lang="en-US" altLang="en-US" dirty="0"/>
          </a:p>
          <a:p>
            <a:r>
              <a:rPr lang="en-US" altLang="en-US" dirty="0"/>
              <a:t>Regular charge accounts allow consumers to purchase goods and services on credit and pay in full within the specified time, usually twenty-five to thirty days after billing. Monthly statements are sent, and no finance charge is assessed if the bill is paid on time. Utility bills and some store charge accounts are examples of regular charge accounts.</a:t>
            </a:r>
          </a:p>
          <a:p>
            <a:endParaRPr lang="en-US" altLang="en-US" dirty="0"/>
          </a:p>
          <a:p>
            <a:r>
              <a:rPr lang="en-US" altLang="en-US" dirty="0"/>
              <a:t>Revolving charge accounts give consumers the choice of paying in full or paying at least a specified minimum portion of the unpaid balance each month. If payment is made in full on time, there is no finance charge. If a balance is carried over, a finance charge applies to the unpaid balance. The most common revolving charge accounts are credit cards issued by department stores, national retailers or petroleum companies and banks.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402567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So if credit is so costly, why would anyone ever want to use it?  There are some things, like a house, that would require years of saving to pay for in cash.  Meanwhile, if you are spending money on rent you are not making any kind of investment, so it makes sense to purchase a home.  Many people purchase a car on credit.  A car provides transportation to your job which in turn provides you with money to live on. This is likely a wise credit choice.  Credit cards can eliminate the need to carry cash, but you can also use a debit card.  Do not confuse credit cards with debit cards.  A debit card is often used like a credit card, but the money comes out of your checking account.  A credit card is a loan that you pay back with interest.  One of the biggest advantages of using credit when you are young is to help you establish a credit history.  Make sure you make your payments on time to help you establish a good credit history.  A few other good reasons to have a credit card are to rent a car or make a motel reservation online or over the phone.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093575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Although it is good to have a credit card for emergencies, it can be a major temptation to use on things we want and do not have the money to pay for.  If we obligate too much of our future income, our spendable income is less.  Revolving credit comes with a high rate of interest and is costly.  If you charge too much and have trouble paying it back, it can do long-term financial damage.</a:t>
            </a:r>
          </a:p>
          <a:p>
            <a:endParaRPr lang="en-US" altLang="en-US" dirty="0"/>
          </a:p>
          <a:p>
            <a:r>
              <a:rPr lang="en-US" altLang="en-US" dirty="0"/>
              <a:t>How much will you end up paying at the end of 30 years? Over $15,515!!! That is how much it will cost you to use your credit card. Is it worth it?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816465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What does obligating future income mean?  If you purchase a home on a 30-year loan term and your payments are $800.00 a month, you have obligated, or already spent, $800.00 of your income every month for the next 30 years.  This might be fine because you do need a place to live.  What if you used credit at a department store to purchase a new shirt that you liked but really did not need?  In this case, is credit your friend or enemy?  I hope you are thinking enemy.  When we obligate our future income, we need to do it wisely.  Purchasing something on credit that we do not need is not a wise choice.</a:t>
            </a:r>
          </a:p>
          <a:p>
            <a:r>
              <a:rPr lang="en-US" alt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70890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w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To Charge </a:t>
            </a:r>
            <a:br>
              <a:rPr lang="en-US" dirty="0"/>
            </a:br>
            <a:r>
              <a:rPr lang="en-US" dirty="0"/>
              <a:t>or </a:t>
            </a:r>
            <a:br>
              <a:rPr lang="en-US" dirty="0"/>
            </a:br>
            <a:r>
              <a:rPr lang="en-US" dirty="0"/>
              <a:t>Not to Charge</a:t>
            </a:r>
          </a:p>
        </p:txBody>
      </p:sp>
      <p:sp>
        <p:nvSpPr>
          <p:cNvPr id="2" name="Rectangle 1">
            <a:extLst>
              <a:ext uri="{FF2B5EF4-FFF2-40B4-BE49-F238E27FC236}">
                <a16:creationId xmlns:a16="http://schemas.microsoft.com/office/drawing/2014/main" id="{140EC1D6-0932-46BD-85F0-036201989BA7}"/>
              </a:ext>
            </a:extLst>
          </p:cNvPr>
          <p:cNvSpPr/>
          <p:nvPr/>
        </p:nvSpPr>
        <p:spPr>
          <a:xfrm>
            <a:off x="4525346" y="4371200"/>
            <a:ext cx="6096000" cy="1446550"/>
          </a:xfrm>
          <a:prstGeom prst="rect">
            <a:avLst/>
          </a:prstGeom>
        </p:spPr>
        <p:txBody>
          <a:bodyPr>
            <a:spAutoFit/>
          </a:bodyPr>
          <a:lstStyle/>
          <a:p>
            <a:pPr>
              <a:defRPr/>
            </a:pPr>
            <a:r>
              <a:rPr lang="en-US" altLang="en-US" sz="4400" dirty="0">
                <a:solidFill>
                  <a:schemeClr val="accent2">
                    <a:lumMod val="60000"/>
                    <a:lumOff val="40000"/>
                  </a:schemeClr>
                </a:solidFill>
                <a:latin typeface="Open Sans"/>
              </a:rPr>
              <a:t>Dollars and Sense</a:t>
            </a:r>
          </a:p>
          <a:p>
            <a:pPr>
              <a:defRPr/>
            </a:pPr>
            <a:endParaRPr lang="en-US" altLang="en-US" sz="4400" dirty="0">
              <a:solidFill>
                <a:schemeClr val="accent2">
                  <a:lumMod val="60000"/>
                  <a:lumOff val="40000"/>
                </a:schemeClr>
              </a:solidFill>
              <a:latin typeface="Open Sans"/>
            </a:endParaRP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Finance Charges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Total finance charges paid will depend upon the amount financed, the annual </a:t>
            </a:r>
            <a:r>
              <a:rPr lang="en-US" dirty="0" err="1"/>
              <a:t>percentagea</a:t>
            </a:r>
            <a:r>
              <a:rPr lang="en-US" dirty="0"/>
              <a:t> rate and the length of the repayment period.</a:t>
            </a:r>
          </a:p>
          <a:p>
            <a:pPr lvl="1"/>
            <a:endParaRPr lang="en-US" dirty="0"/>
          </a:p>
        </p:txBody>
      </p:sp>
      <p:pic>
        <p:nvPicPr>
          <p:cNvPr id="4" name="Picture 9">
            <a:extLst>
              <a:ext uri="{FF2B5EF4-FFF2-40B4-BE49-F238E27FC236}">
                <a16:creationId xmlns:a16="http://schemas.microsoft.com/office/drawing/2014/main" id="{AD03A59F-1939-4A0A-BD57-FE0376B93C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71975" y="3026456"/>
            <a:ext cx="344805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817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Annual Percentage Rate (APR)</a:t>
            </a:r>
          </a:p>
        </p:txBody>
      </p:sp>
      <p:graphicFrame>
        <p:nvGraphicFramePr>
          <p:cNvPr id="4" name="Content Placeholder 5">
            <a:extLst>
              <a:ext uri="{FF2B5EF4-FFF2-40B4-BE49-F238E27FC236}">
                <a16:creationId xmlns:a16="http://schemas.microsoft.com/office/drawing/2014/main" id="{AB87A761-DE80-4D4D-8A5E-EF55BF40B261}"/>
              </a:ext>
            </a:extLst>
          </p:cNvPr>
          <p:cNvGraphicFramePr>
            <a:graphicFrameLocks/>
          </p:cNvGraphicFramePr>
          <p:nvPr>
            <p:extLst>
              <p:ext uri="{D42A27DB-BD31-4B8C-83A1-F6EECF244321}">
                <p14:modId xmlns:p14="http://schemas.microsoft.com/office/powerpoint/2010/main" val="1814442790"/>
              </p:ext>
            </p:extLst>
          </p:nvPr>
        </p:nvGraphicFramePr>
        <p:xfrm>
          <a:off x="954767" y="1496786"/>
          <a:ext cx="9481004" cy="4724192"/>
        </p:xfrm>
        <a:graphic>
          <a:graphicData uri="http://schemas.openxmlformats.org/drawingml/2006/table">
            <a:tbl>
              <a:tblPr firstRow="1" bandRow="1">
                <a:tableStyleId>{5C22544A-7EE6-4342-B048-85BDC9FD1C3A}</a:tableStyleId>
              </a:tblPr>
              <a:tblGrid>
                <a:gridCol w="4740502">
                  <a:extLst>
                    <a:ext uri="{9D8B030D-6E8A-4147-A177-3AD203B41FA5}">
                      <a16:colId xmlns:a16="http://schemas.microsoft.com/office/drawing/2014/main" val="20000"/>
                    </a:ext>
                  </a:extLst>
                </a:gridCol>
                <a:gridCol w="4740502">
                  <a:extLst>
                    <a:ext uri="{9D8B030D-6E8A-4147-A177-3AD203B41FA5}">
                      <a16:colId xmlns:a16="http://schemas.microsoft.com/office/drawing/2014/main" val="20001"/>
                    </a:ext>
                  </a:extLst>
                </a:gridCol>
              </a:tblGrid>
              <a:tr h="370634">
                <a:tc>
                  <a:txBody>
                    <a:bodyPr/>
                    <a:lstStyle/>
                    <a:p>
                      <a:endParaRPr lang="en-US" sz="2600" dirty="0">
                        <a:latin typeface="Open Sans"/>
                      </a:endParaRPr>
                    </a:p>
                  </a:txBody>
                  <a:tcPr marT="45694" marB="45694"/>
                </a:tc>
                <a:tc>
                  <a:txBody>
                    <a:bodyPr/>
                    <a:lstStyle/>
                    <a:p>
                      <a:endParaRPr lang="en-US" sz="2600" dirty="0">
                        <a:latin typeface="Open Sans"/>
                      </a:endParaRPr>
                    </a:p>
                  </a:txBody>
                  <a:tcPr marT="45694" marB="45694"/>
                </a:tc>
                <a:extLst>
                  <a:ext uri="{0D108BD9-81ED-4DB2-BD59-A6C34878D82A}">
                    <a16:rowId xmlns:a16="http://schemas.microsoft.com/office/drawing/2014/main" val="10000"/>
                  </a:ext>
                </a:extLst>
              </a:tr>
              <a:tr h="118855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600" dirty="0">
                          <a:latin typeface="Open Sans"/>
                        </a:rPr>
                        <a:t>Amount</a:t>
                      </a:r>
                      <a:r>
                        <a:rPr lang="en-US" sz="2600" baseline="0" dirty="0">
                          <a:latin typeface="Open Sans"/>
                        </a:rPr>
                        <a:t> financed</a:t>
                      </a:r>
                      <a:endParaRPr lang="en-US" sz="2600" dirty="0">
                        <a:latin typeface="Open Sans"/>
                      </a:endParaRPr>
                    </a:p>
                    <a:p>
                      <a:endParaRPr lang="en-US" sz="2600" dirty="0">
                        <a:latin typeface="Open Sans"/>
                      </a:endParaRPr>
                    </a:p>
                  </a:txBody>
                  <a:tcPr marT="45694" marB="4569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600" dirty="0">
                          <a:latin typeface="Open Sans"/>
                        </a:rPr>
                        <a:t>Total interest charges are proportional to the amount financed</a:t>
                      </a:r>
                    </a:p>
                    <a:p>
                      <a:endParaRPr lang="en-US" sz="2600" dirty="0">
                        <a:latin typeface="Open Sans"/>
                      </a:endParaRPr>
                    </a:p>
                  </a:txBody>
                  <a:tcPr marT="45694" marB="45694"/>
                </a:tc>
                <a:extLst>
                  <a:ext uri="{0D108BD9-81ED-4DB2-BD59-A6C34878D82A}">
                    <a16:rowId xmlns:a16="http://schemas.microsoft.com/office/drawing/2014/main" val="10001"/>
                  </a:ext>
                </a:extLst>
              </a:tr>
              <a:tr h="91426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600" dirty="0">
                          <a:latin typeface="Open Sans"/>
                        </a:rPr>
                        <a:t>Annual</a:t>
                      </a:r>
                      <a:r>
                        <a:rPr lang="en-US" sz="2600" baseline="0" dirty="0">
                          <a:latin typeface="Open Sans"/>
                        </a:rPr>
                        <a:t> percentage rate</a:t>
                      </a:r>
                      <a:endParaRPr lang="en-US" sz="2600" dirty="0">
                        <a:latin typeface="Open Sans"/>
                      </a:endParaRPr>
                    </a:p>
                    <a:p>
                      <a:endParaRPr lang="en-US" sz="2600" dirty="0">
                        <a:latin typeface="Open Sans"/>
                      </a:endParaRPr>
                    </a:p>
                  </a:txBody>
                  <a:tcPr marT="45694" marB="4569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600" dirty="0">
                          <a:latin typeface="Open Sans"/>
                        </a:rPr>
                        <a:t>As the APR</a:t>
                      </a:r>
                      <a:r>
                        <a:rPr lang="en-US" sz="2600" baseline="0" dirty="0">
                          <a:latin typeface="Open Sans"/>
                        </a:rPr>
                        <a:t> rate goes up, the total finance charges increase</a:t>
                      </a:r>
                      <a:endParaRPr lang="en-US" sz="2600" dirty="0">
                        <a:latin typeface="Open Sans"/>
                      </a:endParaRPr>
                    </a:p>
                    <a:p>
                      <a:endParaRPr lang="en-US" sz="2600" dirty="0">
                        <a:latin typeface="Open Sans"/>
                      </a:endParaRPr>
                    </a:p>
                  </a:txBody>
                  <a:tcPr marT="45694" marB="45694"/>
                </a:tc>
                <a:extLst>
                  <a:ext uri="{0D108BD9-81ED-4DB2-BD59-A6C34878D82A}">
                    <a16:rowId xmlns:a16="http://schemas.microsoft.com/office/drawing/2014/main" val="10002"/>
                  </a:ext>
                </a:extLst>
              </a:tr>
              <a:tr h="91426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600" dirty="0">
                          <a:latin typeface="Open Sans"/>
                        </a:rPr>
                        <a:t>Length</a:t>
                      </a:r>
                      <a:r>
                        <a:rPr lang="en-US" sz="2600" baseline="0" dirty="0">
                          <a:latin typeface="Open Sans"/>
                        </a:rPr>
                        <a:t> of repayment period</a:t>
                      </a:r>
                      <a:endParaRPr lang="en-US" sz="2600" dirty="0">
                        <a:latin typeface="Open Sans"/>
                      </a:endParaRPr>
                    </a:p>
                    <a:p>
                      <a:endParaRPr lang="en-US" sz="2600" dirty="0">
                        <a:latin typeface="Open Sans"/>
                      </a:endParaRPr>
                    </a:p>
                  </a:txBody>
                  <a:tcPr marT="45694" marB="45694"/>
                </a:tc>
                <a:tc>
                  <a:txBody>
                    <a:bodyPr/>
                    <a:lstStyle/>
                    <a:p>
                      <a:r>
                        <a:rPr lang="en-US" sz="2600" dirty="0">
                          <a:latin typeface="Open Sans"/>
                        </a:rPr>
                        <a:t>The longer the repayment</a:t>
                      </a:r>
                      <a:r>
                        <a:rPr lang="en-US" sz="2600" baseline="0" dirty="0">
                          <a:latin typeface="Open Sans"/>
                        </a:rPr>
                        <a:t> period, the higher the finance charges</a:t>
                      </a:r>
                      <a:endParaRPr lang="en-US" sz="2600" dirty="0">
                        <a:latin typeface="Open Sans"/>
                      </a:endParaRPr>
                    </a:p>
                  </a:txBody>
                  <a:tcPr marT="45694" marB="45694"/>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38735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Truth in Lending Law Act (TILA)</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This law protects you against inaccurate and unfair credit billing and credit card practices. It requires lenders to provide you with loan cost information so that you can comparison shop for certain types of loans.</a:t>
            </a:r>
          </a:p>
        </p:txBody>
      </p:sp>
      <p:pic>
        <p:nvPicPr>
          <p:cNvPr id="4" name="Picture 5">
            <a:extLst>
              <a:ext uri="{FF2B5EF4-FFF2-40B4-BE49-F238E27FC236}">
                <a16:creationId xmlns:a16="http://schemas.microsoft.com/office/drawing/2014/main" id="{7C84ECD0-A1C6-4B51-88D1-23C88EAF4F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8657" y="3429000"/>
            <a:ext cx="27416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8652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Cash versus Financing</a:t>
            </a:r>
          </a:p>
        </p:txBody>
      </p:sp>
      <p:graphicFrame>
        <p:nvGraphicFramePr>
          <p:cNvPr id="6" name="Group 37">
            <a:extLst>
              <a:ext uri="{FF2B5EF4-FFF2-40B4-BE49-F238E27FC236}">
                <a16:creationId xmlns:a16="http://schemas.microsoft.com/office/drawing/2014/main" id="{F0BE1D2F-E73E-4DA3-AB14-284409AEFC88}"/>
              </a:ext>
            </a:extLst>
          </p:cNvPr>
          <p:cNvGraphicFramePr>
            <a:graphicFrameLocks/>
          </p:cNvGraphicFramePr>
          <p:nvPr>
            <p:extLst>
              <p:ext uri="{D42A27DB-BD31-4B8C-83A1-F6EECF244321}">
                <p14:modId xmlns:p14="http://schemas.microsoft.com/office/powerpoint/2010/main" val="3775866606"/>
              </p:ext>
            </p:extLst>
          </p:nvPr>
        </p:nvGraphicFramePr>
        <p:xfrm>
          <a:off x="1636486" y="1754414"/>
          <a:ext cx="8686800" cy="4151376"/>
        </p:xfrm>
        <a:graphic>
          <a:graphicData uri="http://schemas.openxmlformats.org/drawingml/2006/table">
            <a:tbl>
              <a:tblPr/>
              <a:tblGrid>
                <a:gridCol w="3378201">
                  <a:extLst>
                    <a:ext uri="{9D8B030D-6E8A-4147-A177-3AD203B41FA5}">
                      <a16:colId xmlns:a16="http://schemas.microsoft.com/office/drawing/2014/main" val="20000"/>
                    </a:ext>
                  </a:extLst>
                </a:gridCol>
                <a:gridCol w="2895599">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8960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cs typeface="Arial" charset="0"/>
                        </a:rPr>
                        <a:t>Cash purchase of car</a:t>
                      </a:r>
                    </a:p>
                  </a:txBody>
                  <a:tcPr marL="83608" marR="836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cs typeface="Arial" charset="0"/>
                        </a:rPr>
                        <a:t>Total Paid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cs typeface="Arial" charset="0"/>
                        </a:rPr>
                        <a:t>$5,000.00</a:t>
                      </a:r>
                    </a:p>
                  </a:txBody>
                  <a:tcPr marL="83608" marR="836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cs typeface="Arial" charset="0"/>
                        </a:rPr>
                        <a:t>Interest paid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cs typeface="Arial" charset="0"/>
                        </a:rPr>
                        <a:t>$0</a:t>
                      </a:r>
                    </a:p>
                  </a:txBody>
                  <a:tcPr marL="83608" marR="836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276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cs typeface="Arial" charset="0"/>
                        </a:rPr>
                        <a:t>$5,000.00 financed 36 months at 9% interest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cs typeface="Arial" charset="0"/>
                        </a:rPr>
                        <a:t>36 payments of $159.00</a:t>
                      </a:r>
                    </a:p>
                  </a:txBody>
                  <a:tcPr marL="83608" marR="836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cs typeface="Arial" charset="0"/>
                        </a:rPr>
                        <a:t>$5,724.00</a:t>
                      </a:r>
                    </a:p>
                  </a:txBody>
                  <a:tcPr marL="83608" marR="836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cs typeface="Arial" charset="0"/>
                        </a:rPr>
                        <a:t>$724.00</a:t>
                      </a:r>
                    </a:p>
                  </a:txBody>
                  <a:tcPr marL="83608" marR="836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276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cs typeface="Arial" charset="0"/>
                        </a:rPr>
                        <a:t>$5,000.00 financed 48 months at 9% interest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cs typeface="Arial" charset="0"/>
                        </a:rPr>
                        <a:t>48 payments of $124.00</a:t>
                      </a:r>
                    </a:p>
                  </a:txBody>
                  <a:tcPr marL="83608" marR="836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cs typeface="Arial" charset="0"/>
                        </a:rPr>
                        <a:t>$5,973.00</a:t>
                      </a:r>
                    </a:p>
                  </a:txBody>
                  <a:tcPr marL="83608" marR="836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cs typeface="Arial" charset="0"/>
                        </a:rPr>
                        <a:t>$973.00</a:t>
                      </a:r>
                    </a:p>
                  </a:txBody>
                  <a:tcPr marL="83608" marR="836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 name="Rectangle 8">
            <a:extLst>
              <a:ext uri="{FF2B5EF4-FFF2-40B4-BE49-F238E27FC236}">
                <a16:creationId xmlns:a16="http://schemas.microsoft.com/office/drawing/2014/main" id="{FE6121C3-0BFD-4400-8305-4B72B6F3616A}"/>
              </a:ext>
            </a:extLst>
          </p:cNvPr>
          <p:cNvSpPr/>
          <p:nvPr/>
        </p:nvSpPr>
        <p:spPr>
          <a:xfrm>
            <a:off x="2314184" y="5917004"/>
            <a:ext cx="7425815" cy="400110"/>
          </a:xfrm>
          <a:prstGeom prst="rect">
            <a:avLst/>
          </a:prstGeom>
        </p:spPr>
        <p:txBody>
          <a:bodyPr wrap="none">
            <a:spAutoFit/>
          </a:bodyPr>
          <a:lstStyle/>
          <a:p>
            <a:r>
              <a:rPr lang="en-US" altLang="en-US" sz="2000" dirty="0">
                <a:latin typeface="Open Sans"/>
              </a:rPr>
              <a:t>The longer the term of your loan, the more interest that you pay.</a:t>
            </a:r>
            <a:endParaRPr lang="en-US" sz="2000" dirty="0">
              <a:latin typeface="Open Sans"/>
            </a:endParaRPr>
          </a:p>
        </p:txBody>
      </p:sp>
    </p:spTree>
    <p:extLst>
      <p:ext uri="{BB962C8B-B14F-4D97-AF65-F5344CB8AC3E}">
        <p14:creationId xmlns:p14="http://schemas.microsoft.com/office/powerpoint/2010/main" val="2384347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Building a Credit History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How many times have you borrowed money?</a:t>
            </a:r>
          </a:p>
          <a:p>
            <a:pPr lvl="1"/>
            <a:r>
              <a:rPr lang="en-US" dirty="0"/>
              <a:t>Did you pay it back on time?</a:t>
            </a:r>
          </a:p>
          <a:p>
            <a:pPr lvl="1"/>
            <a:r>
              <a:rPr lang="en-US" dirty="0"/>
              <a:t>Were your payments late?</a:t>
            </a:r>
          </a:p>
          <a:p>
            <a:pPr lvl="1"/>
            <a:r>
              <a:rPr lang="en-US" altLang="en-US" dirty="0">
                <a:latin typeface="Arial" panose="020B0604020202020204" pitchFamily="34" charset="0"/>
              </a:rPr>
              <a:t>When you sign up for and pay utilities, you are building your credit history.</a:t>
            </a:r>
          </a:p>
          <a:p>
            <a:pPr lvl="1"/>
            <a:endParaRPr lang="en-US" dirty="0"/>
          </a:p>
        </p:txBody>
      </p:sp>
      <p:pic>
        <p:nvPicPr>
          <p:cNvPr id="4" name="Picture 8" descr="C:\Users\Sandra Delgado\AppData\Local\Microsoft\Windows\Temporary Internet Files\Content.IE5\R1BGM16P\MP900386380[1].jpg">
            <a:extLst>
              <a:ext uri="{FF2B5EF4-FFF2-40B4-BE49-F238E27FC236}">
                <a16:creationId xmlns:a16="http://schemas.microsoft.com/office/drawing/2014/main" id="{ACAFB3A4-A161-4594-B2FB-362404F7C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9682" y="2500085"/>
            <a:ext cx="2971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382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Credit Scoring and Credit Reports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Credit bureaus provided credit reports to potential lenders and employers. </a:t>
            </a:r>
          </a:p>
          <a:p>
            <a:pPr lvl="1"/>
            <a:r>
              <a:rPr lang="en-US" dirty="0"/>
              <a:t> The “Fair Credit Reporting Act” limits the sharing of financial information to firms that have a legal purpose to evaluate this information.</a:t>
            </a:r>
          </a:p>
          <a:p>
            <a:pPr lvl="1"/>
            <a:r>
              <a:rPr lang="en-US" dirty="0"/>
              <a:t>You may access your credit report every 12 months free of charge.</a:t>
            </a:r>
          </a:p>
        </p:txBody>
      </p:sp>
      <p:pic>
        <p:nvPicPr>
          <p:cNvPr id="4" name="Picture 7" descr="MP900448695[1]">
            <a:extLst>
              <a:ext uri="{FF2B5EF4-FFF2-40B4-BE49-F238E27FC236}">
                <a16:creationId xmlns:a16="http://schemas.microsoft.com/office/drawing/2014/main" id="{01C2A14F-3EA9-47AF-A80A-B67115459C0B}"/>
              </a:ext>
            </a:extLst>
          </p:cNvPr>
          <p:cNvPicPr>
            <a:picLocks noChangeAspect="1" noChangeArrowheads="1"/>
          </p:cNvPicPr>
          <p:nvPr/>
        </p:nvPicPr>
        <p:blipFill>
          <a:blip r:embed="rId3"/>
          <a:stretch>
            <a:fillRect/>
          </a:stretch>
        </p:blipFill>
        <p:spPr>
          <a:xfrm>
            <a:off x="8531806" y="1943100"/>
            <a:ext cx="1978025" cy="2971800"/>
          </a:xfrm>
          <a:prstGeom prst="rect">
            <a:avLst/>
          </a:prstGeom>
        </p:spPr>
      </p:pic>
    </p:spTree>
    <p:extLst>
      <p:ext uri="{BB962C8B-B14F-4D97-AF65-F5344CB8AC3E}">
        <p14:creationId xmlns:p14="http://schemas.microsoft.com/office/powerpoint/2010/main" val="951554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is in a Credit Report?</a:t>
            </a:r>
          </a:p>
        </p:txBody>
      </p:sp>
      <p:pic>
        <p:nvPicPr>
          <p:cNvPr id="4" name="Picture 5">
            <a:extLst>
              <a:ext uri="{FF2B5EF4-FFF2-40B4-BE49-F238E27FC236}">
                <a16:creationId xmlns:a16="http://schemas.microsoft.com/office/drawing/2014/main" id="{D7642B4B-DC4F-4BCA-A612-E0E614E785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1336" y="2187967"/>
            <a:ext cx="3416300"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965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sz="3200" dirty="0">
                <a:solidFill>
                  <a:schemeClr val="tx1"/>
                </a:solidFill>
              </a:rPr>
              <a:t>What is in a Credit Report?</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Credit report score</a:t>
            </a:r>
          </a:p>
          <a:p>
            <a:pPr lvl="1"/>
            <a:r>
              <a:rPr lang="en-US" dirty="0"/>
              <a:t>Personal information </a:t>
            </a:r>
          </a:p>
          <a:p>
            <a:pPr lvl="1"/>
            <a:r>
              <a:rPr lang="en-US" dirty="0"/>
              <a:t>Public record information</a:t>
            </a:r>
          </a:p>
          <a:p>
            <a:pPr lvl="1"/>
            <a:r>
              <a:rPr lang="en-US" dirty="0"/>
              <a:t>Collection agency account information</a:t>
            </a:r>
          </a:p>
          <a:p>
            <a:pPr lvl="1"/>
            <a:r>
              <a:rPr lang="en-US" dirty="0"/>
              <a:t>Credit account information</a:t>
            </a:r>
          </a:p>
          <a:p>
            <a:pPr lvl="1"/>
            <a:r>
              <a:rPr lang="en-US" dirty="0"/>
              <a:t>Inquires</a:t>
            </a:r>
          </a:p>
        </p:txBody>
      </p:sp>
      <p:pic>
        <p:nvPicPr>
          <p:cNvPr id="4" name="Picture 5" descr="MP900422443[1]">
            <a:extLst>
              <a:ext uri="{FF2B5EF4-FFF2-40B4-BE49-F238E27FC236}">
                <a16:creationId xmlns:a16="http://schemas.microsoft.com/office/drawing/2014/main" id="{C382CD84-01E2-4139-BFEB-CDE2C0A6FB0B}"/>
              </a:ext>
            </a:extLst>
          </p:cNvPr>
          <p:cNvPicPr>
            <a:picLocks noChangeAspect="1" noChangeArrowheads="1"/>
          </p:cNvPicPr>
          <p:nvPr/>
        </p:nvPicPr>
        <p:blipFill>
          <a:blip r:embed="rId3"/>
          <a:stretch>
            <a:fillRect/>
          </a:stretch>
        </p:blipFill>
        <p:spPr>
          <a:xfrm>
            <a:off x="7067903" y="2890776"/>
            <a:ext cx="3732213" cy="2593975"/>
          </a:xfrm>
          <a:prstGeom prst="rect">
            <a:avLst/>
          </a:prstGeom>
        </p:spPr>
      </p:pic>
    </p:spTree>
    <p:extLst>
      <p:ext uri="{BB962C8B-B14F-4D97-AF65-F5344CB8AC3E}">
        <p14:creationId xmlns:p14="http://schemas.microsoft.com/office/powerpoint/2010/main" val="2076007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Tips to Improve Your Credit Score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Pay bills on time</a:t>
            </a:r>
          </a:p>
          <a:p>
            <a:pPr lvl="1"/>
            <a:r>
              <a:rPr lang="en-US" dirty="0"/>
              <a:t>Keep credit cards and other revolving credit balances low</a:t>
            </a:r>
          </a:p>
          <a:p>
            <a:pPr lvl="1"/>
            <a:r>
              <a:rPr lang="en-US" dirty="0"/>
              <a:t>Pay off debt rather than moving it around</a:t>
            </a:r>
          </a:p>
          <a:p>
            <a:pPr lvl="1"/>
            <a:r>
              <a:rPr lang="en-US" altLang="en-US" dirty="0">
                <a:latin typeface="Arial" panose="020B0604020202020204" pitchFamily="34" charset="0"/>
              </a:rPr>
              <a:t>Over half of all consumers have a credit score that is 700 or above</a:t>
            </a:r>
          </a:p>
          <a:p>
            <a:pPr lvl="1"/>
            <a:endParaRPr lang="en-US" dirty="0"/>
          </a:p>
        </p:txBody>
      </p:sp>
    </p:spTree>
    <p:extLst>
      <p:ext uri="{BB962C8B-B14F-4D97-AF65-F5344CB8AC3E}">
        <p14:creationId xmlns:p14="http://schemas.microsoft.com/office/powerpoint/2010/main" val="885279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98722" y="973267"/>
            <a:ext cx="10059452" cy="876300"/>
          </a:xfrm>
        </p:spPr>
        <p:txBody>
          <a:bodyPr/>
          <a:lstStyle/>
          <a:p>
            <a:r>
              <a:rPr lang="en-US" dirty="0"/>
              <a:t>What are the Most Important Factors Affecting Your Credit Score?</a:t>
            </a:r>
          </a:p>
        </p:txBody>
      </p:sp>
    </p:spTree>
    <p:extLst>
      <p:ext uri="{BB962C8B-B14F-4D97-AF65-F5344CB8AC3E}">
        <p14:creationId xmlns:p14="http://schemas.microsoft.com/office/powerpoint/2010/main" val="2402357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Factors Affecting Your Credit Score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Payment history</a:t>
            </a:r>
          </a:p>
          <a:p>
            <a:pPr lvl="1"/>
            <a:r>
              <a:rPr lang="en-US" dirty="0"/>
              <a:t>Amount owned</a:t>
            </a:r>
          </a:p>
          <a:p>
            <a:pPr lvl="1"/>
            <a:r>
              <a:rPr lang="en-US" dirty="0"/>
              <a:t>Length of history </a:t>
            </a:r>
          </a:p>
          <a:p>
            <a:pPr lvl="1"/>
            <a:r>
              <a:rPr lang="en-US" dirty="0"/>
              <a:t>New credit </a:t>
            </a:r>
          </a:p>
          <a:p>
            <a:pPr lvl="1"/>
            <a:r>
              <a:rPr lang="en-US" dirty="0"/>
              <a:t>Types of credit </a:t>
            </a:r>
          </a:p>
          <a:p>
            <a:pPr lvl="1"/>
            <a:r>
              <a:rPr lang="en-US" dirty="0" err="1"/>
              <a:t>Abc</a:t>
            </a:r>
            <a:endParaRPr lang="en-US" dirty="0"/>
          </a:p>
          <a:p>
            <a:endParaRPr lang="en-US" dirty="0"/>
          </a:p>
        </p:txBody>
      </p:sp>
      <p:pic>
        <p:nvPicPr>
          <p:cNvPr id="4" name="Picture 2">
            <a:extLst>
              <a:ext uri="{FF2B5EF4-FFF2-40B4-BE49-F238E27FC236}">
                <a16:creationId xmlns:a16="http://schemas.microsoft.com/office/drawing/2014/main" id="{9944390B-FBD7-4714-B2ED-19E62CBA2B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3891" y="3683907"/>
            <a:ext cx="28162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864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is Identity Theft?</a:t>
            </a:r>
          </a:p>
        </p:txBody>
      </p:sp>
      <p:pic>
        <p:nvPicPr>
          <p:cNvPr id="4" name="Picture 2">
            <a:extLst>
              <a:ext uri="{FF2B5EF4-FFF2-40B4-BE49-F238E27FC236}">
                <a16:creationId xmlns:a16="http://schemas.microsoft.com/office/drawing/2014/main" id="{9B45F8C4-0D3B-40FC-93F8-85C8165A0A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4302" y="1906980"/>
            <a:ext cx="445452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8559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t>Ways to Protect Against Identity Theft</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Avoid keeping pin numbers or social security numbers in your wallet</a:t>
            </a:r>
          </a:p>
          <a:p>
            <a:pPr lvl="1"/>
            <a:r>
              <a:rPr lang="en-US" dirty="0"/>
              <a:t>Don’t give any information over the phone unless you initiate the phone call</a:t>
            </a:r>
          </a:p>
          <a:p>
            <a:pPr lvl="1"/>
            <a:r>
              <a:rPr lang="en-US" dirty="0"/>
              <a:t>Have your mail held while on vacation</a:t>
            </a:r>
          </a:p>
          <a:p>
            <a:pPr lvl="1"/>
            <a:r>
              <a:rPr lang="en-US" dirty="0"/>
              <a:t>Install firewalls and virus software on your computer</a:t>
            </a:r>
          </a:p>
          <a:p>
            <a:pPr lvl="1"/>
            <a:endParaRPr lang="en-US" dirty="0"/>
          </a:p>
        </p:txBody>
      </p:sp>
      <p:sp>
        <p:nvSpPr>
          <p:cNvPr id="6" name="Content Placeholder 5">
            <a:extLst>
              <a:ext uri="{FF2B5EF4-FFF2-40B4-BE49-F238E27FC236}">
                <a16:creationId xmlns:a16="http://schemas.microsoft.com/office/drawing/2014/main" id="{675A351F-8FDF-4348-B4B0-AA8A5157CC62}"/>
              </a:ext>
            </a:extLst>
          </p:cNvPr>
          <p:cNvSpPr>
            <a:spLocks noGrp="1"/>
          </p:cNvSpPr>
          <p:nvPr>
            <p:ph sz="half" idx="10"/>
          </p:nvPr>
        </p:nvSpPr>
        <p:spPr/>
        <p:txBody>
          <a:bodyPr/>
          <a:lstStyle/>
          <a:p>
            <a:pPr lvl="1"/>
            <a:r>
              <a:rPr lang="en-US" dirty="0"/>
              <a:t>Keep a list of credit cards </a:t>
            </a:r>
          </a:p>
          <a:p>
            <a:pPr lvl="1"/>
            <a:r>
              <a:rPr lang="en-US" dirty="0"/>
              <a:t>Mail bills at the post office</a:t>
            </a:r>
          </a:p>
          <a:p>
            <a:pPr lvl="1"/>
            <a:r>
              <a:rPr lang="en-US" dirty="0"/>
              <a:t>Shop online only at secure sites</a:t>
            </a:r>
          </a:p>
          <a:p>
            <a:pPr lvl="1"/>
            <a:r>
              <a:rPr lang="en-US" dirty="0"/>
              <a:t>Use a locked mailbox</a:t>
            </a:r>
          </a:p>
          <a:p>
            <a:pPr lvl="1"/>
            <a:endParaRPr lang="en-US" dirty="0"/>
          </a:p>
        </p:txBody>
      </p:sp>
    </p:spTree>
    <p:extLst>
      <p:ext uri="{BB962C8B-B14F-4D97-AF65-F5344CB8AC3E}">
        <p14:creationId xmlns:p14="http://schemas.microsoft.com/office/powerpoint/2010/main" val="3996234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sz="3200" dirty="0"/>
              <a:t>Questions?</a:t>
            </a:r>
            <a:endParaRPr lang="en-US" dirty="0"/>
          </a:p>
        </p:txBody>
      </p:sp>
      <p:pic>
        <p:nvPicPr>
          <p:cNvPr id="6" name="Picture 1">
            <a:extLst>
              <a:ext uri="{FF2B5EF4-FFF2-40B4-BE49-F238E27FC236}">
                <a16:creationId xmlns:a16="http://schemas.microsoft.com/office/drawing/2014/main" id="{3AED406E-02A5-4021-AEBF-9E9BDEB557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3300" y="2191657"/>
            <a:ext cx="256540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302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sz="3200" dirty="0"/>
              <a:t>References and Resources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Images:</a:t>
            </a:r>
          </a:p>
          <a:p>
            <a:pPr lvl="2"/>
            <a:r>
              <a:rPr lang="en-US" dirty="0"/>
              <a:t>Microsoft Clip Art: Used with permission from Microsoft.</a:t>
            </a:r>
          </a:p>
          <a:p>
            <a:pPr lvl="1"/>
            <a:r>
              <a:rPr lang="en-US" dirty="0"/>
              <a:t>Textbook:</a:t>
            </a:r>
          </a:p>
          <a:p>
            <a:pPr lvl="2"/>
            <a:r>
              <a:rPr lang="en-US" dirty="0"/>
              <a:t>Lowe, Ross. Consumer education and economics. 6th ed. Glencoe/McGraw Hill, 2006. Print.</a:t>
            </a:r>
          </a:p>
          <a:p>
            <a:pPr lvl="1"/>
            <a:r>
              <a:rPr lang="en-US" dirty="0"/>
              <a:t>Websites:</a:t>
            </a:r>
          </a:p>
          <a:p>
            <a:pPr lvl="2"/>
            <a:r>
              <a:rPr lang="en-US" dirty="0"/>
              <a:t>Credit Basics</a:t>
            </a:r>
            <a:br>
              <a:rPr lang="en-US" dirty="0"/>
            </a:br>
            <a:r>
              <a:rPr lang="en-US" dirty="0"/>
              <a:t>A website with information on saving and investing.</a:t>
            </a:r>
            <a:br>
              <a:rPr lang="en-US" dirty="0"/>
            </a:br>
            <a:r>
              <a:rPr lang="en-US" dirty="0"/>
              <a:t>http://moneymattersmakeitcount.com/CREDITDEBT/Pages/CreditBasics.aspx</a:t>
            </a:r>
            <a:br>
              <a:rPr lang="en-US" dirty="0"/>
            </a:br>
            <a:endParaRPr lang="en-US" dirty="0"/>
          </a:p>
        </p:txBody>
      </p:sp>
    </p:spTree>
    <p:extLst>
      <p:ext uri="{BB962C8B-B14F-4D97-AF65-F5344CB8AC3E}">
        <p14:creationId xmlns:p14="http://schemas.microsoft.com/office/powerpoint/2010/main" val="2307839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sz="3200" dirty="0"/>
              <a:t>References and Resources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Websites:</a:t>
            </a:r>
          </a:p>
          <a:p>
            <a:pPr lvl="2"/>
            <a:r>
              <a:rPr lang="en-US" dirty="0"/>
              <a:t>Mortgage Rates, Home Loans, Refinancing, Credit Cards, CD Rates with Personal Finance Advice</a:t>
            </a:r>
            <a:br>
              <a:rPr lang="en-US" dirty="0"/>
            </a:br>
            <a:r>
              <a:rPr lang="en-US" dirty="0"/>
              <a:t>Information on all banking services including an interest calculator.</a:t>
            </a:r>
            <a:br>
              <a:rPr lang="en-US" dirty="0"/>
            </a:br>
            <a:r>
              <a:rPr lang="en-US" dirty="0"/>
              <a:t>http://bankrate.com/</a:t>
            </a:r>
          </a:p>
          <a:p>
            <a:pPr lvl="2"/>
            <a:r>
              <a:rPr lang="en-US" dirty="0"/>
              <a:t>The Leading Practical Money Skill Site on the Net</a:t>
            </a:r>
            <a:br>
              <a:rPr lang="en-US" dirty="0"/>
            </a:br>
            <a:r>
              <a:rPr lang="en-US" dirty="0"/>
              <a:t>Interactive games concerning budgeting, banking, credit and money management.</a:t>
            </a:r>
            <a:br>
              <a:rPr lang="en-US" dirty="0"/>
            </a:br>
            <a:r>
              <a:rPr lang="en-US" dirty="0"/>
              <a:t>http://www.practicalmoneyskill.com/foreducators/lessonplans/highschool.php</a:t>
            </a:r>
          </a:p>
          <a:p>
            <a:pPr lvl="2"/>
            <a:r>
              <a:rPr lang="en-US" dirty="0"/>
              <a:t>What Is Financial Planning?</a:t>
            </a:r>
            <a:br>
              <a:rPr lang="en-US" dirty="0"/>
            </a:br>
            <a:r>
              <a:rPr lang="en-US" dirty="0"/>
              <a:t>Information on the benefits of investing.</a:t>
            </a:r>
            <a:br>
              <a:rPr lang="en-US" dirty="0"/>
            </a:br>
            <a:r>
              <a:rPr lang="en-US" dirty="0"/>
              <a:t>http://www.fpanet.org/WhatisFinancialPlanning</a:t>
            </a:r>
          </a:p>
          <a:p>
            <a:pPr lvl="1"/>
            <a:endParaRPr lang="en-US" dirty="0"/>
          </a:p>
        </p:txBody>
      </p:sp>
    </p:spTree>
    <p:extLst>
      <p:ext uri="{BB962C8B-B14F-4D97-AF65-F5344CB8AC3E}">
        <p14:creationId xmlns:p14="http://schemas.microsoft.com/office/powerpoint/2010/main" val="3023619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Two Common Types of Credit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3" y="1420420"/>
            <a:ext cx="10812707" cy="4734318"/>
          </a:xfrm>
        </p:spPr>
        <p:txBody>
          <a:bodyPr/>
          <a:lstStyle/>
          <a:p>
            <a:pPr lvl="1"/>
            <a:r>
              <a:rPr lang="en-US" b="1" dirty="0"/>
              <a:t>Installment credit </a:t>
            </a:r>
            <a:r>
              <a:rPr lang="en-US" dirty="0"/>
              <a:t>allows the borrower to make monthly payments on principal and interest.</a:t>
            </a:r>
          </a:p>
          <a:p>
            <a:pPr lvl="1"/>
            <a:r>
              <a:rPr lang="en-US" b="1" dirty="0"/>
              <a:t>Revolving credit</a:t>
            </a:r>
            <a:r>
              <a:rPr lang="en-US" dirty="0"/>
              <a:t>, such as a credit card, allows the consumer to borrow up to a set maximum amount.</a:t>
            </a:r>
          </a:p>
        </p:txBody>
      </p:sp>
      <p:pic>
        <p:nvPicPr>
          <p:cNvPr id="4" name="Picture 8" descr="C:\Users\Sandra Delgado\AppData\Local\Microsoft\Windows\Temporary Internet Files\Content.IE5\R1BGM16P\MC900410505[1].wmf">
            <a:extLst>
              <a:ext uri="{FF2B5EF4-FFF2-40B4-BE49-F238E27FC236}">
                <a16:creationId xmlns:a16="http://schemas.microsoft.com/office/drawing/2014/main" id="{128BB890-5F3D-454F-9C63-FCC3E6A67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013" y="3962400"/>
            <a:ext cx="1944688"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Users\Sandra Delgado\AppData\Local\Microsoft\Windows\Temporary Internet Files\Content.IE5\LM76ZJAH\MC900440348[1].png">
            <a:extLst>
              <a:ext uri="{FF2B5EF4-FFF2-40B4-BE49-F238E27FC236}">
                <a16:creationId xmlns:a16="http://schemas.microsoft.com/office/drawing/2014/main" id="{03CE81D3-F10E-4497-ABE8-E0C6B55EC3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1432" y="4622800"/>
            <a:ext cx="17526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C:\Users\Sandra Delgado\AppData\Local\Microsoft\Windows\Temporary Internet Files\Content.IE5\R1BGM16P\MC900410517[1].wmf">
            <a:extLst>
              <a:ext uri="{FF2B5EF4-FFF2-40B4-BE49-F238E27FC236}">
                <a16:creationId xmlns:a16="http://schemas.microsoft.com/office/drawing/2014/main" id="{C4F474BF-1BB4-4A3D-AAAD-48EE57DF59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2296" y="4321175"/>
            <a:ext cx="17526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Installment Credit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Mortgage loans</a:t>
            </a:r>
          </a:p>
          <a:p>
            <a:pPr lvl="1"/>
            <a:r>
              <a:rPr lang="en-US" dirty="0"/>
              <a:t>Automobile loans</a:t>
            </a:r>
          </a:p>
          <a:p>
            <a:pPr lvl="1"/>
            <a:r>
              <a:rPr lang="en-US" dirty="0"/>
              <a:t>Installment loans</a:t>
            </a:r>
          </a:p>
        </p:txBody>
      </p:sp>
      <p:sp>
        <p:nvSpPr>
          <p:cNvPr id="4" name="Content Placeholder 3">
            <a:extLst>
              <a:ext uri="{FF2B5EF4-FFF2-40B4-BE49-F238E27FC236}">
                <a16:creationId xmlns:a16="http://schemas.microsoft.com/office/drawing/2014/main" id="{4A21FF70-8528-4FD6-AE70-EDD8FE86DA16}"/>
              </a:ext>
            </a:extLst>
          </p:cNvPr>
          <p:cNvSpPr>
            <a:spLocks noGrp="1"/>
          </p:cNvSpPr>
          <p:nvPr>
            <p:ph sz="half" idx="10"/>
          </p:nvPr>
        </p:nvSpPr>
        <p:spPr/>
        <p:txBody>
          <a:bodyPr/>
          <a:lstStyle/>
          <a:p>
            <a:pPr lvl="1"/>
            <a:r>
              <a:rPr lang="en-US" dirty="0"/>
              <a:t>Contract may include:</a:t>
            </a:r>
          </a:p>
          <a:p>
            <a:pPr lvl="2"/>
            <a:r>
              <a:rPr lang="en-US" dirty="0"/>
              <a:t>Total purchase amount</a:t>
            </a:r>
          </a:p>
          <a:p>
            <a:pPr lvl="2"/>
            <a:r>
              <a:rPr lang="en-US" dirty="0"/>
              <a:t>Required down payment</a:t>
            </a:r>
          </a:p>
          <a:p>
            <a:pPr lvl="2"/>
            <a:r>
              <a:rPr lang="en-US" dirty="0"/>
              <a:t>Total financed amount</a:t>
            </a:r>
          </a:p>
          <a:p>
            <a:pPr lvl="2"/>
            <a:r>
              <a:rPr lang="en-US" dirty="0"/>
              <a:t>Finance charges</a:t>
            </a:r>
          </a:p>
          <a:p>
            <a:pPr lvl="2"/>
            <a:r>
              <a:rPr lang="en-US" dirty="0"/>
              <a:t>Number of payments</a:t>
            </a:r>
          </a:p>
          <a:p>
            <a:pPr lvl="2"/>
            <a:r>
              <a:rPr lang="en-US" dirty="0"/>
              <a:t>Payment amounts</a:t>
            </a:r>
          </a:p>
          <a:p>
            <a:pPr lvl="2"/>
            <a:r>
              <a:rPr lang="en-US" dirty="0"/>
              <a:t>Payment schedule</a:t>
            </a:r>
          </a:p>
        </p:txBody>
      </p:sp>
      <p:pic>
        <p:nvPicPr>
          <p:cNvPr id="5" name="Picture 8">
            <a:extLst>
              <a:ext uri="{FF2B5EF4-FFF2-40B4-BE49-F238E27FC236}">
                <a16:creationId xmlns:a16="http://schemas.microsoft.com/office/drawing/2014/main" id="{C43523AC-7A90-4069-8BAE-6D8E41DD7D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890963"/>
            <a:ext cx="2157413"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820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Common Forms of Installment Loans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Installment sales credit</a:t>
            </a:r>
          </a:p>
          <a:p>
            <a:pPr lvl="1"/>
            <a:r>
              <a:rPr lang="en-US" dirty="0"/>
              <a:t>Installment cash credit</a:t>
            </a:r>
          </a:p>
          <a:p>
            <a:pPr lvl="1"/>
            <a:r>
              <a:rPr lang="en-US" dirty="0"/>
              <a:t>A single-payment loan</a:t>
            </a:r>
          </a:p>
        </p:txBody>
      </p:sp>
      <p:pic>
        <p:nvPicPr>
          <p:cNvPr id="5" name="Content Placeholder 10">
            <a:extLst>
              <a:ext uri="{FF2B5EF4-FFF2-40B4-BE49-F238E27FC236}">
                <a16:creationId xmlns:a16="http://schemas.microsoft.com/office/drawing/2014/main" id="{84D0B38B-AFFE-4933-BA4E-000E4D78B3B3}"/>
              </a:ext>
            </a:extLst>
          </p:cNvPr>
          <p:cNvPicPr>
            <a:picLocks noChangeAspect="1"/>
          </p:cNvPicPr>
          <p:nvPr/>
        </p:nvPicPr>
        <p:blipFill>
          <a:blip r:embed="rId3"/>
          <a:stretch>
            <a:fillRect/>
          </a:stretch>
        </p:blipFill>
        <p:spPr>
          <a:xfrm>
            <a:off x="8071203" y="1968304"/>
            <a:ext cx="2728913" cy="3638550"/>
          </a:xfrm>
          <a:prstGeom prst="rect">
            <a:avLst/>
          </a:prstGeom>
        </p:spPr>
      </p:pic>
    </p:spTree>
    <p:extLst>
      <p:ext uri="{BB962C8B-B14F-4D97-AF65-F5344CB8AC3E}">
        <p14:creationId xmlns:p14="http://schemas.microsoft.com/office/powerpoint/2010/main" val="1899244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Revolving Credit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Regular charge accounts</a:t>
            </a:r>
          </a:p>
          <a:p>
            <a:pPr lvl="1"/>
            <a:r>
              <a:rPr lang="en-US" dirty="0"/>
              <a:t>Revolving charge accounts</a:t>
            </a:r>
          </a:p>
        </p:txBody>
      </p:sp>
      <p:pic>
        <p:nvPicPr>
          <p:cNvPr id="4" name="Content Placeholder 6">
            <a:extLst>
              <a:ext uri="{FF2B5EF4-FFF2-40B4-BE49-F238E27FC236}">
                <a16:creationId xmlns:a16="http://schemas.microsoft.com/office/drawing/2014/main" id="{1A8DABB4-9797-4EF2-B868-66278C681B88}"/>
              </a:ext>
            </a:extLst>
          </p:cNvPr>
          <p:cNvPicPr>
            <a:picLocks noChangeAspect="1"/>
          </p:cNvPicPr>
          <p:nvPr/>
        </p:nvPicPr>
        <p:blipFill>
          <a:blip r:embed="rId3"/>
          <a:stretch>
            <a:fillRect/>
          </a:stretch>
        </p:blipFill>
        <p:spPr>
          <a:xfrm>
            <a:off x="4921590" y="3225347"/>
            <a:ext cx="2348819" cy="2348819"/>
          </a:xfrm>
          <a:prstGeom prst="rect">
            <a:avLst/>
          </a:prstGeom>
        </p:spPr>
      </p:pic>
    </p:spTree>
    <p:extLst>
      <p:ext uri="{BB962C8B-B14F-4D97-AF65-F5344CB8AC3E}">
        <p14:creationId xmlns:p14="http://schemas.microsoft.com/office/powerpoint/2010/main" val="549631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Advantages of Using Credit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Helps you make larger purchases</a:t>
            </a:r>
          </a:p>
          <a:p>
            <a:pPr lvl="1"/>
            <a:r>
              <a:rPr lang="en-US" dirty="0"/>
              <a:t>Eliminates the need to carry cash</a:t>
            </a:r>
          </a:p>
          <a:p>
            <a:pPr lvl="1"/>
            <a:r>
              <a:rPr lang="en-US" dirty="0"/>
              <a:t>Helps you establish credit history (as long as you pay your bills on time)</a:t>
            </a:r>
          </a:p>
        </p:txBody>
      </p:sp>
      <p:pic>
        <p:nvPicPr>
          <p:cNvPr id="4" name="Picture 5" descr="MC900056802[1]">
            <a:extLst>
              <a:ext uri="{FF2B5EF4-FFF2-40B4-BE49-F238E27FC236}">
                <a16:creationId xmlns:a16="http://schemas.microsoft.com/office/drawing/2014/main" id="{FEAD6D19-3D70-4BE8-8A03-FDAE9A8CB80C}"/>
              </a:ext>
            </a:extLst>
          </p:cNvPr>
          <p:cNvPicPr>
            <a:picLocks noChangeAspect="1" noChangeArrowheads="1"/>
          </p:cNvPicPr>
          <p:nvPr/>
        </p:nvPicPr>
        <p:blipFill>
          <a:blip r:embed="rId3"/>
          <a:srcRect/>
          <a:stretch>
            <a:fillRect/>
          </a:stretch>
        </p:blipFill>
        <p:spPr>
          <a:xfrm>
            <a:off x="6422118" y="3503726"/>
            <a:ext cx="2562225" cy="2624138"/>
          </a:xfrm>
          <a:prstGeom prst="rect">
            <a:avLst/>
          </a:prstGeom>
        </p:spPr>
      </p:pic>
      <p:pic>
        <p:nvPicPr>
          <p:cNvPr id="5" name="Picture 7" descr="C:\Users\Sandra Delgado\AppData\Local\Microsoft\Windows\Temporary Internet Files\Content.IE5\LM76ZJAH\MC910216404[1].png">
            <a:extLst>
              <a:ext uri="{FF2B5EF4-FFF2-40B4-BE49-F238E27FC236}">
                <a16:creationId xmlns:a16="http://schemas.microsoft.com/office/drawing/2014/main" id="{DEF2F3B2-9FBE-4A70-B1C4-487DB29B65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4151" y="3690938"/>
            <a:ext cx="28860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42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Disadvantages of Using Credit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Credit can be costly</a:t>
            </a:r>
          </a:p>
          <a:p>
            <a:pPr lvl="1"/>
            <a:r>
              <a:rPr lang="en-US" dirty="0"/>
              <a:t>It can tempt us to overspend</a:t>
            </a:r>
          </a:p>
          <a:p>
            <a:pPr lvl="1"/>
            <a:r>
              <a:rPr lang="en-US" dirty="0"/>
              <a:t>It can do long-term financial damage</a:t>
            </a:r>
          </a:p>
          <a:p>
            <a:pPr lvl="1"/>
            <a:endParaRPr lang="en-US" altLang="en-US" dirty="0">
              <a:latin typeface="Arial" panose="020B0604020202020204" pitchFamily="34" charset="0"/>
            </a:endParaRPr>
          </a:p>
          <a:p>
            <a:pPr lvl="1"/>
            <a:endParaRPr lang="en-US" altLang="en-US" dirty="0">
              <a:latin typeface="Arial" panose="020B0604020202020204" pitchFamily="34" charset="0"/>
            </a:endParaRPr>
          </a:p>
          <a:p>
            <a:pPr lvl="1"/>
            <a:endParaRPr lang="en-US" altLang="en-US" dirty="0">
              <a:latin typeface="Arial" panose="020B0604020202020204" pitchFamily="34" charset="0"/>
            </a:endParaRPr>
          </a:p>
          <a:p>
            <a:pPr lvl="1"/>
            <a:endParaRPr lang="en-US" altLang="en-US" dirty="0">
              <a:latin typeface="Arial" panose="020B0604020202020204" pitchFamily="34" charset="0"/>
            </a:endParaRPr>
          </a:p>
          <a:p>
            <a:pPr lvl="1"/>
            <a:r>
              <a:rPr lang="en-US" altLang="en-US" dirty="0">
                <a:latin typeface="Arial" panose="020B0604020202020204" pitchFamily="34" charset="0"/>
              </a:rPr>
              <a:t>If you borrow $3,000.00 on a credit card at 21% interest and only pay the minimum payment of 2%, it will take 30 + years to pay off the balance.</a:t>
            </a:r>
          </a:p>
          <a:p>
            <a:pPr lvl="1"/>
            <a:endParaRPr lang="en-US" dirty="0"/>
          </a:p>
        </p:txBody>
      </p:sp>
      <p:pic>
        <p:nvPicPr>
          <p:cNvPr id="4" name="Picture 6" descr="MC900237187[1]">
            <a:extLst>
              <a:ext uri="{FF2B5EF4-FFF2-40B4-BE49-F238E27FC236}">
                <a16:creationId xmlns:a16="http://schemas.microsoft.com/office/drawing/2014/main" id="{AD3091A3-F7EE-406F-8EA9-EFA623B382DF}"/>
              </a:ext>
            </a:extLst>
          </p:cNvPr>
          <p:cNvPicPr>
            <a:picLocks noChangeAspect="1" noChangeArrowheads="1"/>
          </p:cNvPicPr>
          <p:nvPr/>
        </p:nvPicPr>
        <p:blipFill>
          <a:blip r:embed="rId3"/>
          <a:stretch>
            <a:fillRect/>
          </a:stretch>
        </p:blipFill>
        <p:spPr>
          <a:xfrm>
            <a:off x="6317949" y="2907310"/>
            <a:ext cx="2101850" cy="1760537"/>
          </a:xfrm>
          <a:prstGeom prst="rect">
            <a:avLst/>
          </a:prstGeom>
        </p:spPr>
      </p:pic>
      <p:pic>
        <p:nvPicPr>
          <p:cNvPr id="5" name="Picture 8" descr="C:\Users\Sandra Delgado\AppData\Local\Microsoft\Windows\Temporary Internet Files\Content.IE5\R1BGM16P\MC910216403[1].png">
            <a:extLst>
              <a:ext uri="{FF2B5EF4-FFF2-40B4-BE49-F238E27FC236}">
                <a16:creationId xmlns:a16="http://schemas.microsoft.com/office/drawing/2014/main" id="{AA71C525-A9E4-4249-AF61-FF8F9EBFA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9570" y="3146879"/>
            <a:ext cx="2087562"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466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Spending Your Future Income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When you buy things on credit, you are obligating your future income.</a:t>
            </a:r>
          </a:p>
          <a:p>
            <a:pPr lvl="1"/>
            <a:r>
              <a:rPr lang="en-US" dirty="0"/>
              <a:t>Items that are investments, such as a home, or items that are tools to help you earn money, such as a car to get to work.</a:t>
            </a:r>
          </a:p>
        </p:txBody>
      </p:sp>
      <p:pic>
        <p:nvPicPr>
          <p:cNvPr id="4" name="Picture 2" descr="C:\Users\Bill\AppData\Local\Microsoft\Windows\Temporary Internet Files\Content.IE5\D8F6E2XO\MC900154964[1].wmf">
            <a:extLst>
              <a:ext uri="{FF2B5EF4-FFF2-40B4-BE49-F238E27FC236}">
                <a16:creationId xmlns:a16="http://schemas.microsoft.com/office/drawing/2014/main" id="{5C03BD09-1F0F-4737-BB40-9D96D48A6699}"/>
              </a:ext>
            </a:extLst>
          </p:cNvPr>
          <p:cNvPicPr>
            <a:picLocks noChangeAspect="1" noChangeArrowheads="1"/>
          </p:cNvPicPr>
          <p:nvPr/>
        </p:nvPicPr>
        <p:blipFill>
          <a:blip r:embed="rId3"/>
          <a:srcRect/>
          <a:stretch>
            <a:fillRect/>
          </a:stretch>
        </p:blipFill>
        <p:spPr>
          <a:xfrm>
            <a:off x="5215421" y="3071360"/>
            <a:ext cx="1792288" cy="2913062"/>
          </a:xfrm>
          <a:prstGeom prst="rect">
            <a:avLst/>
          </a:prstGeom>
        </p:spPr>
      </p:pic>
    </p:spTree>
    <p:extLst>
      <p:ext uri="{BB962C8B-B14F-4D97-AF65-F5344CB8AC3E}">
        <p14:creationId xmlns:p14="http://schemas.microsoft.com/office/powerpoint/2010/main" val="246863302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371B5C7F-2497-4FAB-9E2E-E6A7EB669C3E}">
  <ds:schemaRefs>
    <ds:schemaRef ds:uri="56ea17bb-c96d-4826-b465-01eec0dd23dd"/>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sharepoint/v3"/>
    <ds:schemaRef ds:uri="http://purl.org/dc/terms/"/>
    <ds:schemaRef ds:uri="05d88611-e516-4d1a-b12e-39107e78b3d0"/>
    <ds:schemaRef ds:uri="http://www.w3.org/XML/1998/namespace"/>
    <ds:schemaRef ds:uri="http://purl.org/dc/dcmitype/"/>
  </ds:schemaRefs>
</ds:datastoreItem>
</file>

<file path=customXml/itemProps3.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2931</TotalTime>
  <Words>2787</Words>
  <Application>Microsoft Office PowerPoint</Application>
  <PresentationFormat>Widescreen</PresentationFormat>
  <Paragraphs>183</Paragraphs>
  <Slides>25</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.AppleSystemUIFont</vt:lpstr>
      <vt:lpstr>Arial</vt:lpstr>
      <vt:lpstr>Calibri</vt:lpstr>
      <vt:lpstr>Open Sans</vt:lpstr>
      <vt:lpstr>Open Sans SemiBold</vt:lpstr>
      <vt:lpstr>2_Office Theme</vt:lpstr>
      <vt:lpstr>3_Office Theme</vt:lpstr>
      <vt:lpstr>To Charge  or  Not to Charge</vt:lpstr>
      <vt:lpstr>PowerPoint Presentation</vt:lpstr>
      <vt:lpstr>Two Common Types of Credit</vt:lpstr>
      <vt:lpstr>Installment Credit</vt:lpstr>
      <vt:lpstr>Common Forms of Installment Loans</vt:lpstr>
      <vt:lpstr>Revolving Credit</vt:lpstr>
      <vt:lpstr>Advantages of Using Credit</vt:lpstr>
      <vt:lpstr>Disadvantages of Using Credit</vt:lpstr>
      <vt:lpstr>Spending Your Future Income</vt:lpstr>
      <vt:lpstr>Finance Charges</vt:lpstr>
      <vt:lpstr>Annual Percentage Rate (APR)</vt:lpstr>
      <vt:lpstr>Truth in Lending Law Act (TILA)</vt:lpstr>
      <vt:lpstr>Cash versus Financing</vt:lpstr>
      <vt:lpstr>Building a Credit History</vt:lpstr>
      <vt:lpstr>Credit Scoring and Credit Reports</vt:lpstr>
      <vt:lpstr>What is in a Credit Report?</vt:lpstr>
      <vt:lpstr>What is in a Credit Report?</vt:lpstr>
      <vt:lpstr>Tips to Improve Your Credit Score</vt:lpstr>
      <vt:lpstr>What are the Most Important Factors Affecting Your Credit Score?</vt:lpstr>
      <vt:lpstr>Factors Affecting Your Credit Score</vt:lpstr>
      <vt:lpstr>What is Identity Theft?</vt:lpstr>
      <vt:lpstr>Ways to Protect Against Identity Theft</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8</cp:revision>
  <cp:lastPrinted>2017-07-07T16:17:37Z</cp:lastPrinted>
  <dcterms:created xsi:type="dcterms:W3CDTF">2017-07-11T23:58:30Z</dcterms:created>
  <dcterms:modified xsi:type="dcterms:W3CDTF">2017-11-26T19:26:07Z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