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3" r:id="rId8"/>
    <p:sldId id="324" r:id="rId9"/>
    <p:sldId id="332" r:id="rId10"/>
    <p:sldId id="333" r:id="rId11"/>
    <p:sldId id="334" r:id="rId12"/>
    <p:sldId id="335" r:id="rId13"/>
    <p:sldId id="336" r:id="rId14"/>
    <p:sldId id="330" r:id="rId15"/>
    <p:sldId id="331"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2690" autoAdjust="0"/>
  </p:normalViewPr>
  <p:slideViewPr>
    <p:cSldViewPr snapToGrid="0">
      <p:cViewPr>
        <p:scale>
          <a:sx n="56" d="100"/>
          <a:sy n="56" d="100"/>
        </p:scale>
        <p:origin x="1088" y="44"/>
      </p:cViewPr>
      <p:guideLst>
        <p:guide orient="horz" pos="1536"/>
        <p:guide pos="3840"/>
      </p:guideLst>
    </p:cSldViewPr>
  </p:slideViewPr>
  <p:outlineViewPr>
    <p:cViewPr>
      <p:scale>
        <a:sx n="33" d="100"/>
        <a:sy n="33" d="100"/>
      </p:scale>
      <p:origin x="0" y="0"/>
    </p:cViewPr>
  </p:outlineViewPr>
  <p:notesTextViewPr>
    <p:cViewPr>
      <p:scale>
        <a:sx n="1" d="1"/>
        <a:sy n="1" d="1"/>
      </p:scale>
      <p:origin x="0" y="-196"/>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27-Nov-17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27-Nov-17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719916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Trace minerals</a:t>
            </a:r>
            <a:r>
              <a:rPr lang="en-US" baseline="0" dirty="0"/>
              <a:t> include i</a:t>
            </a:r>
            <a:r>
              <a:rPr lang="en-US" dirty="0"/>
              <a:t>ron, zinc, copper, iodine, selenium and</a:t>
            </a:r>
            <a:r>
              <a:rPr lang="en-US" baseline="0" dirty="0"/>
              <a:t> </a:t>
            </a:r>
            <a:r>
              <a:rPr lang="en-US" dirty="0"/>
              <a:t>fluoride.</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dirty="0"/>
              <a:t> iron</a:t>
            </a:r>
            <a:r>
              <a:rPr lang="en-US" baseline="0" dirty="0"/>
              <a:t>-deficiency Anemia – having too few red blood cells</a:t>
            </a:r>
          </a:p>
          <a:p>
            <a:pPr>
              <a:buFont typeface="Arial" pitchFamily="34" charset="0"/>
              <a:buChar char="•"/>
            </a:pPr>
            <a:r>
              <a:rPr lang="en-US" baseline="0" dirty="0"/>
              <a:t> often tired</a:t>
            </a:r>
          </a:p>
          <a:p>
            <a:pPr>
              <a:buFont typeface="Arial" pitchFamily="34" charset="0"/>
              <a:buChar char="•"/>
            </a:pPr>
            <a:r>
              <a:rPr lang="en-US" baseline="0" dirty="0"/>
              <a:t> weak</a:t>
            </a:r>
          </a:p>
          <a:p>
            <a:pPr>
              <a:buFont typeface="Arial" pitchFamily="34" charset="0"/>
              <a:buChar char="•"/>
            </a:pPr>
            <a:r>
              <a:rPr lang="en-US" baseline="0" dirty="0"/>
              <a:t> short of breath</a:t>
            </a:r>
          </a:p>
          <a:p>
            <a:pPr>
              <a:buFont typeface="Arial" pitchFamily="34" charset="0"/>
              <a:buChar char="•"/>
            </a:pPr>
            <a:r>
              <a:rPr lang="en-US" baseline="0" dirty="0"/>
              <a:t> pale</a:t>
            </a:r>
          </a:p>
          <a:p>
            <a:pPr>
              <a:buFont typeface="Arial" pitchFamily="34" charset="0"/>
              <a:buChar char="•"/>
            </a:pPr>
            <a:r>
              <a:rPr lang="en-US" baseline="0" dirty="0"/>
              <a:t> may feel cold</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dirty="0"/>
              <a:t> nausea</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dirty="0"/>
              <a:t> heat</a:t>
            </a:r>
            <a:r>
              <a:rPr lang="en-US" baseline="0" dirty="0"/>
              <a:t> problems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421078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baseline="0" dirty="0"/>
              <a:t> p</a:t>
            </a:r>
            <a:r>
              <a:rPr lang="en-US" dirty="0"/>
              <a:t>oor</a:t>
            </a:r>
            <a:r>
              <a:rPr lang="en-US" baseline="0" dirty="0"/>
              <a:t> development</a:t>
            </a:r>
          </a:p>
          <a:p>
            <a:pPr>
              <a:buFont typeface="Arial" pitchFamily="34" charset="0"/>
              <a:buChar char="•"/>
            </a:pPr>
            <a:r>
              <a:rPr lang="en-US" baseline="0" dirty="0"/>
              <a:t> rash</a:t>
            </a:r>
          </a:p>
          <a:p>
            <a:pPr>
              <a:buFont typeface="Arial" pitchFamily="34" charset="0"/>
              <a:buChar char="•"/>
            </a:pPr>
            <a:r>
              <a:rPr lang="en-US" baseline="0" dirty="0"/>
              <a:t> decreased taste</a:t>
            </a:r>
          </a:p>
          <a:p>
            <a:pPr>
              <a:buFont typeface="Arial" pitchFamily="34" charset="0"/>
              <a:buChar char="•"/>
            </a:pPr>
            <a:r>
              <a:rPr lang="en-US" baseline="0" dirty="0"/>
              <a:t> hair loss</a:t>
            </a:r>
          </a:p>
          <a:p>
            <a:pPr>
              <a:buFont typeface="Arial" pitchFamily="34" charset="0"/>
              <a:buChar char="•"/>
            </a:pPr>
            <a:r>
              <a:rPr lang="en-US" baseline="0" dirty="0"/>
              <a:t> decreased immunity</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d</a:t>
            </a:r>
            <a:r>
              <a:rPr lang="en-US" dirty="0"/>
              <a:t>iarrhea</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d</a:t>
            </a:r>
            <a:r>
              <a:rPr lang="en-US" dirty="0"/>
              <a:t>ecreased copper usage</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d</a:t>
            </a:r>
            <a:r>
              <a:rPr lang="en-US" dirty="0"/>
              <a:t>epressed immunity</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c</a:t>
            </a:r>
            <a:r>
              <a:rPr lang="en-US" dirty="0"/>
              <a:t>ramps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655940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baseline="0" dirty="0"/>
              <a:t> blood problems</a:t>
            </a:r>
          </a:p>
          <a:p>
            <a:pPr>
              <a:buFont typeface="Arial" pitchFamily="34" charset="0"/>
              <a:buChar char="•"/>
            </a:pPr>
            <a:r>
              <a:rPr lang="en-US" baseline="0" dirty="0"/>
              <a:t> poor growth</a:t>
            </a:r>
          </a:p>
          <a:p>
            <a:pPr>
              <a:buFont typeface="Arial" pitchFamily="34" charset="0"/>
              <a:buNone/>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dirty="0"/>
              <a:t> nervous</a:t>
            </a:r>
            <a:r>
              <a:rPr lang="en-US" baseline="0" dirty="0"/>
              <a:t> system disorders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872080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dirty="0"/>
              <a:t> goiter</a:t>
            </a:r>
            <a:r>
              <a:rPr lang="en-US" baseline="0" dirty="0"/>
              <a:t> on thyroid gland</a:t>
            </a:r>
          </a:p>
          <a:p>
            <a:pPr>
              <a:buFont typeface="Arial" pitchFamily="34" charset="0"/>
              <a:buChar char="•"/>
            </a:pPr>
            <a:r>
              <a:rPr lang="en-US" baseline="0" dirty="0"/>
              <a:t> mental retardation</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p</a:t>
            </a:r>
            <a:r>
              <a:rPr lang="en-US" dirty="0"/>
              <a:t>oor</a:t>
            </a:r>
            <a:r>
              <a:rPr lang="en-US" baseline="0" dirty="0"/>
              <a:t> thyroid function</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636165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a:buFont typeface="Arial" pitchFamily="34" charset="0"/>
              <a:buChar char="•"/>
            </a:pPr>
            <a:r>
              <a:rPr lang="en-US" baseline="0" dirty="0"/>
              <a:t> v</a:t>
            </a:r>
            <a:r>
              <a:rPr lang="en-US" dirty="0"/>
              <a:t>ulnerable</a:t>
            </a:r>
            <a:r>
              <a:rPr lang="en-US" baseline="0" dirty="0"/>
              <a:t> to other physical problems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n</a:t>
            </a:r>
            <a:r>
              <a:rPr lang="en-US" dirty="0"/>
              <a:t>ausea</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h</a:t>
            </a:r>
            <a:r>
              <a:rPr lang="en-US" dirty="0"/>
              <a:t>air</a:t>
            </a:r>
            <a:r>
              <a:rPr lang="en-US" baseline="0" dirty="0"/>
              <a:t> loss</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rash</a:t>
            </a:r>
          </a:p>
          <a:p>
            <a:pPr marL="0" marR="0" indent="0" algn="l" defTabSz="1218987" rtl="0" eaLnBrk="1" fontAlgn="auto" latinLnBrk="0" hangingPunct="1">
              <a:lnSpc>
                <a:spcPct val="100000"/>
              </a:lnSpc>
              <a:spcBef>
                <a:spcPts val="0"/>
              </a:spcBef>
              <a:spcAft>
                <a:spcPts val="0"/>
              </a:spcAft>
              <a:buClrTx/>
              <a:buSzTx/>
              <a:buFont typeface="Arial" pitchFamily="34" charset="0"/>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067409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tooth cavities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1218987" rtl="0" eaLnBrk="1" fontAlgn="auto" latinLnBrk="0" hangingPunct="1">
              <a:lnSpc>
                <a:spcPct val="100000"/>
              </a:lnSpc>
              <a:spcBef>
                <a:spcPts val="0"/>
              </a:spcBef>
              <a:spcAft>
                <a:spcPts val="0"/>
              </a:spcAft>
              <a:buClrTx/>
              <a:buSzTx/>
              <a:buFont typeface="Arial" pitchFamily="34" charset="0"/>
              <a:buChar char="•"/>
              <a:tabLst/>
              <a:defRPr/>
            </a:pPr>
            <a:r>
              <a:rPr lang="en-US" baseline="0" dirty="0"/>
              <a:t> in children: mottled teeth and bones</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82322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7435081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Trace Minerals</a:t>
            </a:r>
          </a:p>
        </p:txBody>
      </p:sp>
      <p:sp>
        <p:nvSpPr>
          <p:cNvPr id="2" name="Rectangle 1">
            <a:extLst>
              <a:ext uri="{FF2B5EF4-FFF2-40B4-BE49-F238E27FC236}">
                <a16:creationId xmlns:a16="http://schemas.microsoft.com/office/drawing/2014/main" id="{A39B2E21-E5A4-43D4-A3BB-DB0B3F79D670}"/>
              </a:ext>
            </a:extLst>
          </p:cNvPr>
          <p:cNvSpPr/>
          <p:nvPr/>
        </p:nvSpPr>
        <p:spPr>
          <a:xfrm>
            <a:off x="4691148" y="3706199"/>
            <a:ext cx="7297134" cy="1446550"/>
          </a:xfrm>
          <a:prstGeom prst="rect">
            <a:avLst/>
          </a:prstGeom>
        </p:spPr>
        <p:txBody>
          <a:bodyPr wrap="square">
            <a:spAutoFit/>
          </a:bodyPr>
          <a:lstStyle/>
          <a:p>
            <a:r>
              <a:rPr lang="en-US" sz="4400" dirty="0">
                <a:solidFill>
                  <a:schemeClr val="accent2">
                    <a:lumMod val="60000"/>
                    <a:lumOff val="40000"/>
                  </a:schemeClr>
                </a:solidFill>
                <a:latin typeface="Open Sans"/>
              </a:rPr>
              <a:t>Iron, Zinc, Copper, Iodine, Selenium, Fluoride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Picture 5">
            <a:extLst>
              <a:ext uri="{FF2B5EF4-FFF2-40B4-BE49-F238E27FC236}">
                <a16:creationId xmlns:a16="http://schemas.microsoft.com/office/drawing/2014/main" id="{2D0D9ECC-3F7B-4075-AE3D-9742E49BEE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3271" y="1909038"/>
            <a:ext cx="3657143" cy="3657143"/>
          </a:xfrm>
          <a:prstGeom prst="rect">
            <a:avLst/>
          </a:prstGeom>
        </p:spPr>
      </p:pic>
    </p:spTree>
    <p:extLst>
      <p:ext uri="{BB962C8B-B14F-4D97-AF65-F5344CB8AC3E}">
        <p14:creationId xmlns:p14="http://schemas.microsoft.com/office/powerpoint/2010/main" val="844491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Textbook</a:t>
            </a:r>
          </a:p>
          <a:p>
            <a:pPr lvl="2"/>
            <a:r>
              <a:rPr lang="en-US" sz="2000" dirty="0" err="1"/>
              <a:t>Duyff</a:t>
            </a:r>
            <a:r>
              <a:rPr lang="en-US" sz="2000" dirty="0"/>
              <a:t>, R. L. (2010). Food, nutrition &amp; wellness. Columbus, OH: Glencoe/McGraw-Hill.</a:t>
            </a:r>
          </a:p>
          <a:p>
            <a:pPr lvl="2"/>
            <a:r>
              <a:rPr lang="en-US" sz="2000" dirty="0" err="1"/>
              <a:t>Kowtaluk</a:t>
            </a:r>
            <a:r>
              <a:rPr lang="en-US" sz="2000" dirty="0"/>
              <a:t>, H. (2010) Food for today. Columbus, OH: Glencoe/McGraw-Hill.</a:t>
            </a:r>
          </a:p>
          <a:p>
            <a:pPr lvl="2"/>
            <a:r>
              <a:rPr lang="en-US" sz="2000" dirty="0"/>
              <a:t>Weixel, S., &amp; </a:t>
            </a:r>
            <a:r>
              <a:rPr lang="en-US" sz="2000" dirty="0" err="1"/>
              <a:t>Wempen</a:t>
            </a:r>
            <a:r>
              <a:rPr lang="en-US" sz="2000" dirty="0"/>
              <a:t>, F. (2010). Food &amp; nutrition and you.  Upper Saddle River, NJ: Pearson/Prentice Hall.</a:t>
            </a:r>
          </a:p>
          <a:p>
            <a:pPr lvl="1"/>
            <a:r>
              <a:rPr lang="en-US" sz="2000" dirty="0"/>
              <a:t>Website:</a:t>
            </a:r>
          </a:p>
          <a:p>
            <a:pPr lvl="2"/>
            <a:r>
              <a:rPr lang="en-US" sz="2000" dirty="0"/>
              <a:t>U.S. Department of Agriculture.</a:t>
            </a:r>
            <a:br>
              <a:rPr lang="en-US" sz="2000" dirty="0"/>
            </a:br>
            <a:r>
              <a:rPr lang="en-US" sz="2000" dirty="0"/>
              <a:t>ChooseMyPlate.gov Website. Washington, DC. Protein Foods.</a:t>
            </a:r>
            <a:br>
              <a:rPr lang="en-US" sz="2000" dirty="0"/>
            </a:br>
            <a:r>
              <a:rPr lang="en-US" sz="2000" dirty="0"/>
              <a:t>http://www.choosemyplate.gov/food-groups/protein-foods.html Accessed December, 2012. </a:t>
            </a:r>
          </a:p>
        </p:txBody>
      </p:sp>
    </p:spTree>
    <p:extLst>
      <p:ext uri="{BB962C8B-B14F-4D97-AF65-F5344CB8AC3E}">
        <p14:creationId xmlns:p14="http://schemas.microsoft.com/office/powerpoint/2010/main" val="3248030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Trace Minerals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Need less than 100 mg a day</a:t>
            </a:r>
          </a:p>
          <a:p>
            <a:pPr lvl="1"/>
            <a:r>
              <a:rPr lang="en-US" dirty="0"/>
              <a:t>Sometimes called microminerals</a:t>
            </a:r>
          </a:p>
          <a:p>
            <a:pPr lvl="1"/>
            <a:r>
              <a:rPr lang="en-US" dirty="0"/>
              <a:t>Serve vital functions to the body</a:t>
            </a:r>
          </a:p>
          <a:p>
            <a:pPr lvl="1"/>
            <a:endParaRPr lang="en-US" dirty="0"/>
          </a:p>
          <a:p>
            <a:pPr lvl="1"/>
            <a:endParaRPr lang="en-US" dirty="0"/>
          </a:p>
        </p:txBody>
      </p:sp>
      <p:pic>
        <p:nvPicPr>
          <p:cNvPr id="4" name="Content Placeholder 6">
            <a:extLst>
              <a:ext uri="{FF2B5EF4-FFF2-40B4-BE49-F238E27FC236}">
                <a16:creationId xmlns:a16="http://schemas.microsoft.com/office/drawing/2014/main" id="{354653A3-7780-4557-9963-8647C6126F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3780" y="2963290"/>
            <a:ext cx="3416336" cy="2976500"/>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Iron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Makes hemoglobin that carries oxygen to all body cells</a:t>
            </a:r>
          </a:p>
          <a:p>
            <a:pPr lvl="2"/>
            <a:r>
              <a:rPr lang="en-US" dirty="0"/>
              <a:t>Helps your cells use oxygen</a:t>
            </a:r>
          </a:p>
          <a:p>
            <a:pPr lvl="1"/>
            <a:endParaRPr lang="en-US" dirty="0"/>
          </a:p>
          <a:p>
            <a:endParaRPr lang="en-US" dirty="0"/>
          </a:p>
        </p:txBody>
      </p:sp>
      <p:sp>
        <p:nvSpPr>
          <p:cNvPr id="4" name="Content Placeholder 3">
            <a:extLst>
              <a:ext uri="{FF2B5EF4-FFF2-40B4-BE49-F238E27FC236}">
                <a16:creationId xmlns:a16="http://schemas.microsoft.com/office/drawing/2014/main" id="{8B293C61-45F6-471E-A81A-97C31A2FB137}"/>
              </a:ext>
            </a:extLst>
          </p:cNvPr>
          <p:cNvSpPr>
            <a:spLocks noGrp="1"/>
          </p:cNvSpPr>
          <p:nvPr>
            <p:ph sz="half" idx="10"/>
          </p:nvPr>
        </p:nvSpPr>
        <p:spPr/>
        <p:txBody>
          <a:bodyPr/>
          <a:lstStyle/>
          <a:p>
            <a:pPr lvl="1"/>
            <a:r>
              <a:rPr lang="en-US" dirty="0"/>
              <a:t>Food Sources </a:t>
            </a:r>
          </a:p>
          <a:p>
            <a:pPr lvl="2"/>
            <a:r>
              <a:rPr lang="en-US" dirty="0"/>
              <a:t>Meat, fish, shellfish</a:t>
            </a:r>
          </a:p>
          <a:p>
            <a:pPr lvl="2"/>
            <a:r>
              <a:rPr lang="en-US" dirty="0"/>
              <a:t>Egg yolks</a:t>
            </a:r>
          </a:p>
          <a:p>
            <a:pPr lvl="2"/>
            <a:r>
              <a:rPr lang="en-US" dirty="0"/>
              <a:t>Dark green, leafy vegetables</a:t>
            </a:r>
          </a:p>
          <a:p>
            <a:pPr lvl="2"/>
            <a:r>
              <a:rPr lang="en-US" dirty="0"/>
              <a:t>Dry beans and peas</a:t>
            </a:r>
          </a:p>
          <a:p>
            <a:pPr lvl="2"/>
            <a:r>
              <a:rPr lang="en-US" dirty="0"/>
              <a:t>Enriched and whole-grain products</a:t>
            </a:r>
          </a:p>
          <a:p>
            <a:pPr lvl="2"/>
            <a:r>
              <a:rPr lang="en-US" dirty="0"/>
              <a:t>Dried fruits</a:t>
            </a:r>
          </a:p>
          <a:p>
            <a:endParaRPr lang="en-US" dirty="0"/>
          </a:p>
        </p:txBody>
      </p:sp>
    </p:spTree>
    <p:extLst>
      <p:ext uri="{BB962C8B-B14F-4D97-AF65-F5344CB8AC3E}">
        <p14:creationId xmlns:p14="http://schemas.microsoft.com/office/powerpoint/2010/main" val="933937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Zinc</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enzymes do their work</a:t>
            </a:r>
          </a:p>
          <a:p>
            <a:pPr lvl="2"/>
            <a:r>
              <a:rPr lang="en-US" dirty="0"/>
              <a:t>Aids the immune system</a:t>
            </a:r>
          </a:p>
          <a:p>
            <a:pPr lvl="2"/>
            <a:r>
              <a:rPr lang="en-US" dirty="0"/>
              <a:t>Helps wounds heal</a:t>
            </a:r>
          </a:p>
          <a:p>
            <a:pPr lvl="2"/>
            <a:r>
              <a:rPr lang="en-US" dirty="0"/>
              <a:t>Helps children grow</a:t>
            </a:r>
          </a:p>
          <a:p>
            <a:pPr lvl="1"/>
            <a:endParaRPr lang="en-US" dirty="0"/>
          </a:p>
          <a:p>
            <a:endParaRPr lang="en-US" dirty="0"/>
          </a:p>
        </p:txBody>
      </p:sp>
      <p:sp>
        <p:nvSpPr>
          <p:cNvPr id="4" name="Content Placeholder 3">
            <a:extLst>
              <a:ext uri="{FF2B5EF4-FFF2-40B4-BE49-F238E27FC236}">
                <a16:creationId xmlns:a16="http://schemas.microsoft.com/office/drawing/2014/main" id="{8B293C61-45F6-471E-A81A-97C31A2FB137}"/>
              </a:ext>
            </a:extLst>
          </p:cNvPr>
          <p:cNvSpPr>
            <a:spLocks noGrp="1"/>
          </p:cNvSpPr>
          <p:nvPr>
            <p:ph sz="half" idx="10"/>
          </p:nvPr>
        </p:nvSpPr>
        <p:spPr/>
        <p:txBody>
          <a:bodyPr/>
          <a:lstStyle/>
          <a:p>
            <a:pPr lvl="1"/>
            <a:r>
              <a:rPr lang="en-US" dirty="0"/>
              <a:t>Food Sources </a:t>
            </a:r>
          </a:p>
          <a:p>
            <a:pPr lvl="2"/>
            <a:r>
              <a:rPr lang="en-US" dirty="0"/>
              <a:t>Meat, liver, poultry, fish, shellfish</a:t>
            </a:r>
          </a:p>
          <a:p>
            <a:pPr lvl="2"/>
            <a:r>
              <a:rPr lang="en-US" dirty="0"/>
              <a:t>Dairy products</a:t>
            </a:r>
          </a:p>
          <a:p>
            <a:pPr lvl="2"/>
            <a:r>
              <a:rPr lang="en-US" dirty="0"/>
              <a:t>Dry beans and peas, peanuts</a:t>
            </a:r>
          </a:p>
          <a:p>
            <a:pPr lvl="2"/>
            <a:r>
              <a:rPr lang="en-US" dirty="0"/>
              <a:t>Whole-grain breads and cereals</a:t>
            </a:r>
          </a:p>
          <a:p>
            <a:pPr lvl="2"/>
            <a:r>
              <a:rPr lang="en-US" dirty="0"/>
              <a:t>Eggs</a:t>
            </a:r>
          </a:p>
          <a:p>
            <a:pPr lvl="2"/>
            <a:r>
              <a:rPr lang="en-US" dirty="0"/>
              <a:t>Miso (fermented soybean paste)</a:t>
            </a:r>
          </a:p>
          <a:p>
            <a:endParaRPr lang="en-US" dirty="0"/>
          </a:p>
        </p:txBody>
      </p:sp>
    </p:spTree>
    <p:extLst>
      <p:ext uri="{BB962C8B-B14F-4D97-AF65-F5344CB8AC3E}">
        <p14:creationId xmlns:p14="http://schemas.microsoft.com/office/powerpoint/2010/main" val="427632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Copper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enzymes do their work</a:t>
            </a:r>
          </a:p>
          <a:p>
            <a:pPr lvl="2"/>
            <a:r>
              <a:rPr lang="en-US" dirty="0"/>
              <a:t>Helps form hemoglobin and collagen</a:t>
            </a:r>
          </a:p>
          <a:p>
            <a:pPr lvl="2"/>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8B293C61-45F6-471E-A81A-97C31A2FB137}"/>
              </a:ext>
            </a:extLst>
          </p:cNvPr>
          <p:cNvSpPr>
            <a:spLocks noGrp="1"/>
          </p:cNvSpPr>
          <p:nvPr>
            <p:ph sz="half" idx="10"/>
          </p:nvPr>
        </p:nvSpPr>
        <p:spPr/>
        <p:txBody>
          <a:bodyPr/>
          <a:lstStyle/>
          <a:p>
            <a:pPr lvl="1"/>
            <a:r>
              <a:rPr lang="en-US" dirty="0"/>
              <a:t>Food Sources </a:t>
            </a:r>
          </a:p>
          <a:p>
            <a:pPr lvl="2"/>
            <a:r>
              <a:rPr lang="en-US" dirty="0"/>
              <a:t>Whole-grain products</a:t>
            </a:r>
          </a:p>
          <a:p>
            <a:pPr lvl="2"/>
            <a:r>
              <a:rPr lang="en-US" dirty="0"/>
              <a:t>Seafood</a:t>
            </a:r>
          </a:p>
          <a:p>
            <a:pPr lvl="2"/>
            <a:r>
              <a:rPr lang="en-US" dirty="0"/>
              <a:t>Variety meats</a:t>
            </a:r>
          </a:p>
          <a:p>
            <a:pPr lvl="2"/>
            <a:r>
              <a:rPr lang="en-US" dirty="0"/>
              <a:t>Dry beans and peas</a:t>
            </a:r>
          </a:p>
          <a:p>
            <a:pPr lvl="2"/>
            <a:r>
              <a:rPr lang="en-US" dirty="0"/>
              <a:t>Nuts and seeds</a:t>
            </a:r>
          </a:p>
          <a:p>
            <a:endParaRPr lang="en-US" dirty="0"/>
          </a:p>
        </p:txBody>
      </p:sp>
    </p:spTree>
    <p:extLst>
      <p:ext uri="{BB962C8B-B14F-4D97-AF65-F5344CB8AC3E}">
        <p14:creationId xmlns:p14="http://schemas.microsoft.com/office/powerpoint/2010/main" val="2840915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Iron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Stored in the thyroid gland</a:t>
            </a:r>
          </a:p>
          <a:p>
            <a:pPr lvl="2"/>
            <a:r>
              <a:rPr lang="en-US" dirty="0"/>
              <a:t>Produces substances needed for growth and development</a:t>
            </a:r>
          </a:p>
          <a:p>
            <a:pPr lvl="2"/>
            <a:endParaRPr lang="en-US" dirty="0"/>
          </a:p>
          <a:p>
            <a:pPr lvl="2"/>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8B293C61-45F6-471E-A81A-97C31A2FB137}"/>
              </a:ext>
            </a:extLst>
          </p:cNvPr>
          <p:cNvSpPr>
            <a:spLocks noGrp="1"/>
          </p:cNvSpPr>
          <p:nvPr>
            <p:ph sz="half" idx="10"/>
          </p:nvPr>
        </p:nvSpPr>
        <p:spPr/>
        <p:txBody>
          <a:bodyPr/>
          <a:lstStyle/>
          <a:p>
            <a:pPr lvl="1"/>
            <a:r>
              <a:rPr lang="en-US" dirty="0"/>
              <a:t>Food Sources </a:t>
            </a:r>
          </a:p>
          <a:p>
            <a:pPr lvl="2"/>
            <a:r>
              <a:rPr lang="en-US" dirty="0"/>
              <a:t>Saltwater fish</a:t>
            </a:r>
          </a:p>
          <a:p>
            <a:pPr lvl="2"/>
            <a:r>
              <a:rPr lang="en-US" dirty="0"/>
              <a:t>Iodized salt</a:t>
            </a:r>
          </a:p>
          <a:p>
            <a:endParaRPr lang="en-US" dirty="0"/>
          </a:p>
        </p:txBody>
      </p:sp>
    </p:spTree>
    <p:extLst>
      <p:ext uri="{BB962C8B-B14F-4D97-AF65-F5344CB8AC3E}">
        <p14:creationId xmlns:p14="http://schemas.microsoft.com/office/powerpoint/2010/main" val="93163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Selenium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Works as an antioxidant</a:t>
            </a:r>
          </a:p>
          <a:p>
            <a:pPr lvl="2"/>
            <a:r>
              <a:rPr lang="en-US" dirty="0"/>
              <a:t>Maintains muscles, red blood cells, hair and nails</a:t>
            </a:r>
          </a:p>
          <a:p>
            <a:pPr lvl="2"/>
            <a:r>
              <a:rPr lang="en-US" dirty="0"/>
              <a:t>May protect against certain cancers</a:t>
            </a:r>
          </a:p>
          <a:p>
            <a:pPr lvl="1"/>
            <a:endParaRPr lang="en-US" dirty="0"/>
          </a:p>
          <a:p>
            <a:endParaRPr lang="en-US" dirty="0"/>
          </a:p>
        </p:txBody>
      </p:sp>
      <p:sp>
        <p:nvSpPr>
          <p:cNvPr id="4" name="Content Placeholder 3">
            <a:extLst>
              <a:ext uri="{FF2B5EF4-FFF2-40B4-BE49-F238E27FC236}">
                <a16:creationId xmlns:a16="http://schemas.microsoft.com/office/drawing/2014/main" id="{8B293C61-45F6-471E-A81A-97C31A2FB137}"/>
              </a:ext>
            </a:extLst>
          </p:cNvPr>
          <p:cNvSpPr>
            <a:spLocks noGrp="1"/>
          </p:cNvSpPr>
          <p:nvPr>
            <p:ph sz="half" idx="10"/>
          </p:nvPr>
        </p:nvSpPr>
        <p:spPr/>
        <p:txBody>
          <a:bodyPr/>
          <a:lstStyle/>
          <a:p>
            <a:pPr lvl="1"/>
            <a:r>
              <a:rPr lang="en-US" dirty="0"/>
              <a:t>Food Sources </a:t>
            </a:r>
          </a:p>
          <a:p>
            <a:pPr lvl="2"/>
            <a:r>
              <a:rPr lang="en-US" dirty="0"/>
              <a:t>Whole-grain breads and cereals</a:t>
            </a:r>
          </a:p>
          <a:p>
            <a:pPr lvl="2"/>
            <a:r>
              <a:rPr lang="en-US" dirty="0"/>
              <a:t>Vegetables (amount varies with content in soil)</a:t>
            </a:r>
          </a:p>
          <a:p>
            <a:pPr lvl="2"/>
            <a:r>
              <a:rPr lang="en-US" dirty="0"/>
              <a:t>Meat; variety meats</a:t>
            </a:r>
          </a:p>
          <a:p>
            <a:pPr lvl="2"/>
            <a:r>
              <a:rPr lang="en-US" dirty="0"/>
              <a:t>Fish; shellfish</a:t>
            </a:r>
          </a:p>
          <a:p>
            <a:endParaRPr lang="en-US" dirty="0"/>
          </a:p>
        </p:txBody>
      </p:sp>
    </p:spTree>
    <p:extLst>
      <p:ext uri="{BB962C8B-B14F-4D97-AF65-F5344CB8AC3E}">
        <p14:creationId xmlns:p14="http://schemas.microsoft.com/office/powerpoint/2010/main" val="1842766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err="1"/>
              <a:t>Flouride</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prevent tooth decay and strengthen bones</a:t>
            </a:r>
          </a:p>
          <a:p>
            <a:pPr lvl="2"/>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8B293C61-45F6-471E-A81A-97C31A2FB137}"/>
              </a:ext>
            </a:extLst>
          </p:cNvPr>
          <p:cNvSpPr>
            <a:spLocks noGrp="1"/>
          </p:cNvSpPr>
          <p:nvPr>
            <p:ph sz="half" idx="10"/>
          </p:nvPr>
        </p:nvSpPr>
        <p:spPr/>
        <p:txBody>
          <a:bodyPr/>
          <a:lstStyle/>
          <a:p>
            <a:pPr lvl="1"/>
            <a:r>
              <a:rPr lang="en-US" dirty="0"/>
              <a:t>Food Sources </a:t>
            </a:r>
          </a:p>
          <a:p>
            <a:pPr lvl="2"/>
            <a:r>
              <a:rPr lang="en-US" dirty="0"/>
              <a:t>Water supplies in many communities (added to help improve dental health)</a:t>
            </a:r>
          </a:p>
          <a:p>
            <a:pPr lvl="2"/>
            <a:r>
              <a:rPr lang="en-US" dirty="0"/>
              <a:t>Also in some bottled waters</a:t>
            </a:r>
          </a:p>
          <a:p>
            <a:endParaRPr lang="en-US" dirty="0"/>
          </a:p>
        </p:txBody>
      </p:sp>
    </p:spTree>
    <p:extLst>
      <p:ext uri="{BB962C8B-B14F-4D97-AF65-F5344CB8AC3E}">
        <p14:creationId xmlns:p14="http://schemas.microsoft.com/office/powerpoint/2010/main" val="247793401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56ea17bb-c96d-4826-b465-01eec0dd23dd"/>
    <ds:schemaRef ds:uri="http://schemas.microsoft.com/office/2006/documentManagement/types"/>
    <ds:schemaRef ds:uri="05d88611-e516-4d1a-b12e-39107e78b3d0"/>
    <ds:schemaRef ds:uri="http://purl.org/dc/elements/1.1/"/>
    <ds:schemaRef ds:uri="http://schemas.microsoft.com/office/infopath/2007/PartnerControls"/>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1864</TotalTime>
  <Words>409</Words>
  <Application>Microsoft Office PowerPoint</Application>
  <PresentationFormat>Widescreen</PresentationFormat>
  <Paragraphs>141</Paragraphs>
  <Slides>11</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Trace Minerals</vt:lpstr>
      <vt:lpstr>PowerPoint Presentation</vt:lpstr>
      <vt:lpstr>Trace Minerals</vt:lpstr>
      <vt:lpstr>Iron</vt:lpstr>
      <vt:lpstr>Zinc</vt:lpstr>
      <vt:lpstr>Copper</vt:lpstr>
      <vt:lpstr>Iron</vt:lpstr>
      <vt:lpstr>Selenium</vt:lpstr>
      <vt:lpstr>Flouride</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2017-11-28T16:06:04Z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