
<file path=[Content_Types].xml><?xml version="1.0" encoding="utf-8"?>
<Types xmlns="http://schemas.openxmlformats.org/package/2006/content-types">
  <Default Extension="bmp" ContentType="image/bmp"/>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44" r:id="rId2"/>
  </p:sldMasterIdLst>
  <p:notesMasterIdLst>
    <p:notesMasterId r:id="rId18"/>
  </p:notesMasterIdLst>
  <p:sldIdLst>
    <p:sldId id="256" r:id="rId3"/>
    <p:sldId id="258" r:id="rId4"/>
    <p:sldId id="259" r:id="rId5"/>
    <p:sldId id="260" r:id="rId6"/>
    <p:sldId id="261" r:id="rId7"/>
    <p:sldId id="262" r:id="rId8"/>
    <p:sldId id="263" r:id="rId9"/>
    <p:sldId id="264" r:id="rId10"/>
    <p:sldId id="265" r:id="rId11"/>
    <p:sldId id="266" r:id="rId12"/>
    <p:sldId id="269" r:id="rId13"/>
    <p:sldId id="270" r:id="rId14"/>
    <p:sldId id="271" r:id="rId15"/>
    <p:sldId id="267"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6535" autoAdjust="0"/>
  </p:normalViewPr>
  <p:slideViewPr>
    <p:cSldViewPr snapToGrid="0">
      <p:cViewPr varScale="1">
        <p:scale>
          <a:sx n="61" d="100"/>
          <a:sy n="61" d="100"/>
        </p:scale>
        <p:origin x="7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E97FF1-D354-47F3-91C4-6BC3A03D2593}" type="datetimeFigureOut">
              <a:rPr lang="en-US" smtClean="0"/>
              <a:t>1/27/2015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32BFD6-8A6D-4404-B7CF-DC780B217077}" type="slidenum">
              <a:rPr lang="en-US" smtClean="0"/>
              <a:t>‹#›</a:t>
            </a:fld>
            <a:endParaRPr lang="en-US"/>
          </a:p>
        </p:txBody>
      </p:sp>
    </p:spTree>
    <p:extLst>
      <p:ext uri="{BB962C8B-B14F-4D97-AF65-F5344CB8AC3E}">
        <p14:creationId xmlns:p14="http://schemas.microsoft.com/office/powerpoint/2010/main" val="1842680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Practicum</a:t>
            </a:r>
            <a:r>
              <a:rPr lang="en-US" baseline="0" dirty="0" smtClean="0"/>
              <a:t> in Hospitality Services</a:t>
            </a:r>
            <a:endParaRPr lang="en-US" dirty="0"/>
          </a:p>
        </p:txBody>
      </p:sp>
      <p:sp>
        <p:nvSpPr>
          <p:cNvPr id="4" name="Slide Number Placeholder 3"/>
          <p:cNvSpPr>
            <a:spLocks noGrp="1"/>
          </p:cNvSpPr>
          <p:nvPr>
            <p:ph type="sldNum" sz="quarter" idx="10"/>
          </p:nvPr>
        </p:nvSpPr>
        <p:spPr/>
        <p:txBody>
          <a:bodyPr/>
          <a:lstStyle/>
          <a:p>
            <a:fld id="{4632BFD6-8A6D-4404-B7CF-DC780B217077}" type="slidenum">
              <a:rPr lang="en-US" smtClean="0"/>
              <a:t>1</a:t>
            </a:fld>
            <a:endParaRPr lang="en-US"/>
          </a:p>
        </p:txBody>
      </p:sp>
    </p:spTree>
    <p:extLst>
      <p:ext uri="{BB962C8B-B14F-4D97-AF65-F5344CB8AC3E}">
        <p14:creationId xmlns:p14="http://schemas.microsoft.com/office/powerpoint/2010/main" val="21865149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accommodations may provide less personal service but unique experiences.</a:t>
            </a:r>
          </a:p>
          <a:p>
            <a:endParaRPr lang="en-US" dirty="0" smtClean="0"/>
          </a:p>
          <a:p>
            <a:r>
              <a:rPr lang="en-US" b="1" dirty="0" smtClean="0"/>
              <a:t>Bed-and-Breakfast</a:t>
            </a:r>
            <a:r>
              <a:rPr lang="en-US" baseline="0" dirty="0" smtClean="0"/>
              <a:t> (B &amp; B’s) – operate in a private home offering one or more guest rooms and a home-cooked breakfast.</a:t>
            </a:r>
          </a:p>
          <a:p>
            <a:endParaRPr lang="en-US" baseline="0" dirty="0" smtClean="0"/>
          </a:p>
          <a:p>
            <a:r>
              <a:rPr lang="en-US" b="1" baseline="0" dirty="0" smtClean="0"/>
              <a:t>Campgrounds</a:t>
            </a:r>
            <a:r>
              <a:rPr lang="en-US" baseline="0" dirty="0" smtClean="0"/>
              <a:t> – have running water and bathrooms and have areas to set up tents or hook-up a recreational vehicle.</a:t>
            </a:r>
          </a:p>
          <a:p>
            <a:endParaRPr lang="en-US" baseline="0" dirty="0" smtClean="0"/>
          </a:p>
          <a:p>
            <a:r>
              <a:rPr lang="en-US" b="1" baseline="0" dirty="0" smtClean="0"/>
              <a:t>Conference centers </a:t>
            </a:r>
            <a:r>
              <a:rPr lang="en-US" baseline="0" dirty="0" smtClean="0"/>
              <a:t>– a lodging facility where 60 percent or more of the total occupancy is generated by conferences. </a:t>
            </a:r>
          </a:p>
          <a:p>
            <a:endParaRPr lang="en-US" baseline="0" dirty="0" smtClean="0"/>
          </a:p>
          <a:p>
            <a:r>
              <a:rPr lang="en-US" b="1" baseline="0" dirty="0" smtClean="0"/>
              <a:t>Hostels</a:t>
            </a:r>
            <a:r>
              <a:rPr lang="en-US" baseline="0" dirty="0" smtClean="0"/>
              <a:t> – are an inexpensive place to stay where sleeping rooms, bathrooms and kitchens are shared.  You must bring your own linens and toiletries. </a:t>
            </a:r>
          </a:p>
          <a:p>
            <a:endParaRPr lang="en-US" baseline="0" dirty="0" smtClean="0"/>
          </a:p>
          <a:p>
            <a:r>
              <a:rPr lang="en-US" b="1" baseline="0" dirty="0" smtClean="0"/>
              <a:t>Lodges</a:t>
            </a:r>
            <a:r>
              <a:rPr lang="en-US" baseline="0" dirty="0" smtClean="0"/>
              <a:t> – provide rooms and housekeeping for guests who want to participate in hunting, skiing, fishing, horseback riding or other outdoor activities.</a:t>
            </a:r>
            <a:endParaRPr lang="en-US" dirty="0"/>
          </a:p>
        </p:txBody>
      </p:sp>
      <p:sp>
        <p:nvSpPr>
          <p:cNvPr id="4" name="Slide Number Placeholder 3"/>
          <p:cNvSpPr>
            <a:spLocks noGrp="1"/>
          </p:cNvSpPr>
          <p:nvPr>
            <p:ph type="sldNum" sz="quarter" idx="10"/>
          </p:nvPr>
        </p:nvSpPr>
        <p:spPr/>
        <p:txBody>
          <a:bodyPr/>
          <a:lstStyle/>
          <a:p>
            <a:fld id="{4632BFD6-8A6D-4404-B7CF-DC780B217077}" type="slidenum">
              <a:rPr lang="en-US" smtClean="0"/>
              <a:t>11</a:t>
            </a:fld>
            <a:endParaRPr lang="en-US"/>
          </a:p>
        </p:txBody>
      </p:sp>
    </p:spTree>
    <p:extLst>
      <p:ext uri="{BB962C8B-B14F-4D97-AF65-F5344CB8AC3E}">
        <p14:creationId xmlns:p14="http://schemas.microsoft.com/office/powerpoint/2010/main" val="1914572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image to view video:</a:t>
            </a:r>
          </a:p>
          <a:p>
            <a:r>
              <a:rPr lang="en-US" b="1" dirty="0" smtClean="0"/>
              <a:t>Top 10 Hotels to Visit in the World</a:t>
            </a:r>
          </a:p>
          <a:p>
            <a:r>
              <a:rPr lang="en-US" dirty="0" smtClean="0"/>
              <a:t>10 of the World's Top Hotels to Visit as chosen by HotelsCombined.com, the world's leading hotel price comparison website.</a:t>
            </a:r>
          </a:p>
          <a:p>
            <a:r>
              <a:rPr lang="en-US" dirty="0" smtClean="0"/>
              <a:t>http://youtu.be/jTpp84UBBGI</a:t>
            </a:r>
          </a:p>
          <a:p>
            <a:endParaRPr lang="en-US" dirty="0"/>
          </a:p>
        </p:txBody>
      </p:sp>
      <p:sp>
        <p:nvSpPr>
          <p:cNvPr id="4" name="Slide Number Placeholder 3"/>
          <p:cNvSpPr>
            <a:spLocks noGrp="1"/>
          </p:cNvSpPr>
          <p:nvPr>
            <p:ph type="sldNum" sz="quarter" idx="10"/>
          </p:nvPr>
        </p:nvSpPr>
        <p:spPr/>
        <p:txBody>
          <a:bodyPr/>
          <a:lstStyle/>
          <a:p>
            <a:fld id="{4632BFD6-8A6D-4404-B7CF-DC780B217077}" type="slidenum">
              <a:rPr lang="en-US" smtClean="0"/>
              <a:t>12</a:t>
            </a:fld>
            <a:endParaRPr lang="en-US"/>
          </a:p>
        </p:txBody>
      </p:sp>
    </p:spTree>
    <p:extLst>
      <p:ext uri="{BB962C8B-B14F-4D97-AF65-F5344CB8AC3E}">
        <p14:creationId xmlns:p14="http://schemas.microsoft.com/office/powerpoint/2010/main" val="12162423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2BFD6-8A6D-4404-B7CF-DC780B217077}" type="slidenum">
              <a:rPr lang="en-US" smtClean="0"/>
              <a:t>15</a:t>
            </a:fld>
            <a:endParaRPr lang="en-US"/>
          </a:p>
        </p:txBody>
      </p:sp>
    </p:spTree>
    <p:extLst>
      <p:ext uri="{BB962C8B-B14F-4D97-AF65-F5344CB8AC3E}">
        <p14:creationId xmlns:p14="http://schemas.microsoft.com/office/powerpoint/2010/main" val="89867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632BFD6-8A6D-4404-B7CF-DC780B217077}" type="slidenum">
              <a:rPr lang="en-US" smtClean="0"/>
              <a:t>2</a:t>
            </a:fld>
            <a:endParaRPr lang="en-US"/>
          </a:p>
        </p:txBody>
      </p:sp>
    </p:spTree>
    <p:extLst>
      <p:ext uri="{BB962C8B-B14F-4D97-AF65-F5344CB8AC3E}">
        <p14:creationId xmlns:p14="http://schemas.microsoft.com/office/powerpoint/2010/main" val="2448839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effectLst/>
                <a:latin typeface="+mn-lt"/>
                <a:ea typeface="+mn-ea"/>
                <a:cs typeface="+mn-cs"/>
              </a:rPr>
              <a:t>Accommodations are a room, a group of rooms, or a building in which someone may live or stay.</a:t>
            </a:r>
            <a:endParaRPr lang="en-US" dirty="0" smtClean="0"/>
          </a:p>
          <a:p>
            <a:endParaRPr lang="en-US" dirty="0" smtClean="0"/>
          </a:p>
          <a:p>
            <a:r>
              <a:rPr lang="en-US" dirty="0" smtClean="0"/>
              <a:t>The business organization</a:t>
            </a:r>
            <a:r>
              <a:rPr lang="en-US" baseline="0" dirty="0" smtClean="0"/>
              <a:t> </a:t>
            </a:r>
            <a:r>
              <a:rPr lang="en-US" dirty="0" smtClean="0"/>
              <a:t>of travel</a:t>
            </a:r>
            <a:r>
              <a:rPr lang="en-US" baseline="0" dirty="0" smtClean="0"/>
              <a:t> accommodations</a:t>
            </a:r>
            <a:r>
              <a:rPr lang="en-US" dirty="0" smtClean="0"/>
              <a:t> consists of</a:t>
            </a:r>
            <a:r>
              <a:rPr lang="en-US" baseline="0" dirty="0" smtClean="0"/>
              <a:t> single or multiple hotels.</a:t>
            </a:r>
            <a:endParaRPr lang="en-US" dirty="0"/>
          </a:p>
        </p:txBody>
      </p:sp>
      <p:sp>
        <p:nvSpPr>
          <p:cNvPr id="4" name="Slide Number Placeholder 3"/>
          <p:cNvSpPr>
            <a:spLocks noGrp="1"/>
          </p:cNvSpPr>
          <p:nvPr>
            <p:ph type="sldNum" sz="quarter" idx="10"/>
          </p:nvPr>
        </p:nvSpPr>
        <p:spPr/>
        <p:txBody>
          <a:bodyPr/>
          <a:lstStyle/>
          <a:p>
            <a:fld id="{4632BFD6-8A6D-4404-B7CF-DC780B217077}" type="slidenum">
              <a:rPr lang="en-US" smtClean="0"/>
              <a:t>3</a:t>
            </a:fld>
            <a:endParaRPr lang="en-US"/>
          </a:p>
        </p:txBody>
      </p:sp>
    </p:spTree>
    <p:extLst>
      <p:ext uri="{BB962C8B-B14F-4D97-AF65-F5344CB8AC3E}">
        <p14:creationId xmlns:p14="http://schemas.microsoft.com/office/powerpoint/2010/main" val="1006841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part of the chain is the brand</a:t>
            </a:r>
            <a:r>
              <a:rPr lang="en-US" baseline="0" dirty="0" smtClean="0"/>
              <a:t> – the name, logo, tagline or any product that sets it apart from other competitors. </a:t>
            </a:r>
            <a:endParaRPr lang="en-US" dirty="0"/>
          </a:p>
        </p:txBody>
      </p:sp>
      <p:sp>
        <p:nvSpPr>
          <p:cNvPr id="4" name="Slide Number Placeholder 3"/>
          <p:cNvSpPr>
            <a:spLocks noGrp="1"/>
          </p:cNvSpPr>
          <p:nvPr>
            <p:ph type="sldNum" sz="quarter" idx="10"/>
          </p:nvPr>
        </p:nvSpPr>
        <p:spPr/>
        <p:txBody>
          <a:bodyPr/>
          <a:lstStyle/>
          <a:p>
            <a:fld id="{4632BFD6-8A6D-4404-B7CF-DC780B217077}" type="slidenum">
              <a:rPr lang="en-US" smtClean="0"/>
              <a:t>4</a:t>
            </a:fld>
            <a:endParaRPr lang="en-US"/>
          </a:p>
        </p:txBody>
      </p:sp>
    </p:spTree>
    <p:extLst>
      <p:ext uri="{BB962C8B-B14F-4D97-AF65-F5344CB8AC3E}">
        <p14:creationId xmlns:p14="http://schemas.microsoft.com/office/powerpoint/2010/main" val="1292272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franchise is still</a:t>
            </a:r>
            <a:r>
              <a:rPr lang="en-US" baseline="0" dirty="0" smtClean="0"/>
              <a:t> part of a chain but allows the owner to sell to an outside person for a franchise fee. </a:t>
            </a:r>
          </a:p>
          <a:p>
            <a:endParaRPr lang="en-US" baseline="0" dirty="0" smtClean="0"/>
          </a:p>
          <a:p>
            <a:r>
              <a:rPr lang="en-US" baseline="0" dirty="0" smtClean="0"/>
              <a:t>The new owner must follow all rules and regulations through the franchise agreement.</a:t>
            </a:r>
            <a:endParaRPr lang="en-US" dirty="0"/>
          </a:p>
        </p:txBody>
      </p:sp>
      <p:sp>
        <p:nvSpPr>
          <p:cNvPr id="4" name="Slide Number Placeholder 3"/>
          <p:cNvSpPr>
            <a:spLocks noGrp="1"/>
          </p:cNvSpPr>
          <p:nvPr>
            <p:ph type="sldNum" sz="quarter" idx="10"/>
          </p:nvPr>
        </p:nvSpPr>
        <p:spPr/>
        <p:txBody>
          <a:bodyPr/>
          <a:lstStyle/>
          <a:p>
            <a:fld id="{4632BFD6-8A6D-4404-B7CF-DC780B217077}" type="slidenum">
              <a:rPr lang="en-US" smtClean="0"/>
              <a:t>5</a:t>
            </a:fld>
            <a:endParaRPr lang="en-US"/>
          </a:p>
        </p:txBody>
      </p:sp>
    </p:spTree>
    <p:extLst>
      <p:ext uri="{BB962C8B-B14F-4D97-AF65-F5344CB8AC3E}">
        <p14:creationId xmlns:p14="http://schemas.microsoft.com/office/powerpoint/2010/main" val="183587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hotels are usually</a:t>
            </a:r>
            <a:r>
              <a:rPr lang="en-US" baseline="0" dirty="0" smtClean="0"/>
              <a:t> very large and have a full range of services. </a:t>
            </a:r>
          </a:p>
          <a:p>
            <a:endParaRPr lang="en-US" baseline="0" dirty="0" smtClean="0"/>
          </a:p>
          <a:p>
            <a:r>
              <a:rPr lang="en-US" baseline="0" dirty="0" smtClean="0"/>
              <a:t>Can you name some full-service hotels?</a:t>
            </a:r>
            <a:endParaRPr lang="en-US" dirty="0"/>
          </a:p>
        </p:txBody>
      </p:sp>
      <p:sp>
        <p:nvSpPr>
          <p:cNvPr id="4" name="Slide Number Placeholder 3"/>
          <p:cNvSpPr>
            <a:spLocks noGrp="1"/>
          </p:cNvSpPr>
          <p:nvPr>
            <p:ph type="sldNum" sz="quarter" idx="10"/>
          </p:nvPr>
        </p:nvSpPr>
        <p:spPr/>
        <p:txBody>
          <a:bodyPr/>
          <a:lstStyle/>
          <a:p>
            <a:fld id="{4632BFD6-8A6D-4404-B7CF-DC780B217077}" type="slidenum">
              <a:rPr lang="en-US" smtClean="0"/>
              <a:t>7</a:t>
            </a:fld>
            <a:endParaRPr lang="en-US"/>
          </a:p>
        </p:txBody>
      </p:sp>
    </p:spTree>
    <p:extLst>
      <p:ext uri="{BB962C8B-B14F-4D97-AF65-F5344CB8AC3E}">
        <p14:creationId xmlns:p14="http://schemas.microsoft.com/office/powerpoint/2010/main" val="4087427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dirty="0" smtClean="0">
                <a:solidFill>
                  <a:schemeClr val="tx1"/>
                </a:solidFill>
                <a:effectLst/>
                <a:latin typeface="+mn-lt"/>
                <a:ea typeface="+mn-ea"/>
                <a:cs typeface="+mn-cs"/>
              </a:rPr>
              <a:t>Condominium</a:t>
            </a:r>
            <a:r>
              <a:rPr lang="en-US" sz="1200" b="1" i="0" kern="1200" baseline="0" dirty="0" smtClean="0">
                <a:solidFill>
                  <a:schemeClr val="tx1"/>
                </a:solidFill>
                <a:effectLst/>
                <a:latin typeface="+mn-lt"/>
                <a:ea typeface="+mn-ea"/>
                <a:cs typeface="+mn-cs"/>
              </a:rPr>
              <a:t> hotels </a:t>
            </a:r>
            <a:r>
              <a:rPr lang="en-US" sz="1200" b="0" i="0" kern="1200" baseline="0" dirty="0" smtClean="0">
                <a:solidFill>
                  <a:schemeClr val="tx1"/>
                </a:solidFill>
                <a:effectLst/>
                <a:latin typeface="+mn-lt"/>
                <a:ea typeface="+mn-ea"/>
                <a:cs typeface="+mn-cs"/>
              </a:rPr>
              <a:t>– multiroom apartments with full kitchens usually located in resort areas owned by individuals and operated by a management company.</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Convention hotels</a:t>
            </a:r>
            <a:r>
              <a:rPr lang="en-US" sz="1200" b="1" i="0" kern="1200" baseline="0" dirty="0" smtClean="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 designed to provide for the special needs of conventions and trade shows.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Extended-stay hotels </a:t>
            </a:r>
            <a:r>
              <a:rPr lang="en-US" sz="1200" b="0" i="0" kern="1200" dirty="0" smtClean="0">
                <a:solidFill>
                  <a:schemeClr val="tx1"/>
                </a:solidFill>
                <a:effectLst/>
                <a:latin typeface="+mn-lt"/>
                <a:ea typeface="+mn-ea"/>
                <a:cs typeface="+mn-cs"/>
              </a:rPr>
              <a:t>– provide kitchen facilities</a:t>
            </a:r>
            <a:r>
              <a:rPr lang="en-US" sz="1200" b="0" i="0" kern="1200" baseline="0" dirty="0" smtClean="0">
                <a:solidFill>
                  <a:schemeClr val="tx1"/>
                </a:solidFill>
                <a:effectLst/>
                <a:latin typeface="+mn-lt"/>
                <a:ea typeface="+mn-ea"/>
                <a:cs typeface="+mn-cs"/>
              </a:rPr>
              <a:t> and more than one room for guests staying between five and 29 days.</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Luxury hotels </a:t>
            </a:r>
            <a:r>
              <a:rPr lang="en-US" sz="1200" b="0" i="0" kern="1200" dirty="0" smtClean="0">
                <a:solidFill>
                  <a:schemeClr val="tx1"/>
                </a:solidFill>
                <a:effectLst/>
                <a:latin typeface="+mn-lt"/>
                <a:ea typeface="+mn-ea"/>
                <a:cs typeface="+mn-cs"/>
              </a:rPr>
              <a:t>– provides</a:t>
            </a:r>
            <a:r>
              <a:rPr lang="en-US" sz="1200" b="0" i="0" kern="1200" baseline="0" dirty="0" smtClean="0">
                <a:solidFill>
                  <a:schemeClr val="tx1"/>
                </a:solidFill>
                <a:effectLst/>
                <a:latin typeface="+mn-lt"/>
                <a:ea typeface="+mn-ea"/>
                <a:cs typeface="+mn-cs"/>
              </a:rPr>
              <a:t> the highest level of amenities, room furnishings, public spaces and technology. </a:t>
            </a:r>
          </a:p>
          <a:p>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Resort</a:t>
            </a:r>
            <a:r>
              <a:rPr lang="en-US" sz="1200" b="1" i="0" kern="1200" baseline="0" dirty="0" smtClean="0">
                <a:solidFill>
                  <a:schemeClr val="tx1"/>
                </a:solidFill>
                <a:effectLst/>
                <a:latin typeface="+mn-lt"/>
                <a:ea typeface="+mn-ea"/>
                <a:cs typeface="+mn-cs"/>
              </a:rPr>
              <a:t> hotels </a:t>
            </a:r>
            <a:r>
              <a:rPr lang="en-US" sz="1200" b="0" i="0" kern="1200" baseline="0" dirty="0" smtClean="0">
                <a:solidFill>
                  <a:schemeClr val="tx1"/>
                </a:solidFill>
                <a:effectLst/>
                <a:latin typeface="+mn-lt"/>
                <a:ea typeface="+mn-ea"/>
                <a:cs typeface="+mn-cs"/>
              </a:rPr>
              <a:t>– caters to the vacationer or leisure traveler and provides entertainment, recreation and relaxation for vacationers. </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Can you name a hotel for each one of these categories?</a:t>
            </a:r>
            <a:endParaRPr lang="en-US" b="0" dirty="0"/>
          </a:p>
        </p:txBody>
      </p:sp>
      <p:sp>
        <p:nvSpPr>
          <p:cNvPr id="4" name="Slide Number Placeholder 3"/>
          <p:cNvSpPr>
            <a:spLocks noGrp="1"/>
          </p:cNvSpPr>
          <p:nvPr>
            <p:ph type="sldNum" sz="quarter" idx="10"/>
          </p:nvPr>
        </p:nvSpPr>
        <p:spPr/>
        <p:txBody>
          <a:bodyPr/>
          <a:lstStyle/>
          <a:p>
            <a:fld id="{4632BFD6-8A6D-4404-B7CF-DC780B217077}" type="slidenum">
              <a:rPr lang="en-US" smtClean="0"/>
              <a:t>8</a:t>
            </a:fld>
            <a:endParaRPr lang="en-US"/>
          </a:p>
        </p:txBody>
      </p:sp>
    </p:spTree>
    <p:extLst>
      <p:ext uri="{BB962C8B-B14F-4D97-AF65-F5344CB8AC3E}">
        <p14:creationId xmlns:p14="http://schemas.microsoft.com/office/powerpoint/2010/main" val="3814662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Limited-service properties focus on charging lower prices</a:t>
            </a:r>
            <a:r>
              <a:rPr lang="en-US" baseline="0" dirty="0" smtClean="0"/>
              <a:t> by providing fewer services. </a:t>
            </a:r>
          </a:p>
          <a:p>
            <a:endParaRPr lang="en-US" baseline="0" dirty="0" smtClean="0"/>
          </a:p>
          <a:p>
            <a:r>
              <a:rPr lang="en-US" baseline="0" dirty="0" smtClean="0"/>
              <a:t>They may provide only the room and housekeeping. </a:t>
            </a:r>
            <a:endParaRPr lang="en-US" dirty="0"/>
          </a:p>
        </p:txBody>
      </p:sp>
      <p:sp>
        <p:nvSpPr>
          <p:cNvPr id="4" name="Slide Number Placeholder 3"/>
          <p:cNvSpPr>
            <a:spLocks noGrp="1"/>
          </p:cNvSpPr>
          <p:nvPr>
            <p:ph type="sldNum" sz="quarter" idx="10"/>
          </p:nvPr>
        </p:nvSpPr>
        <p:spPr/>
        <p:txBody>
          <a:bodyPr/>
          <a:lstStyle/>
          <a:p>
            <a:fld id="{4632BFD6-8A6D-4404-B7CF-DC780B217077}" type="slidenum">
              <a:rPr lang="en-US" smtClean="0"/>
              <a:t>9</a:t>
            </a:fld>
            <a:endParaRPr lang="en-US"/>
          </a:p>
        </p:txBody>
      </p:sp>
    </p:spTree>
    <p:extLst>
      <p:ext uri="{BB962C8B-B14F-4D97-AF65-F5344CB8AC3E}">
        <p14:creationId xmlns:p14="http://schemas.microsoft.com/office/powerpoint/2010/main" val="216079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Budget</a:t>
            </a:r>
            <a:r>
              <a:rPr lang="en-US" sz="1200" b="1" kern="1200" baseline="0" dirty="0" smtClean="0">
                <a:solidFill>
                  <a:schemeClr val="tx1"/>
                </a:solidFill>
                <a:effectLst/>
                <a:latin typeface="+mn-lt"/>
                <a:ea typeface="+mn-ea"/>
                <a:cs typeface="+mn-cs"/>
              </a:rPr>
              <a:t> hotels </a:t>
            </a:r>
            <a:r>
              <a:rPr lang="en-US" sz="1200" b="0" kern="1200" baseline="0" dirty="0" smtClean="0">
                <a:solidFill>
                  <a:schemeClr val="tx1"/>
                </a:solidFill>
                <a:effectLst/>
                <a:latin typeface="+mn-lt"/>
                <a:ea typeface="+mn-ea"/>
                <a:cs typeface="+mn-cs"/>
              </a:rPr>
              <a:t>– offer the lowest rates and the least service offering a comfortable, clean place to sleep.</a:t>
            </a: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Inn </a:t>
            </a:r>
            <a:r>
              <a:rPr lang="en-US" sz="1200" b="0" kern="1200" dirty="0" smtClean="0">
                <a:solidFill>
                  <a:schemeClr val="tx1"/>
                </a:solidFill>
                <a:effectLst/>
                <a:latin typeface="+mn-lt"/>
                <a:ea typeface="+mn-ea"/>
                <a:cs typeface="+mn-cs"/>
              </a:rPr>
              <a:t>- an establishment providing accommodations, food and drink, especially for travelers.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Motel</a:t>
            </a:r>
            <a:r>
              <a:rPr lang="en-US" sz="1200" b="0" kern="1200" dirty="0" smtClean="0">
                <a:solidFill>
                  <a:schemeClr val="tx1"/>
                </a:solidFill>
                <a:effectLst/>
                <a:latin typeface="+mn-lt"/>
                <a:ea typeface="+mn-ea"/>
                <a:cs typeface="+mn-cs"/>
              </a:rPr>
              <a:t> - a roadside hotel designed primarily for motorists, typically having the rooms arranged in a low building with parking directly outside.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4632BFD6-8A6D-4404-B7CF-DC780B217077}" type="slidenum">
              <a:rPr lang="en-US" smtClean="0"/>
              <a:t>10</a:t>
            </a:fld>
            <a:endParaRPr lang="en-US"/>
          </a:p>
        </p:txBody>
      </p:sp>
    </p:spTree>
    <p:extLst>
      <p:ext uri="{BB962C8B-B14F-4D97-AF65-F5344CB8AC3E}">
        <p14:creationId xmlns:p14="http://schemas.microsoft.com/office/powerpoint/2010/main" val="19716108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863C3D8F-4DE0-45AA-9D49-17CC71C29A66}" type="datetime1">
              <a:rPr lang="en-US" smtClean="0"/>
              <a:t>1/27/2015</a:t>
            </a:fld>
            <a:endParaRPr lang="en-US"/>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2"/>
                </a:solidFill>
              </a:defRPr>
            </a:lvl1pPr>
          </a:lstStyle>
          <a:p>
            <a:endParaRPr lang="en-US"/>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39127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A0865F5D-191C-47AD-B97A-F4444A0C8535}" type="datetime1">
              <a:rPr lang="en-US" smtClean="0"/>
              <a:t>1/27/2015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141634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46153159-33A2-4AD7-8F1B-D409EF6B5C13}" type="datetime1">
              <a:rPr lang="en-US" smtClean="0"/>
              <a:t>1/27/2015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4135871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18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2"/>
                </a:solidFill>
              </a:defRPr>
            </a:lvl1pPr>
          </a:lstStyle>
          <a:p>
            <a:fld id="{69EDF264-AF35-4135-949D-EE93DD3BBD10}" type="datetime1">
              <a:rPr lang="en-US" smtClean="0"/>
              <a:t>1/27/2015</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155747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9" name="Rectangle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Rectangle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C3BEB63F-22AC-45CB-B669-7DA4950D870D}" type="datetime1">
              <a:rPr lang="en-US" smtClean="0"/>
              <a:t>1/27/2015</a:t>
            </a:fld>
            <a:endParaRPr lang="en-US"/>
          </a:p>
        </p:txBody>
      </p:sp>
      <p:sp>
        <p:nvSpPr>
          <p:cNvPr id="5" name="Footer Placeholder 4"/>
          <p:cNvSpPr>
            <a:spLocks noGrp="1"/>
          </p:cNvSpPr>
          <p:nvPr>
            <p:ph type="ftr" sz="quarter" idx="11"/>
          </p:nvPr>
        </p:nvSpPr>
        <p:spPr>
          <a:xfrm>
            <a:off x="1453896" y="5212080"/>
            <a:ext cx="5907024" cy="228600"/>
          </a:xfrm>
        </p:spPr>
        <p:txBody>
          <a:bodyPr/>
          <a:lstStyle>
            <a:lvl1pPr algn="l">
              <a:defRPr>
                <a:solidFill>
                  <a:schemeClr val="tx2"/>
                </a:solidFill>
              </a:defRPr>
            </a:lvl1pPr>
          </a:lstStyle>
          <a:p>
            <a:endParaRPr lang="en-US"/>
          </a:p>
        </p:txBody>
      </p:sp>
      <p:sp>
        <p:nvSpPr>
          <p:cNvPr id="6" name="Slide Number Placeholder 5"/>
          <p:cNvSpPr>
            <a:spLocks noGrp="1"/>
          </p:cNvSpPr>
          <p:nvPr>
            <p:ph type="sldNum" sz="quarter" idx="12"/>
          </p:nvPr>
        </p:nvSpPr>
        <p:spPr>
          <a:xfrm>
            <a:off x="8604504" y="5212080"/>
            <a:ext cx="2112264" cy="228600"/>
          </a:xfrm>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76457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solidFill>
                  <a:schemeClr val="tx2"/>
                </a:solidFill>
              </a:defRPr>
            </a:lvl1pPr>
          </a:lstStyle>
          <a:p>
            <a:fld id="{D9083DB0-54CF-474C-A717-8D95E559BA2D}" type="datetime1">
              <a:rPr lang="en-US" smtClean="0"/>
              <a:t>1/27/2015</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1894526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solidFill>
                  <a:schemeClr val="tx2"/>
                </a:solidFill>
              </a:defRPr>
            </a:lvl1pPr>
          </a:lstStyle>
          <a:p>
            <a:fld id="{BF1DB74B-8FD8-43BC-856D-274300E295BC}" type="datetime1">
              <a:rPr lang="en-US" smtClean="0"/>
              <a:t>1/27/2015</a:t>
            </a:fld>
            <a:endParaRPr lang="en-US"/>
          </a:p>
        </p:txBody>
      </p:sp>
      <p:sp>
        <p:nvSpPr>
          <p:cNvPr id="8" name="Footer Placeholder 7"/>
          <p:cNvSpPr>
            <a:spLocks noGrp="1"/>
          </p:cNvSpPr>
          <p:nvPr>
            <p:ph type="ftr" sz="quarter" idx="11"/>
          </p:nvPr>
        </p:nvSpPr>
        <p:spPr/>
        <p:txBody>
          <a:bodyPr/>
          <a:lstStyle>
            <a:lvl1pPr>
              <a:defRPr>
                <a:solidFill>
                  <a:schemeClr val="tx2"/>
                </a:solidFill>
              </a:defRPr>
            </a:lvl1pPr>
          </a:lstStyle>
          <a:p>
            <a:endParaRPr lang="en-US"/>
          </a:p>
        </p:txBody>
      </p:sp>
      <p:sp>
        <p:nvSpPr>
          <p:cNvPr id="9" name="Slide Number Placeholder 8"/>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418048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B1D1EA5A-A526-4631-A0FD-20A41A2B36AF}" type="datetime1">
              <a:rPr lang="en-US" smtClean="0"/>
              <a:t>1/27/2015</a:t>
            </a:fld>
            <a:endParaRPr lang="en-US"/>
          </a:p>
        </p:txBody>
      </p:sp>
      <p:sp>
        <p:nvSpPr>
          <p:cNvPr id="4" name="Footer Placeholder 3"/>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4278128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19852A7B-66EA-4C71-A923-4CF9DDD54FFF}" type="datetime1">
              <a:rPr lang="en-US" smtClean="0"/>
              <a:t>1/27/2015</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342079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4" name="Rectangle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Rectangle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Rectangle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790575" y="704850"/>
            <a:ext cx="7562850" cy="51435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270C8D74-A385-45C7-8925-AF1B80F4D66E}" type="datetime1">
              <a:rPr lang="en-US" smtClean="0"/>
              <a:t>1/27/2015</a:t>
            </a:fld>
            <a:endParaRPr lang="en-US"/>
          </a:p>
        </p:txBody>
      </p:sp>
      <p:sp>
        <p:nvSpPr>
          <p:cNvPr id="6" name="Footer Placeholder 5"/>
          <p:cNvSpPr>
            <a:spLocks noGrp="1"/>
          </p:cNvSpPr>
          <p:nvPr>
            <p:ph type="ftr" sz="quarter" idx="11"/>
          </p:nvPr>
        </p:nvSpPr>
        <p:spPr>
          <a:xfrm>
            <a:off x="3439158" y="6214535"/>
            <a:ext cx="5184648" cy="256032"/>
          </a:xfrm>
        </p:spPr>
        <p:txBody>
          <a:bodyPr/>
          <a:lstStyle>
            <a:lvl1pPr algn="r">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bg2"/>
                </a:solidFill>
              </a:defRPr>
            </a:lvl1pPr>
          </a:lstStyle>
          <a:p>
            <a:fld id="{82C8C7E7-28B3-479D-AF69-5118D8B45C13}" type="slidenum">
              <a:rPr lang="en-US" smtClean="0"/>
              <a:t>‹#›</a:t>
            </a:fld>
            <a:endParaRPr lang="en-US"/>
          </a:p>
        </p:txBody>
      </p:sp>
      <p:sp>
        <p:nvSpPr>
          <p:cNvPr id="11" name="Rectangle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494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28599" y="237744"/>
            <a:ext cx="8601076" cy="6382512"/>
          </a:xfrm>
          <a:solidFill>
            <a:srgbClr val="808080"/>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865D059F-B9E7-4F50-B29E-52603E94945C}" type="datetime1">
              <a:rPr lang="en-US" smtClean="0"/>
              <a:t>1/27/2015</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779953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Rectangle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fld id="{FDFABA3A-D650-4A32-A637-D112F79EF366}" type="datetime1">
              <a:rPr lang="en-US" smtClean="0"/>
              <a:t>1/27/2015</a:t>
            </a:fld>
            <a:endParaRPr lang="en-US"/>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endParaRPr lang="en-US"/>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fld id="{82C8C7E7-28B3-479D-AF69-5118D8B45C13}" type="slidenum">
              <a:rPr lang="en-US" smtClean="0"/>
              <a:t>‹#›</a:t>
            </a:fld>
            <a:endParaRPr lang="en-US"/>
          </a:p>
        </p:txBody>
      </p:sp>
    </p:spTree>
    <p:extLst>
      <p:ext uri="{BB962C8B-B14F-4D97-AF65-F5344CB8AC3E}">
        <p14:creationId xmlns:p14="http://schemas.microsoft.com/office/powerpoint/2010/main" val="323477087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hyperlink" Target="http://youtu.be/jTpp84UBBG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youtu.be/jTpp84UBBG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copyrights@tea.state.tx.u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Closeup of person's hands holding square plastic object and correcting architectural drawings of same." title="Sample Picture"/>
          <p:cNvSpPr/>
          <p:nvPr/>
        </p:nvSpPr>
        <p:spPr>
          <a:xfrm>
            <a:off x="9235123" y="644428"/>
            <a:ext cx="2517165" cy="2683387"/>
          </a:xfrm>
          <a:prstGeom prst="rect">
            <a:avLst/>
          </a:prstGeom>
          <a:blipFill rotWithShape="1">
            <a:blip r:embed="rId3"/>
            <a:stretch>
              <a:fillRect/>
            </a:stretch>
          </a:blipFill>
        </p:spPr>
        <p:style>
          <a:lnRef idx="0">
            <a:schemeClr val="accent1">
              <a:shade val="80000"/>
              <a:hueOff val="0"/>
              <a:satOff val="0"/>
              <a:lumOff val="0"/>
              <a:alphaOff val="0"/>
            </a:schemeClr>
          </a:lnRef>
          <a:fillRef idx="1">
            <a:scrgbClr r="0" g="0" b="0"/>
          </a:fillRef>
          <a:effectRef idx="2">
            <a:schemeClr val="accent1">
              <a:tint val="40000"/>
              <a:hueOff val="0"/>
              <a:satOff val="0"/>
              <a:lumOff val="0"/>
              <a:alphaOff val="0"/>
            </a:schemeClr>
          </a:effectRef>
          <a:fontRef idx="minor">
            <a:schemeClr val="lt1">
              <a:hueOff val="0"/>
              <a:satOff val="0"/>
              <a:lumOff val="0"/>
              <a:alphaOff val="0"/>
            </a:schemeClr>
          </a:fontRef>
        </p:style>
      </p:sp>
      <p:sp>
        <p:nvSpPr>
          <p:cNvPr id="9" name="Rectangle 8" descr="Closeup of hand holding pen, pointing to chart." title="SmartArt"/>
          <p:cNvSpPr/>
          <p:nvPr/>
        </p:nvSpPr>
        <p:spPr>
          <a:xfrm>
            <a:off x="9235124" y="3632821"/>
            <a:ext cx="2517165" cy="2595594"/>
          </a:xfrm>
          <a:prstGeom prst="rect">
            <a:avLst/>
          </a:prstGeom>
          <a:blipFill rotWithShape="1">
            <a:blip r:embed="rId4"/>
            <a:stretch>
              <a:fillRect/>
            </a:stretch>
          </a:blipFill>
        </p:spPr>
        <p:style>
          <a:lnRef idx="0">
            <a:schemeClr val="accent1">
              <a:shade val="80000"/>
              <a:hueOff val="0"/>
              <a:satOff val="0"/>
              <a:lumOff val="0"/>
              <a:alphaOff val="0"/>
            </a:schemeClr>
          </a:lnRef>
          <a:fillRef idx="1">
            <a:scrgbClr r="0" g="0" b="0"/>
          </a:fillRef>
          <a:effectRef idx="2">
            <a:schemeClr val="accent1">
              <a:tint val="40000"/>
              <a:hueOff val="0"/>
              <a:satOff val="0"/>
              <a:lumOff val="0"/>
              <a:alphaOff val="0"/>
            </a:schemeClr>
          </a:effectRef>
          <a:fontRef idx="minor">
            <a:schemeClr val="lt1">
              <a:hueOff val="0"/>
              <a:satOff val="0"/>
              <a:lumOff val="0"/>
              <a:alphaOff val="0"/>
            </a:schemeClr>
          </a:fontRef>
        </p:style>
      </p:sp>
      <p:sp>
        <p:nvSpPr>
          <p:cNvPr id="10" name="Rectangle 9" descr="Closeup of hand holding pencil, sketching on paper." title="SmartArt"/>
          <p:cNvSpPr/>
          <p:nvPr/>
        </p:nvSpPr>
        <p:spPr>
          <a:xfrm>
            <a:off x="1558978" y="539498"/>
            <a:ext cx="6625652" cy="3978790"/>
          </a:xfrm>
          <a:prstGeom prst="rect">
            <a:avLst/>
          </a:prstGeom>
          <a:blipFill rotWithShape="1">
            <a:blip r:embed="rId5"/>
            <a:stretch>
              <a:fillRect/>
            </a:stretch>
          </a:blipFill>
        </p:spPr>
        <p:style>
          <a:lnRef idx="0">
            <a:schemeClr val="accent1">
              <a:shade val="80000"/>
              <a:hueOff val="0"/>
              <a:satOff val="0"/>
              <a:lumOff val="0"/>
              <a:alphaOff val="0"/>
            </a:schemeClr>
          </a:lnRef>
          <a:fillRef idx="1">
            <a:scrgbClr r="0" g="0" b="0"/>
          </a:fillRef>
          <a:effectRef idx="2">
            <a:schemeClr val="accent1">
              <a:tint val="40000"/>
              <a:hueOff val="0"/>
              <a:satOff val="0"/>
              <a:lumOff val="0"/>
              <a:alphaOff val="0"/>
            </a:schemeClr>
          </a:effectRef>
          <a:fontRef idx="minor">
            <a:schemeClr val="lt1">
              <a:hueOff val="0"/>
              <a:satOff val="0"/>
              <a:lumOff val="0"/>
              <a:alphaOff val="0"/>
            </a:schemeClr>
          </a:fontRef>
        </p:style>
      </p:sp>
      <p:sp>
        <p:nvSpPr>
          <p:cNvPr id="12" name="TextBox 11"/>
          <p:cNvSpPr txBox="1"/>
          <p:nvPr/>
        </p:nvSpPr>
        <p:spPr>
          <a:xfrm>
            <a:off x="2308486" y="4721905"/>
            <a:ext cx="5396459" cy="1446550"/>
          </a:xfrm>
          <a:prstGeom prst="rect">
            <a:avLst/>
          </a:prstGeom>
          <a:noFill/>
        </p:spPr>
        <p:txBody>
          <a:bodyPr wrap="square" rtlCol="0">
            <a:spAutoFit/>
          </a:bodyPr>
          <a:lstStyle/>
          <a:p>
            <a:pPr algn="ctr"/>
            <a:r>
              <a:rPr lang="en-US" sz="4400" b="1" spc="50" dirty="0" smtClean="0">
                <a:ln w="9525" cmpd="sng">
                  <a:solidFill>
                    <a:schemeClr val="accent1"/>
                  </a:solidFill>
                  <a:prstDash val="solid"/>
                </a:ln>
                <a:solidFill>
                  <a:srgbClr val="70AD47">
                    <a:tint val="1000"/>
                  </a:srgbClr>
                </a:solidFill>
                <a:effectLst>
                  <a:glow rad="38100">
                    <a:schemeClr val="accent1">
                      <a:alpha val="40000"/>
                    </a:schemeClr>
                  </a:glow>
                </a:effectLst>
              </a:rPr>
              <a:t>Travel Accommodations</a:t>
            </a:r>
            <a:endParaRPr lang="en-US" sz="4400"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4009071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Accommodations</a:t>
            </a:r>
            <a:endParaRPr lang="en-US" dirty="0"/>
          </a:p>
        </p:txBody>
      </p:sp>
      <p:sp>
        <p:nvSpPr>
          <p:cNvPr id="5" name="Content Placeholder 4"/>
          <p:cNvSpPr>
            <a:spLocks noGrp="1"/>
          </p:cNvSpPr>
          <p:nvPr>
            <p:ph sz="half" idx="1"/>
          </p:nvPr>
        </p:nvSpPr>
        <p:spPr/>
        <p:txBody>
          <a:bodyPr>
            <a:normAutofit/>
          </a:bodyPr>
          <a:lstStyle/>
          <a:p>
            <a:r>
              <a:rPr lang="en-US" sz="2400" dirty="0" smtClean="0"/>
              <a:t>Budget hotels</a:t>
            </a:r>
          </a:p>
          <a:p>
            <a:r>
              <a:rPr lang="en-US" sz="2400" dirty="0" smtClean="0"/>
              <a:t>Inns </a:t>
            </a:r>
          </a:p>
          <a:p>
            <a:r>
              <a:rPr lang="en-US" sz="2400" dirty="0" smtClean="0"/>
              <a:t>Motels </a:t>
            </a:r>
          </a:p>
        </p:txBody>
      </p:sp>
      <p:sp>
        <p:nvSpPr>
          <p:cNvPr id="2" name="Slide Number Placeholder 1"/>
          <p:cNvSpPr>
            <a:spLocks noGrp="1"/>
          </p:cNvSpPr>
          <p:nvPr>
            <p:ph type="sldNum" sz="quarter" idx="12"/>
          </p:nvPr>
        </p:nvSpPr>
        <p:spPr/>
        <p:txBody>
          <a:bodyPr/>
          <a:lstStyle/>
          <a:p>
            <a:fld id="{82C8C7E7-28B3-479D-AF69-5118D8B45C13}" type="slidenum">
              <a:rPr lang="en-US" smtClean="0"/>
              <a:t>10</a:t>
            </a:fld>
            <a:endParaRPr lang="en-US"/>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709647" y="2103120"/>
            <a:ext cx="2796989" cy="2796989"/>
          </a:xfrm>
        </p:spPr>
      </p:pic>
      <p:sp>
        <p:nvSpPr>
          <p:cNvPr id="8" name="Rectangle 7"/>
          <p:cNvSpPr/>
          <p:nvPr/>
        </p:nvSpPr>
        <p:spPr>
          <a:xfrm>
            <a:off x="3974871" y="6611391"/>
            <a:ext cx="4572000" cy="246221"/>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a:t>
            </a:r>
            <a:r>
              <a:rPr lang="en-US" sz="1000" dirty="0" smtClean="0">
                <a:solidFill>
                  <a:schemeClr val="bg1"/>
                </a:solidFill>
                <a:latin typeface="Arial" pitchFamily="34" charset="0"/>
                <a:cs typeface="Arial" pitchFamily="34" charset="0"/>
              </a:rPr>
              <a:t>2015. </a:t>
            </a:r>
            <a:r>
              <a:rPr lang="en-US" sz="1000" dirty="0">
                <a:solidFill>
                  <a:schemeClr val="bg1"/>
                </a:solidFill>
                <a:latin typeface="Arial" pitchFamily="34" charset="0"/>
                <a:cs typeface="Arial" pitchFamily="34" charset="0"/>
              </a:rPr>
              <a:t>All rights reserved.</a:t>
            </a:r>
          </a:p>
        </p:txBody>
      </p:sp>
    </p:spTree>
    <p:extLst>
      <p:ext uri="{BB962C8B-B14F-4D97-AF65-F5344CB8AC3E}">
        <p14:creationId xmlns:p14="http://schemas.microsoft.com/office/powerpoint/2010/main" val="364054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Other Accommodations</a:t>
            </a:r>
            <a:endParaRPr lang="en-US" dirty="0"/>
          </a:p>
        </p:txBody>
      </p:sp>
      <p:sp>
        <p:nvSpPr>
          <p:cNvPr id="7" name="Content Placeholder 6"/>
          <p:cNvSpPr>
            <a:spLocks noGrp="1"/>
          </p:cNvSpPr>
          <p:nvPr>
            <p:ph sz="half" idx="1"/>
          </p:nvPr>
        </p:nvSpPr>
        <p:spPr/>
        <p:txBody>
          <a:bodyPr>
            <a:normAutofit/>
          </a:bodyPr>
          <a:lstStyle/>
          <a:p>
            <a:r>
              <a:rPr lang="en-US" sz="2400" dirty="0" smtClean="0"/>
              <a:t>Bed-and-Breakfast</a:t>
            </a:r>
          </a:p>
          <a:p>
            <a:r>
              <a:rPr lang="en-US" sz="2400" dirty="0" smtClean="0"/>
              <a:t>Campgrounds </a:t>
            </a:r>
          </a:p>
          <a:p>
            <a:r>
              <a:rPr lang="en-US" sz="2400" dirty="0" smtClean="0"/>
              <a:t>Conference centers</a:t>
            </a:r>
          </a:p>
          <a:p>
            <a:r>
              <a:rPr lang="en-US" sz="2400" dirty="0" smtClean="0"/>
              <a:t>Hostels</a:t>
            </a:r>
          </a:p>
          <a:p>
            <a:r>
              <a:rPr lang="en-US" sz="2400" dirty="0" smtClean="0"/>
              <a:t>Lodges</a:t>
            </a:r>
            <a:endParaRPr lang="en-US" sz="2400"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976269" y="2014194"/>
            <a:ext cx="2293522" cy="1577943"/>
          </a:xfrm>
        </p:spPr>
      </p:pic>
      <p:sp>
        <p:nvSpPr>
          <p:cNvPr id="5" name="Slide Number Placeholder 4"/>
          <p:cNvSpPr>
            <a:spLocks noGrp="1"/>
          </p:cNvSpPr>
          <p:nvPr>
            <p:ph type="sldNum" sz="quarter" idx="12"/>
          </p:nvPr>
        </p:nvSpPr>
        <p:spPr/>
        <p:txBody>
          <a:bodyPr/>
          <a:lstStyle/>
          <a:p>
            <a:fld id="{82C8C7E7-28B3-479D-AF69-5118D8B45C13}" type="slidenum">
              <a:rPr lang="en-US" smtClean="0"/>
              <a:t>11</a:t>
            </a:fld>
            <a:endParaRPr lang="en-US"/>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5791" y="3864864"/>
            <a:ext cx="3048000" cy="1987296"/>
          </a:xfrm>
          <a:prstGeom prst="rect">
            <a:avLst/>
          </a:prstGeom>
        </p:spPr>
      </p:pic>
      <p:sp>
        <p:nvSpPr>
          <p:cNvPr id="8" name="Rectangle 7"/>
          <p:cNvSpPr/>
          <p:nvPr/>
        </p:nvSpPr>
        <p:spPr>
          <a:xfrm>
            <a:off x="3974871" y="6611391"/>
            <a:ext cx="4572000" cy="246221"/>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a:t>
            </a:r>
            <a:r>
              <a:rPr lang="en-US" sz="1000" dirty="0" smtClean="0">
                <a:solidFill>
                  <a:schemeClr val="bg1"/>
                </a:solidFill>
                <a:latin typeface="Arial" pitchFamily="34" charset="0"/>
                <a:cs typeface="Arial" pitchFamily="34" charset="0"/>
              </a:rPr>
              <a:t>2015. </a:t>
            </a:r>
            <a:r>
              <a:rPr lang="en-US" sz="1000" dirty="0">
                <a:solidFill>
                  <a:schemeClr val="bg1"/>
                </a:solidFill>
                <a:latin typeface="Arial" pitchFamily="34" charset="0"/>
                <a:cs typeface="Arial" pitchFamily="34" charset="0"/>
              </a:rPr>
              <a:t>All rights reserved.</a:t>
            </a:r>
          </a:p>
        </p:txBody>
      </p:sp>
    </p:spTree>
    <p:extLst>
      <p:ext uri="{BB962C8B-B14F-4D97-AF65-F5344CB8AC3E}">
        <p14:creationId xmlns:p14="http://schemas.microsoft.com/office/powerpoint/2010/main" val="5373212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Top 10 Hotels to Visit in the World</a:t>
            </a:r>
            <a:endParaRPr lang="en-US" dirty="0"/>
          </a:p>
        </p:txBody>
      </p:sp>
      <p:sp>
        <p:nvSpPr>
          <p:cNvPr id="5" name="Slide Number Placeholder 4"/>
          <p:cNvSpPr>
            <a:spLocks noGrp="1"/>
          </p:cNvSpPr>
          <p:nvPr>
            <p:ph type="sldNum" sz="quarter" idx="12"/>
          </p:nvPr>
        </p:nvSpPr>
        <p:spPr/>
        <p:txBody>
          <a:bodyPr/>
          <a:lstStyle/>
          <a:p>
            <a:fld id="{82C8C7E7-28B3-479D-AF69-5118D8B45C13}" type="slidenum">
              <a:rPr lang="en-US" smtClean="0"/>
              <a:t>12</a:t>
            </a:fld>
            <a:endParaRPr lang="en-US"/>
          </a:p>
        </p:txBody>
      </p:sp>
      <p:sp>
        <p:nvSpPr>
          <p:cNvPr id="7" name="Rectangle 6"/>
          <p:cNvSpPr/>
          <p:nvPr/>
        </p:nvSpPr>
        <p:spPr>
          <a:xfrm>
            <a:off x="3974871" y="6611391"/>
            <a:ext cx="4572000" cy="246221"/>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a:t>
            </a:r>
            <a:r>
              <a:rPr lang="en-US" sz="1000" dirty="0" smtClean="0">
                <a:solidFill>
                  <a:schemeClr val="bg1"/>
                </a:solidFill>
                <a:latin typeface="Arial" pitchFamily="34" charset="0"/>
                <a:cs typeface="Arial" pitchFamily="34" charset="0"/>
              </a:rPr>
              <a:t>2015. </a:t>
            </a:r>
            <a:r>
              <a:rPr lang="en-US" sz="1000" dirty="0">
                <a:solidFill>
                  <a:schemeClr val="bg1"/>
                </a:solidFill>
                <a:latin typeface="Arial" pitchFamily="34" charset="0"/>
                <a:cs typeface="Arial" pitchFamily="34" charset="0"/>
              </a:rPr>
              <a:t>All rights reserved.</a:t>
            </a:r>
          </a:p>
        </p:txBody>
      </p:sp>
      <p:pic>
        <p:nvPicPr>
          <p:cNvPr id="3" name="Content Placeholder 2">
            <a:hlinkClick r:id="rId3"/>
          </p:cNvPr>
          <p:cNvPicPr>
            <a:picLocks noGrp="1" noChangeAspect="1"/>
          </p:cNvPicPr>
          <p:nvPr>
            <p:ph idx="1"/>
          </p:nvPr>
        </p:nvPicPr>
        <p:blipFill rotWithShape="1">
          <a:blip r:embed="rId4"/>
          <a:srcRect l="24581" t="32708" r="22737" b="21185"/>
          <a:stretch/>
        </p:blipFill>
        <p:spPr>
          <a:xfrm>
            <a:off x="2628086" y="1651587"/>
            <a:ext cx="7265570" cy="3815254"/>
          </a:xfrm>
          <a:prstGeom prst="rect">
            <a:avLst/>
          </a:prstGeom>
        </p:spPr>
      </p:pic>
      <p:sp>
        <p:nvSpPr>
          <p:cNvPr id="4" name="TextBox 3"/>
          <p:cNvSpPr txBox="1"/>
          <p:nvPr/>
        </p:nvSpPr>
        <p:spPr>
          <a:xfrm>
            <a:off x="5131102" y="5669784"/>
            <a:ext cx="2007281" cy="369332"/>
          </a:xfrm>
          <a:prstGeom prst="rect">
            <a:avLst/>
          </a:prstGeom>
          <a:noFill/>
        </p:spPr>
        <p:txBody>
          <a:bodyPr wrap="none" rtlCol="0">
            <a:spAutoFit/>
          </a:bodyPr>
          <a:lstStyle/>
          <a:p>
            <a:r>
              <a:rPr lang="en-US" dirty="0" smtClean="0"/>
              <a:t>(click on image)</a:t>
            </a:r>
            <a:endParaRPr lang="en-US" dirty="0"/>
          </a:p>
        </p:txBody>
      </p:sp>
    </p:spTree>
    <p:extLst>
      <p:ext uri="{BB962C8B-B14F-4D97-AF65-F5344CB8AC3E}">
        <p14:creationId xmlns:p14="http://schemas.microsoft.com/office/powerpoint/2010/main" val="19574472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Where will you Stay?</a:t>
            </a:r>
            <a:endParaRPr lang="en-US" dirty="0"/>
          </a:p>
        </p:txBody>
      </p:sp>
      <p:sp>
        <p:nvSpPr>
          <p:cNvPr id="4" name="Slide Number Placeholder 3"/>
          <p:cNvSpPr>
            <a:spLocks noGrp="1"/>
          </p:cNvSpPr>
          <p:nvPr>
            <p:ph type="sldNum" sz="quarter" idx="12"/>
          </p:nvPr>
        </p:nvSpPr>
        <p:spPr/>
        <p:txBody>
          <a:bodyPr/>
          <a:lstStyle/>
          <a:p>
            <a:fld id="{82C8C7E7-28B3-479D-AF69-5118D8B45C13}" type="slidenum">
              <a:rPr lang="en-US" smtClean="0"/>
              <a:t>13</a:t>
            </a:fld>
            <a:endParaRPr lang="en-US"/>
          </a:p>
        </p:txBody>
      </p:sp>
      <p:sp>
        <p:nvSpPr>
          <p:cNvPr id="5" name="Rectangle 4"/>
          <p:cNvSpPr/>
          <p:nvPr/>
        </p:nvSpPr>
        <p:spPr>
          <a:xfrm>
            <a:off x="3974871" y="6611391"/>
            <a:ext cx="4572000" cy="246221"/>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a:t>
            </a:r>
            <a:r>
              <a:rPr lang="en-US" sz="1000" dirty="0" smtClean="0">
                <a:solidFill>
                  <a:schemeClr val="bg1"/>
                </a:solidFill>
                <a:latin typeface="Arial" pitchFamily="34" charset="0"/>
                <a:cs typeface="Arial" pitchFamily="34" charset="0"/>
              </a:rPr>
              <a:t>2015. </a:t>
            </a:r>
            <a:r>
              <a:rPr lang="en-US" sz="1000" dirty="0">
                <a:solidFill>
                  <a:schemeClr val="bg1"/>
                </a:solidFill>
                <a:latin typeface="Arial" pitchFamily="34" charset="0"/>
                <a:cs typeface="Arial" pitchFamily="34" charset="0"/>
              </a:rPr>
              <a:t>All rights reserved.</a:t>
            </a:r>
          </a:p>
        </p:txBody>
      </p:sp>
    </p:spTree>
    <p:extLst>
      <p:ext uri="{BB962C8B-B14F-4D97-AF65-F5344CB8AC3E}">
        <p14:creationId xmlns:p14="http://schemas.microsoft.com/office/powerpoint/2010/main" val="33277002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2" name="Slide Number Placeholder 1"/>
          <p:cNvSpPr>
            <a:spLocks noGrp="1"/>
          </p:cNvSpPr>
          <p:nvPr>
            <p:ph type="sldNum" sz="quarter" idx="12"/>
          </p:nvPr>
        </p:nvSpPr>
        <p:spPr/>
        <p:txBody>
          <a:bodyPr>
            <a:normAutofit/>
          </a:bodyPr>
          <a:lstStyle/>
          <a:p>
            <a:fld id="{401CF334-2D5C-4859-84A6-CA7E6E43FAEB}" type="slidenum">
              <a:rPr lang="en-US" smtClean="0"/>
              <a:pPr/>
              <a:t>14</a:t>
            </a:fld>
            <a:endParaRPr lang="en-US"/>
          </a:p>
        </p:txBody>
      </p:sp>
      <p:sp>
        <p:nvSpPr>
          <p:cNvPr id="6" name="Rectangle 5"/>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8" name="Rectangle 7"/>
          <p:cNvSpPr/>
          <p:nvPr/>
        </p:nvSpPr>
        <p:spPr>
          <a:xfrm>
            <a:off x="3974871" y="6611391"/>
            <a:ext cx="4572000" cy="246221"/>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a:t>
            </a:r>
            <a:r>
              <a:rPr lang="en-US" sz="1000" dirty="0" smtClean="0">
                <a:solidFill>
                  <a:schemeClr val="bg1"/>
                </a:solidFill>
                <a:latin typeface="Arial" pitchFamily="34" charset="0"/>
                <a:cs typeface="Arial" pitchFamily="34" charset="0"/>
              </a:rPr>
              <a:t>2015. </a:t>
            </a:r>
            <a:r>
              <a:rPr lang="en-US" sz="1000" dirty="0">
                <a:solidFill>
                  <a:schemeClr val="bg1"/>
                </a:solidFill>
                <a:latin typeface="Arial" pitchFamily="34" charset="0"/>
                <a:cs typeface="Arial" pitchFamily="34" charset="0"/>
              </a:rPr>
              <a:t>All rights reserved.</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45073" y="1795611"/>
            <a:ext cx="3926795" cy="3958801"/>
          </a:xfrm>
          <a:prstGeom prst="rect">
            <a:avLst/>
          </a:prstGeom>
        </p:spPr>
      </p:pic>
    </p:spTree>
    <p:extLst>
      <p:ext uri="{BB962C8B-B14F-4D97-AF65-F5344CB8AC3E}">
        <p14:creationId xmlns:p14="http://schemas.microsoft.com/office/powerpoint/2010/main" val="2768584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and Resources</a:t>
            </a:r>
            <a:endParaRPr lang="en-US" dirty="0"/>
          </a:p>
        </p:txBody>
      </p:sp>
      <p:sp>
        <p:nvSpPr>
          <p:cNvPr id="4" name="Content Placeholder 3"/>
          <p:cNvSpPr>
            <a:spLocks noGrp="1"/>
          </p:cNvSpPr>
          <p:nvPr>
            <p:ph idx="1"/>
          </p:nvPr>
        </p:nvSpPr>
        <p:spPr/>
        <p:txBody>
          <a:bodyPr>
            <a:normAutofit lnSpcReduction="10000"/>
          </a:bodyPr>
          <a:lstStyle/>
          <a:p>
            <a:pPr>
              <a:buNone/>
            </a:pPr>
            <a:r>
              <a:rPr lang="en-US" dirty="0" smtClean="0"/>
              <a:t>Images:</a:t>
            </a:r>
          </a:p>
          <a:p>
            <a:r>
              <a:rPr lang="en-US" dirty="0" smtClean="0"/>
              <a:t>Microsoft Office Clip Art: Used with permission from Microsoft™. (Slides 9, 10)</a:t>
            </a:r>
          </a:p>
          <a:p>
            <a:r>
              <a:rPr lang="en-US" dirty="0" smtClean="0"/>
              <a:t>Shutterstock™ images. Photos obtained with subscription. (Slides 1, 4, 5, 7, 8, 11, 14)</a:t>
            </a:r>
          </a:p>
          <a:p>
            <a:pPr marL="0" indent="0">
              <a:buNone/>
            </a:pPr>
            <a:r>
              <a:rPr lang="en-US" dirty="0" smtClean="0"/>
              <a:t>Textbook:</a:t>
            </a:r>
          </a:p>
          <a:p>
            <a:r>
              <a:rPr lang="en-US" dirty="0" smtClean="0"/>
              <a:t>Reynolds</a:t>
            </a:r>
            <a:r>
              <a:rPr lang="en-US" dirty="0"/>
              <a:t>, J. S. (2010). </a:t>
            </a:r>
            <a:r>
              <a:rPr lang="en-US" i="1" dirty="0" smtClean="0"/>
              <a:t>Hospitality </a:t>
            </a:r>
            <a:r>
              <a:rPr lang="en-US" i="1" dirty="0"/>
              <a:t>services: Food &amp; lodging</a:t>
            </a:r>
            <a:r>
              <a:rPr lang="en-US" dirty="0" smtClean="0"/>
              <a:t>. </a:t>
            </a:r>
            <a:r>
              <a:rPr lang="en-US" dirty="0"/>
              <a:t>Tinley Park, IL: </a:t>
            </a:r>
            <a:r>
              <a:rPr lang="en-US" dirty="0" err="1"/>
              <a:t>Goodheart-Willcox</a:t>
            </a:r>
            <a:r>
              <a:rPr lang="en-US" dirty="0"/>
              <a:t> Company.</a:t>
            </a:r>
            <a:endParaRPr lang="en-US" dirty="0" smtClean="0"/>
          </a:p>
          <a:p>
            <a:pPr marL="0" indent="0">
              <a:buNone/>
            </a:pPr>
            <a:r>
              <a:rPr lang="en-US" dirty="0" smtClean="0"/>
              <a:t>YouTube™:</a:t>
            </a:r>
          </a:p>
          <a:p>
            <a:r>
              <a:rPr lang="en-US" dirty="0"/>
              <a:t>Top 10 Hotels to Visit in the World</a:t>
            </a:r>
          </a:p>
          <a:p>
            <a:pPr marL="173038" indent="0">
              <a:buNone/>
            </a:pPr>
            <a:r>
              <a:rPr lang="en-US" dirty="0"/>
              <a:t>10 of the World's Top Hotels to Visit as chosen by HotelsCombined.com, the world's leading hotel price comparison website.</a:t>
            </a:r>
          </a:p>
          <a:p>
            <a:pPr marL="0" indent="173038">
              <a:buNone/>
            </a:pPr>
            <a:r>
              <a:rPr lang="en-US" dirty="0">
                <a:hlinkClick r:id="rId3"/>
              </a:rPr>
              <a:t>http://</a:t>
            </a:r>
            <a:r>
              <a:rPr lang="en-US" dirty="0" smtClean="0">
                <a:hlinkClick r:id="rId3"/>
              </a:rPr>
              <a:t>youtu.be/jTpp84UBBGI</a:t>
            </a:r>
            <a:endParaRPr lang="en-US" dirty="0" smtClean="0"/>
          </a:p>
        </p:txBody>
      </p:sp>
      <p:sp>
        <p:nvSpPr>
          <p:cNvPr id="5" name="Rectangle 4"/>
          <p:cNvSpPr/>
          <p:nvPr/>
        </p:nvSpPr>
        <p:spPr>
          <a:xfrm>
            <a:off x="3822471" y="656190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3" name="Slide Number Placeholder 2"/>
          <p:cNvSpPr>
            <a:spLocks noGrp="1"/>
          </p:cNvSpPr>
          <p:nvPr>
            <p:ph type="sldNum" sz="quarter" idx="12"/>
          </p:nvPr>
        </p:nvSpPr>
        <p:spPr/>
        <p:txBody>
          <a:bodyPr/>
          <a:lstStyle/>
          <a:p>
            <a:fld id="{82C8C7E7-28B3-479D-AF69-5118D8B45C13}" type="slidenum">
              <a:rPr lang="en-US" smtClean="0"/>
              <a:t>15</a:t>
            </a:fld>
            <a:endParaRPr lang="en-US"/>
          </a:p>
        </p:txBody>
      </p:sp>
      <p:sp>
        <p:nvSpPr>
          <p:cNvPr id="7" name="Rectangle 6"/>
          <p:cNvSpPr/>
          <p:nvPr/>
        </p:nvSpPr>
        <p:spPr>
          <a:xfrm>
            <a:off x="3974871" y="6611391"/>
            <a:ext cx="4572000" cy="246221"/>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a:t>
            </a:r>
            <a:r>
              <a:rPr lang="en-US" sz="1000" dirty="0" smtClean="0">
                <a:solidFill>
                  <a:schemeClr val="bg1"/>
                </a:solidFill>
                <a:latin typeface="Arial" pitchFamily="34" charset="0"/>
                <a:cs typeface="Arial" pitchFamily="34" charset="0"/>
              </a:rPr>
              <a:t>2015. </a:t>
            </a:r>
            <a:r>
              <a:rPr lang="en-US" sz="1000" dirty="0">
                <a:solidFill>
                  <a:schemeClr val="bg1"/>
                </a:solidFill>
                <a:latin typeface="Arial" pitchFamily="34" charset="0"/>
                <a:cs typeface="Arial" pitchFamily="34" charset="0"/>
              </a:rPr>
              <a:t>All rights reserved.</a:t>
            </a:r>
          </a:p>
        </p:txBody>
      </p:sp>
    </p:spTree>
    <p:extLst>
      <p:ext uri="{BB962C8B-B14F-4D97-AF65-F5344CB8AC3E}">
        <p14:creationId xmlns:p14="http://schemas.microsoft.com/office/powerpoint/2010/main" val="1333907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a:t>
            </a:r>
            <a:endParaRPr lang="en-US" dirty="0"/>
          </a:p>
        </p:txBody>
      </p:sp>
      <p:sp>
        <p:nvSpPr>
          <p:cNvPr id="5" name="Rectangle 2"/>
          <p:cNvSpPr>
            <a:spLocks noGrp="1" noChangeArrowheads="1"/>
          </p:cNvSpPr>
          <p:nvPr>
            <p:ph idx="1"/>
          </p:nvPr>
        </p:nvSpPr>
        <p:spPr/>
        <p:txBody>
          <a:bodyPr>
            <a:normAutofit fontScale="85000" lnSpcReduction="20000"/>
          </a:bodyPr>
          <a:lstStyle/>
          <a:p>
            <a:pPr marL="0" indent="0">
              <a:lnSpc>
                <a:spcPct val="120000"/>
              </a:lnSpc>
              <a:spcBef>
                <a:spcPts val="0"/>
              </a:spcBef>
              <a:buNone/>
            </a:pPr>
            <a:r>
              <a:rPr lang="en-US" sz="1600" b="1" dirty="0">
                <a:solidFill>
                  <a:schemeClr val="accent3">
                    <a:lumMod val="20000"/>
                    <a:lumOff val="80000"/>
                  </a:schemeClr>
                </a:solidFill>
              </a:rPr>
              <a:t>Copyright © Texas Education Agency, </a:t>
            </a:r>
            <a:r>
              <a:rPr lang="en-US" sz="1600" b="1" dirty="0" smtClean="0">
                <a:solidFill>
                  <a:schemeClr val="accent3">
                    <a:lumMod val="20000"/>
                    <a:lumOff val="80000"/>
                  </a:schemeClr>
                </a:solidFill>
              </a:rPr>
              <a:t>2015. </a:t>
            </a:r>
            <a:r>
              <a:rPr lang="en-US" sz="1600" dirty="0">
                <a:solidFill>
                  <a:schemeClr val="accent3">
                    <a:lumMod val="20000"/>
                    <a:lumOff val="80000"/>
                  </a:schemeClr>
                </a:solidFill>
              </a:rPr>
              <a:t>These Materials are copyrighted © and trademarked ™ as the property of the Texas Education Agency (TEA) and may not be reproduced without the express written permission of TEA, except under the following conditions:</a:t>
            </a:r>
          </a:p>
          <a:p>
            <a:pPr marL="457200" indent="-277813">
              <a:lnSpc>
                <a:spcPct val="120000"/>
              </a:lnSpc>
              <a:spcBef>
                <a:spcPts val="0"/>
              </a:spcBef>
              <a:buNone/>
            </a:pPr>
            <a:r>
              <a:rPr lang="en-US" sz="1600" dirty="0">
                <a:solidFill>
                  <a:schemeClr val="accent3">
                    <a:lumMod val="20000"/>
                    <a:lumOff val="80000"/>
                  </a:schemeClr>
                </a:solidFill>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20000"/>
              </a:lnSpc>
              <a:spcBef>
                <a:spcPts val="0"/>
              </a:spcBef>
              <a:buNone/>
            </a:pPr>
            <a:r>
              <a:rPr lang="en-US" sz="1600" dirty="0">
                <a:solidFill>
                  <a:schemeClr val="accent3">
                    <a:lumMod val="20000"/>
                    <a:lumOff val="80000"/>
                  </a:schemeClr>
                </a:solidFill>
              </a:rPr>
              <a:t>2)  Residents of the state of Texas may reproduce and use copies of the Materials and Related Materials for individual personal use only, without obtaining written permission of TEA.</a:t>
            </a:r>
          </a:p>
          <a:p>
            <a:pPr marL="457200" indent="-277813">
              <a:lnSpc>
                <a:spcPct val="120000"/>
              </a:lnSpc>
              <a:spcBef>
                <a:spcPts val="0"/>
              </a:spcBef>
              <a:buNone/>
            </a:pPr>
            <a:r>
              <a:rPr lang="en-US" sz="1600" dirty="0">
                <a:solidFill>
                  <a:schemeClr val="accent3">
                    <a:lumMod val="20000"/>
                    <a:lumOff val="80000"/>
                  </a:schemeClr>
                </a:solidFill>
              </a:rPr>
              <a:t>3)  Any portion reproduced must be reproduced in its entirety and remain unedited, unaltered and unchanged in any way.</a:t>
            </a:r>
          </a:p>
          <a:p>
            <a:pPr marL="457200" indent="-277813">
              <a:lnSpc>
                <a:spcPct val="120000"/>
              </a:lnSpc>
              <a:spcBef>
                <a:spcPts val="0"/>
              </a:spcBef>
              <a:buNone/>
            </a:pPr>
            <a:r>
              <a:rPr lang="en-US" sz="1600" dirty="0">
                <a:solidFill>
                  <a:schemeClr val="accent3">
                    <a:lumMod val="20000"/>
                    <a:lumOff val="80000"/>
                  </a:schemeClr>
                </a:solidFill>
              </a:rPr>
              <a:t>4)  No monetary charge can be made for the reproduced materials or any document containing them; however, a reasonable charge to cover only the cost of reproduction and distribution may be charged.</a:t>
            </a:r>
          </a:p>
          <a:p>
            <a:pPr marL="0" indent="0">
              <a:lnSpc>
                <a:spcPct val="120000"/>
              </a:lnSpc>
              <a:spcBef>
                <a:spcPts val="0"/>
              </a:spcBef>
              <a:buNone/>
            </a:pPr>
            <a:r>
              <a:rPr lang="en-US" sz="1600" dirty="0">
                <a:solidFill>
                  <a:schemeClr val="accent3">
                    <a:lumMod val="20000"/>
                    <a:lumOff val="80000"/>
                  </a:schemeClr>
                </a:solidFill>
              </a:rPr>
              <a:t>Private entities or persons located in Texas that are </a:t>
            </a:r>
            <a:r>
              <a:rPr lang="en-US" sz="1600" b="1" dirty="0">
                <a:solidFill>
                  <a:schemeClr val="accent3">
                    <a:lumMod val="20000"/>
                    <a:lumOff val="80000"/>
                  </a:schemeClr>
                </a:solidFill>
              </a:rPr>
              <a:t>not</a:t>
            </a:r>
            <a:r>
              <a:rPr lang="en-US" sz="1600" dirty="0">
                <a:solidFill>
                  <a:schemeClr val="accent3">
                    <a:lumMod val="20000"/>
                    <a:lumOff val="80000"/>
                  </a:schemeClr>
                </a:solidFill>
              </a:rPr>
              <a:t> Texas public school districts, Texas Education Service Centers, or Texas charter schools or any entity, whether public or private, educational or non-educational, located </a:t>
            </a:r>
            <a:r>
              <a:rPr lang="en-US" sz="1600" b="1" dirty="0">
                <a:solidFill>
                  <a:schemeClr val="accent3">
                    <a:lumMod val="20000"/>
                    <a:lumOff val="80000"/>
                  </a:schemeClr>
                </a:solidFill>
              </a:rPr>
              <a:t>outside the state of Texas</a:t>
            </a:r>
            <a:r>
              <a:rPr lang="en-US" sz="1600" dirty="0">
                <a:solidFill>
                  <a:schemeClr val="accent3">
                    <a:lumMod val="20000"/>
                    <a:lumOff val="80000"/>
                  </a:schemeClr>
                </a:solidFill>
              </a:rPr>
              <a:t> </a:t>
            </a:r>
            <a:r>
              <a:rPr lang="en-US" sz="1600" i="1" dirty="0">
                <a:solidFill>
                  <a:schemeClr val="accent3">
                    <a:lumMod val="20000"/>
                    <a:lumOff val="80000"/>
                  </a:schemeClr>
                </a:solidFill>
              </a:rPr>
              <a:t>MUST</a:t>
            </a:r>
            <a:r>
              <a:rPr lang="en-US" sz="1600" dirty="0">
                <a:solidFill>
                  <a:schemeClr val="accent3">
                    <a:lumMod val="20000"/>
                    <a:lumOff val="80000"/>
                  </a:schemeClr>
                </a:solidFill>
              </a:rPr>
              <a:t> obtain written approval from TEA and will be required to enter into a license agreement that may involve the payment of a licensing fee or a royalty.</a:t>
            </a:r>
          </a:p>
          <a:p>
            <a:pPr marL="0" indent="0">
              <a:lnSpc>
                <a:spcPct val="120000"/>
              </a:lnSpc>
              <a:spcBef>
                <a:spcPts val="0"/>
              </a:spcBef>
              <a:buNone/>
            </a:pPr>
            <a:r>
              <a:rPr lang="en-US" sz="1600" dirty="0">
                <a:solidFill>
                  <a:schemeClr val="accent3">
                    <a:lumMod val="20000"/>
                    <a:lumOff val="80000"/>
                  </a:schemeClr>
                </a:solidFill>
              </a:rPr>
              <a:t>For information contact: Office of Copyrights, Trademarks, License Agreements, and Royalties, Texas Education Agency, 1701 N. Congress Ave., Austin, TX  78701-1494; phone 512-463-7004; email: </a:t>
            </a:r>
            <a:r>
              <a:rPr lang="en-US" sz="1600" dirty="0">
                <a:solidFill>
                  <a:schemeClr val="accent3">
                    <a:lumMod val="20000"/>
                    <a:lumOff val="80000"/>
                  </a:schemeClr>
                </a:solidFill>
                <a:hlinkClick r:id="rId3"/>
              </a:rPr>
              <a:t>copyrights@tea.state.tx.us</a:t>
            </a:r>
            <a:r>
              <a:rPr lang="en-US" sz="1600" dirty="0">
                <a:solidFill>
                  <a:schemeClr val="accent3">
                    <a:lumMod val="20000"/>
                    <a:lumOff val="80000"/>
                  </a:schemeClr>
                </a:solidFill>
              </a:rPr>
              <a:t>.</a:t>
            </a:r>
          </a:p>
        </p:txBody>
      </p:sp>
      <p:sp>
        <p:nvSpPr>
          <p:cNvPr id="8" name="Rectangle 7"/>
          <p:cNvSpPr/>
          <p:nvPr/>
        </p:nvSpPr>
        <p:spPr>
          <a:xfrm>
            <a:off x="3822471" y="6576896"/>
            <a:ext cx="4572000" cy="246221"/>
          </a:xfrm>
          <a:prstGeom prst="rect">
            <a:avLst/>
          </a:prstGeom>
        </p:spPr>
        <p:txBody>
          <a:bodyPr>
            <a:spAutoFit/>
          </a:bodyPr>
          <a:lstStyle/>
          <a:p>
            <a:pPr algn="ctr"/>
            <a:r>
              <a:rPr lang="en-US" sz="1000" dirty="0">
                <a:latin typeface="Arial" pitchFamily="34" charset="0"/>
                <a:cs typeface="Arial" pitchFamily="34" charset="0"/>
              </a:rPr>
              <a:t>Copyright © Texas Education Agency, 2014. All rights reserved.</a:t>
            </a:r>
          </a:p>
        </p:txBody>
      </p:sp>
      <p:sp>
        <p:nvSpPr>
          <p:cNvPr id="3" name="Slide Number Placeholder 2"/>
          <p:cNvSpPr>
            <a:spLocks noGrp="1"/>
          </p:cNvSpPr>
          <p:nvPr>
            <p:ph type="sldNum" sz="quarter" idx="12"/>
          </p:nvPr>
        </p:nvSpPr>
        <p:spPr/>
        <p:txBody>
          <a:bodyPr/>
          <a:lstStyle/>
          <a:p>
            <a:fld id="{82C8C7E7-28B3-479D-AF69-5118D8B45C13}" type="slidenum">
              <a:rPr lang="en-US" smtClean="0"/>
              <a:t>2</a:t>
            </a:fld>
            <a:endParaRPr lang="en-US"/>
          </a:p>
        </p:txBody>
      </p:sp>
      <p:sp>
        <p:nvSpPr>
          <p:cNvPr id="6" name="Rectangle 5"/>
          <p:cNvSpPr/>
          <p:nvPr/>
        </p:nvSpPr>
        <p:spPr>
          <a:xfrm>
            <a:off x="3974871" y="6611391"/>
            <a:ext cx="4572000" cy="246221"/>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a:t>
            </a:r>
            <a:r>
              <a:rPr lang="en-US" sz="1000" dirty="0" smtClean="0">
                <a:solidFill>
                  <a:schemeClr val="bg1"/>
                </a:solidFill>
                <a:latin typeface="Arial" pitchFamily="34" charset="0"/>
                <a:cs typeface="Arial" pitchFamily="34" charset="0"/>
              </a:rPr>
              <a:t>2015. </a:t>
            </a:r>
            <a:r>
              <a:rPr lang="en-US" sz="1000" dirty="0">
                <a:solidFill>
                  <a:schemeClr val="bg1"/>
                </a:solidFill>
                <a:latin typeface="Arial" pitchFamily="34" charset="0"/>
                <a:cs typeface="Arial" pitchFamily="34" charset="0"/>
              </a:rPr>
              <a:t>All rights reserved.</a:t>
            </a:r>
          </a:p>
        </p:txBody>
      </p:sp>
    </p:spTree>
    <p:extLst>
      <p:ext uri="{BB962C8B-B14F-4D97-AF65-F5344CB8AC3E}">
        <p14:creationId xmlns:p14="http://schemas.microsoft.com/office/powerpoint/2010/main" val="1477424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Accommodations</a:t>
            </a:r>
            <a:endParaRPr lang="en-US" sz="6600" dirty="0"/>
          </a:p>
        </p:txBody>
      </p:sp>
      <p:sp>
        <p:nvSpPr>
          <p:cNvPr id="5" name="Text Placeholder 4"/>
          <p:cNvSpPr>
            <a:spLocks noGrp="1"/>
          </p:cNvSpPr>
          <p:nvPr>
            <p:ph type="body" idx="1"/>
          </p:nvPr>
        </p:nvSpPr>
        <p:spPr/>
        <p:txBody>
          <a:bodyPr>
            <a:normAutofit/>
          </a:bodyPr>
          <a:lstStyle/>
          <a:p>
            <a:r>
              <a:rPr lang="en-US" sz="2400" dirty="0" smtClean="0"/>
              <a:t>Business Organization</a:t>
            </a:r>
            <a:endParaRPr lang="en-US" sz="2400" dirty="0"/>
          </a:p>
        </p:txBody>
      </p:sp>
      <p:sp>
        <p:nvSpPr>
          <p:cNvPr id="2" name="Slide Number Placeholder 1"/>
          <p:cNvSpPr>
            <a:spLocks noGrp="1"/>
          </p:cNvSpPr>
          <p:nvPr>
            <p:ph type="sldNum" sz="quarter" idx="12"/>
          </p:nvPr>
        </p:nvSpPr>
        <p:spPr/>
        <p:txBody>
          <a:bodyPr/>
          <a:lstStyle/>
          <a:p>
            <a:fld id="{82C8C7E7-28B3-479D-AF69-5118D8B45C13}" type="slidenum">
              <a:rPr lang="en-US" smtClean="0"/>
              <a:t>3</a:t>
            </a:fld>
            <a:endParaRPr lang="en-US"/>
          </a:p>
        </p:txBody>
      </p:sp>
      <p:sp>
        <p:nvSpPr>
          <p:cNvPr id="6" name="Rectangle 5"/>
          <p:cNvSpPr/>
          <p:nvPr/>
        </p:nvSpPr>
        <p:spPr>
          <a:xfrm>
            <a:off x="3974871" y="6611391"/>
            <a:ext cx="4572000" cy="246221"/>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a:t>
            </a:r>
            <a:r>
              <a:rPr lang="en-US" sz="1000" dirty="0" smtClean="0">
                <a:solidFill>
                  <a:schemeClr val="bg1"/>
                </a:solidFill>
                <a:latin typeface="Arial" pitchFamily="34" charset="0"/>
                <a:cs typeface="Arial" pitchFamily="34" charset="0"/>
              </a:rPr>
              <a:t>2015. </a:t>
            </a:r>
            <a:r>
              <a:rPr lang="en-US" sz="1000" dirty="0">
                <a:solidFill>
                  <a:schemeClr val="bg1"/>
                </a:solidFill>
                <a:latin typeface="Arial" pitchFamily="34" charset="0"/>
                <a:cs typeface="Arial" pitchFamily="34" charset="0"/>
              </a:rPr>
              <a:t>All rights reserved.</a:t>
            </a:r>
          </a:p>
        </p:txBody>
      </p:sp>
    </p:spTree>
    <p:extLst>
      <p:ext uri="{BB962C8B-B14F-4D97-AF65-F5344CB8AC3E}">
        <p14:creationId xmlns:p14="http://schemas.microsoft.com/office/powerpoint/2010/main" val="39497989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Chain</a:t>
            </a:r>
            <a:endParaRPr lang="en-US" dirty="0"/>
          </a:p>
        </p:txBody>
      </p:sp>
      <p:sp>
        <p:nvSpPr>
          <p:cNvPr id="5" name="Content Placeholder 4"/>
          <p:cNvSpPr>
            <a:spLocks noGrp="1"/>
          </p:cNvSpPr>
          <p:nvPr>
            <p:ph idx="1"/>
          </p:nvPr>
        </p:nvSpPr>
        <p:spPr/>
        <p:txBody>
          <a:bodyPr>
            <a:normAutofit/>
          </a:bodyPr>
          <a:lstStyle/>
          <a:p>
            <a:pPr marL="0" indent="0" algn="ctr">
              <a:buNone/>
            </a:pPr>
            <a:r>
              <a:rPr lang="en-US" sz="2400" dirty="0" smtClean="0"/>
              <a:t>A business that has more than one location under the same name and the same ownership</a:t>
            </a: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2981" y="3075966"/>
            <a:ext cx="6026046" cy="3048000"/>
          </a:xfrm>
          <a:prstGeom prst="rect">
            <a:avLst/>
          </a:prstGeom>
        </p:spPr>
      </p:pic>
      <p:sp>
        <p:nvSpPr>
          <p:cNvPr id="3" name="Slide Number Placeholder 2"/>
          <p:cNvSpPr>
            <a:spLocks noGrp="1"/>
          </p:cNvSpPr>
          <p:nvPr>
            <p:ph type="sldNum" sz="quarter" idx="12"/>
          </p:nvPr>
        </p:nvSpPr>
        <p:spPr/>
        <p:txBody>
          <a:bodyPr/>
          <a:lstStyle/>
          <a:p>
            <a:fld id="{82C8C7E7-28B3-479D-AF69-5118D8B45C13}" type="slidenum">
              <a:rPr lang="en-US" smtClean="0"/>
              <a:t>4</a:t>
            </a:fld>
            <a:endParaRPr lang="en-US"/>
          </a:p>
        </p:txBody>
      </p:sp>
      <p:sp>
        <p:nvSpPr>
          <p:cNvPr id="6" name="Rectangle 5"/>
          <p:cNvSpPr/>
          <p:nvPr/>
        </p:nvSpPr>
        <p:spPr>
          <a:xfrm>
            <a:off x="3974871" y="6611391"/>
            <a:ext cx="4572000" cy="246221"/>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a:t>
            </a:r>
            <a:r>
              <a:rPr lang="en-US" sz="1000" dirty="0" smtClean="0">
                <a:solidFill>
                  <a:schemeClr val="bg1"/>
                </a:solidFill>
                <a:latin typeface="Arial" pitchFamily="34" charset="0"/>
                <a:cs typeface="Arial" pitchFamily="34" charset="0"/>
              </a:rPr>
              <a:t>2015. </a:t>
            </a:r>
            <a:r>
              <a:rPr lang="en-US" sz="1000" dirty="0">
                <a:solidFill>
                  <a:schemeClr val="bg1"/>
                </a:solidFill>
                <a:latin typeface="Arial" pitchFamily="34" charset="0"/>
                <a:cs typeface="Arial" pitchFamily="34" charset="0"/>
              </a:rPr>
              <a:t>All rights reserved.</a:t>
            </a:r>
          </a:p>
        </p:txBody>
      </p:sp>
    </p:spTree>
    <p:extLst>
      <p:ext uri="{BB962C8B-B14F-4D97-AF65-F5344CB8AC3E}">
        <p14:creationId xmlns:p14="http://schemas.microsoft.com/office/powerpoint/2010/main" val="1426637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Franchise</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a:t>The right to do business using the brand and products of </a:t>
            </a:r>
            <a:r>
              <a:rPr lang="en-US" sz="2400" dirty="0" smtClean="0"/>
              <a:t>     another </a:t>
            </a:r>
            <a:r>
              <a:rPr lang="en-US" sz="2400" dirty="0"/>
              <a:t>business; also refers to a business that is set up </a:t>
            </a:r>
            <a:r>
              <a:rPr lang="en-US" sz="2400" dirty="0" smtClean="0"/>
              <a:t>        through </a:t>
            </a:r>
            <a:r>
              <a:rPr lang="en-US" sz="2400" dirty="0"/>
              <a:t>a franchise agreement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2964" y="3303297"/>
            <a:ext cx="5996066" cy="3009861"/>
          </a:xfrm>
          <a:prstGeom prst="rect">
            <a:avLst/>
          </a:prstGeom>
        </p:spPr>
      </p:pic>
      <p:sp>
        <p:nvSpPr>
          <p:cNvPr id="5" name="Slide Number Placeholder 4"/>
          <p:cNvSpPr>
            <a:spLocks noGrp="1"/>
          </p:cNvSpPr>
          <p:nvPr>
            <p:ph type="sldNum" sz="quarter" idx="12"/>
          </p:nvPr>
        </p:nvSpPr>
        <p:spPr/>
        <p:txBody>
          <a:bodyPr/>
          <a:lstStyle/>
          <a:p>
            <a:fld id="{82C8C7E7-28B3-479D-AF69-5118D8B45C13}" type="slidenum">
              <a:rPr lang="en-US" smtClean="0"/>
              <a:t>5</a:t>
            </a:fld>
            <a:endParaRPr lang="en-US"/>
          </a:p>
        </p:txBody>
      </p:sp>
      <p:sp>
        <p:nvSpPr>
          <p:cNvPr id="6" name="Rectangle 5"/>
          <p:cNvSpPr/>
          <p:nvPr/>
        </p:nvSpPr>
        <p:spPr>
          <a:xfrm>
            <a:off x="3974871" y="6611391"/>
            <a:ext cx="4572000" cy="246221"/>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a:t>
            </a:r>
            <a:r>
              <a:rPr lang="en-US" sz="1000" dirty="0" smtClean="0">
                <a:solidFill>
                  <a:schemeClr val="bg1"/>
                </a:solidFill>
                <a:latin typeface="Arial" pitchFamily="34" charset="0"/>
                <a:cs typeface="Arial" pitchFamily="34" charset="0"/>
              </a:rPr>
              <a:t>2015. </a:t>
            </a:r>
            <a:r>
              <a:rPr lang="en-US" sz="1000" dirty="0">
                <a:solidFill>
                  <a:schemeClr val="bg1"/>
                </a:solidFill>
                <a:latin typeface="Arial" pitchFamily="34" charset="0"/>
                <a:cs typeface="Arial" pitchFamily="34" charset="0"/>
              </a:rPr>
              <a:t>All rights reserved.</a:t>
            </a:r>
          </a:p>
        </p:txBody>
      </p:sp>
    </p:spTree>
    <p:extLst>
      <p:ext uri="{BB962C8B-B14F-4D97-AF65-F5344CB8AC3E}">
        <p14:creationId xmlns:p14="http://schemas.microsoft.com/office/powerpoint/2010/main" val="20673456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Types of Accommodations</a:t>
            </a:r>
            <a:endParaRPr lang="en-US" sz="6600" dirty="0"/>
          </a:p>
        </p:txBody>
      </p:sp>
      <p:sp>
        <p:nvSpPr>
          <p:cNvPr id="5" name="Text Placeholder 4"/>
          <p:cNvSpPr>
            <a:spLocks noGrp="1"/>
          </p:cNvSpPr>
          <p:nvPr>
            <p:ph type="body" idx="1"/>
          </p:nvPr>
        </p:nvSpPr>
        <p:spPr/>
        <p:txBody>
          <a:bodyPr>
            <a:normAutofit/>
          </a:bodyPr>
          <a:lstStyle/>
          <a:p>
            <a:r>
              <a:rPr lang="en-US" sz="2000" dirty="0" smtClean="0"/>
              <a:t>Full-Service versus Limited-Service</a:t>
            </a:r>
            <a:endParaRPr lang="en-US" sz="2000" dirty="0"/>
          </a:p>
        </p:txBody>
      </p:sp>
      <p:sp>
        <p:nvSpPr>
          <p:cNvPr id="2" name="Slide Number Placeholder 1"/>
          <p:cNvSpPr>
            <a:spLocks noGrp="1"/>
          </p:cNvSpPr>
          <p:nvPr>
            <p:ph type="sldNum" sz="quarter" idx="12"/>
          </p:nvPr>
        </p:nvSpPr>
        <p:spPr/>
        <p:txBody>
          <a:bodyPr/>
          <a:lstStyle/>
          <a:p>
            <a:fld id="{82C8C7E7-28B3-479D-AF69-5118D8B45C13}" type="slidenum">
              <a:rPr lang="en-US" smtClean="0"/>
              <a:t>6</a:t>
            </a:fld>
            <a:endParaRPr lang="en-US"/>
          </a:p>
        </p:txBody>
      </p:sp>
      <p:sp>
        <p:nvSpPr>
          <p:cNvPr id="6" name="Rectangle 5"/>
          <p:cNvSpPr/>
          <p:nvPr/>
        </p:nvSpPr>
        <p:spPr>
          <a:xfrm>
            <a:off x="3974871" y="6611391"/>
            <a:ext cx="4572000" cy="246221"/>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a:t>
            </a:r>
            <a:r>
              <a:rPr lang="en-US" sz="1000" dirty="0" smtClean="0">
                <a:solidFill>
                  <a:schemeClr val="bg1"/>
                </a:solidFill>
                <a:latin typeface="Arial" pitchFamily="34" charset="0"/>
                <a:cs typeface="Arial" pitchFamily="34" charset="0"/>
              </a:rPr>
              <a:t>2015. </a:t>
            </a:r>
            <a:r>
              <a:rPr lang="en-US" sz="1000" dirty="0">
                <a:solidFill>
                  <a:schemeClr val="bg1"/>
                </a:solidFill>
                <a:latin typeface="Arial" pitchFamily="34" charset="0"/>
                <a:cs typeface="Arial" pitchFamily="34" charset="0"/>
              </a:rPr>
              <a:t>All rights reserved.</a:t>
            </a:r>
          </a:p>
        </p:txBody>
      </p:sp>
    </p:spTree>
    <p:extLst>
      <p:ext uri="{BB962C8B-B14F-4D97-AF65-F5344CB8AC3E}">
        <p14:creationId xmlns:p14="http://schemas.microsoft.com/office/powerpoint/2010/main" val="8951974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Full-Service Properties</a:t>
            </a:r>
            <a:endParaRPr lang="en-US" dirty="0"/>
          </a:p>
        </p:txBody>
      </p:sp>
      <p:sp>
        <p:nvSpPr>
          <p:cNvPr id="3" name="Content Placeholder 2"/>
          <p:cNvSpPr>
            <a:spLocks noGrp="1"/>
          </p:cNvSpPr>
          <p:nvPr>
            <p:ph idx="1"/>
          </p:nvPr>
        </p:nvSpPr>
        <p:spPr/>
        <p:txBody>
          <a:bodyPr>
            <a:normAutofit/>
          </a:bodyPr>
          <a:lstStyle/>
          <a:p>
            <a:pPr marL="0" indent="0" algn="ctr">
              <a:buNone/>
            </a:pPr>
            <a:r>
              <a:rPr lang="en-US" sz="2400" dirty="0"/>
              <a:t>Offers amenities such as restaurant onsite, bell service, room service, concierge </a:t>
            </a:r>
            <a:r>
              <a:rPr lang="en-US" sz="2400" dirty="0" smtClean="0"/>
              <a:t>services and more</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97388" y="3194447"/>
            <a:ext cx="3550024" cy="2357216"/>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4117" y="2927885"/>
            <a:ext cx="2026920" cy="3048000"/>
          </a:xfrm>
          <a:prstGeom prst="rect">
            <a:avLst/>
          </a:prstGeom>
        </p:spPr>
      </p:pic>
      <p:sp>
        <p:nvSpPr>
          <p:cNvPr id="6" name="Slide Number Placeholder 5"/>
          <p:cNvSpPr>
            <a:spLocks noGrp="1"/>
          </p:cNvSpPr>
          <p:nvPr>
            <p:ph type="sldNum" sz="quarter" idx="12"/>
          </p:nvPr>
        </p:nvSpPr>
        <p:spPr/>
        <p:txBody>
          <a:bodyPr/>
          <a:lstStyle/>
          <a:p>
            <a:fld id="{82C8C7E7-28B3-479D-AF69-5118D8B45C13}" type="slidenum">
              <a:rPr lang="en-US" smtClean="0"/>
              <a:t>7</a:t>
            </a:fld>
            <a:endParaRPr lang="en-US"/>
          </a:p>
        </p:txBody>
      </p:sp>
      <p:sp>
        <p:nvSpPr>
          <p:cNvPr id="7" name="Rectangle 6"/>
          <p:cNvSpPr/>
          <p:nvPr/>
        </p:nvSpPr>
        <p:spPr>
          <a:xfrm>
            <a:off x="3974871" y="6611391"/>
            <a:ext cx="4572000" cy="246221"/>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a:t>
            </a:r>
            <a:r>
              <a:rPr lang="en-US" sz="1000" dirty="0" smtClean="0">
                <a:solidFill>
                  <a:schemeClr val="bg1"/>
                </a:solidFill>
                <a:latin typeface="Arial" pitchFamily="34" charset="0"/>
                <a:cs typeface="Arial" pitchFamily="34" charset="0"/>
              </a:rPr>
              <a:t>2015. </a:t>
            </a:r>
            <a:r>
              <a:rPr lang="en-US" sz="1000" dirty="0">
                <a:solidFill>
                  <a:schemeClr val="bg1"/>
                </a:solidFill>
                <a:latin typeface="Arial" pitchFamily="34" charset="0"/>
                <a:cs typeface="Arial" pitchFamily="34" charset="0"/>
              </a:rPr>
              <a:t>All rights reserved.</a:t>
            </a:r>
          </a:p>
        </p:txBody>
      </p:sp>
    </p:spTree>
    <p:extLst>
      <p:ext uri="{BB962C8B-B14F-4D97-AF65-F5344CB8AC3E}">
        <p14:creationId xmlns:p14="http://schemas.microsoft.com/office/powerpoint/2010/main" val="8149893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Types of Accommodations</a:t>
            </a:r>
            <a:endParaRPr lang="en-US" dirty="0"/>
          </a:p>
        </p:txBody>
      </p:sp>
      <p:sp>
        <p:nvSpPr>
          <p:cNvPr id="5" name="Content Placeholder 4"/>
          <p:cNvSpPr>
            <a:spLocks noGrp="1"/>
          </p:cNvSpPr>
          <p:nvPr>
            <p:ph sz="half" idx="1"/>
          </p:nvPr>
        </p:nvSpPr>
        <p:spPr/>
        <p:txBody>
          <a:bodyPr>
            <a:normAutofit/>
          </a:bodyPr>
          <a:lstStyle/>
          <a:p>
            <a:r>
              <a:rPr lang="en-US" sz="2400" dirty="0" smtClean="0"/>
              <a:t>Condominium hotel </a:t>
            </a:r>
          </a:p>
          <a:p>
            <a:r>
              <a:rPr lang="en-US" sz="2400" dirty="0" smtClean="0"/>
              <a:t>Convention hotel</a:t>
            </a:r>
          </a:p>
          <a:p>
            <a:r>
              <a:rPr lang="en-US" sz="2400" dirty="0" smtClean="0"/>
              <a:t>Extended-stay hotel </a:t>
            </a:r>
          </a:p>
          <a:p>
            <a:r>
              <a:rPr lang="en-US" sz="2400" dirty="0" smtClean="0"/>
              <a:t>Luxury hotel</a:t>
            </a:r>
          </a:p>
          <a:p>
            <a:r>
              <a:rPr lang="en-US" sz="2400" dirty="0" smtClean="0"/>
              <a:t>Resort hotel</a:t>
            </a:r>
          </a:p>
        </p:txBody>
      </p:sp>
      <p:pic>
        <p:nvPicPr>
          <p:cNvPr id="3" name="Content Placeholder 2"/>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95306" y="1752504"/>
            <a:ext cx="4129881" cy="4129881"/>
          </a:xfrm>
        </p:spPr>
      </p:pic>
      <p:sp>
        <p:nvSpPr>
          <p:cNvPr id="2" name="Slide Number Placeholder 1"/>
          <p:cNvSpPr>
            <a:spLocks noGrp="1"/>
          </p:cNvSpPr>
          <p:nvPr>
            <p:ph type="sldNum" sz="quarter" idx="12"/>
          </p:nvPr>
        </p:nvSpPr>
        <p:spPr/>
        <p:txBody>
          <a:bodyPr/>
          <a:lstStyle/>
          <a:p>
            <a:fld id="{82C8C7E7-28B3-479D-AF69-5118D8B45C13}" type="slidenum">
              <a:rPr lang="en-US" smtClean="0"/>
              <a:t>8</a:t>
            </a:fld>
            <a:endParaRPr lang="en-US"/>
          </a:p>
        </p:txBody>
      </p:sp>
      <p:sp>
        <p:nvSpPr>
          <p:cNvPr id="7" name="Rectangle 6"/>
          <p:cNvSpPr/>
          <p:nvPr/>
        </p:nvSpPr>
        <p:spPr>
          <a:xfrm>
            <a:off x="3974871" y="6611391"/>
            <a:ext cx="4572000" cy="246221"/>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a:t>
            </a:r>
            <a:r>
              <a:rPr lang="en-US" sz="1000" dirty="0" smtClean="0">
                <a:solidFill>
                  <a:schemeClr val="bg1"/>
                </a:solidFill>
                <a:latin typeface="Arial" pitchFamily="34" charset="0"/>
                <a:cs typeface="Arial" pitchFamily="34" charset="0"/>
              </a:rPr>
              <a:t>2015. </a:t>
            </a:r>
            <a:r>
              <a:rPr lang="en-US" sz="1000" dirty="0">
                <a:solidFill>
                  <a:schemeClr val="bg1"/>
                </a:solidFill>
                <a:latin typeface="Arial" pitchFamily="34" charset="0"/>
                <a:cs typeface="Arial" pitchFamily="34" charset="0"/>
              </a:rPr>
              <a:t>All rights reserved.</a:t>
            </a:r>
          </a:p>
        </p:txBody>
      </p:sp>
    </p:spTree>
    <p:extLst>
      <p:ext uri="{BB962C8B-B14F-4D97-AF65-F5344CB8AC3E}">
        <p14:creationId xmlns:p14="http://schemas.microsoft.com/office/powerpoint/2010/main" val="2695892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Limited-Service Properties</a:t>
            </a:r>
            <a:endParaRPr lang="en-US" dirty="0"/>
          </a:p>
        </p:txBody>
      </p:sp>
      <p:sp>
        <p:nvSpPr>
          <p:cNvPr id="6" name="Content Placeholder 5"/>
          <p:cNvSpPr>
            <a:spLocks noGrp="1"/>
          </p:cNvSpPr>
          <p:nvPr>
            <p:ph idx="1"/>
          </p:nvPr>
        </p:nvSpPr>
        <p:spPr/>
        <p:txBody>
          <a:bodyPr>
            <a:normAutofit/>
          </a:bodyPr>
          <a:lstStyle/>
          <a:p>
            <a:pPr marL="0" indent="0" algn="ctr">
              <a:buNone/>
            </a:pPr>
            <a:r>
              <a:rPr lang="en-US" sz="2400" dirty="0" smtClean="0"/>
              <a:t>Lodging businesses that are smaller, provide fewer services and are less expensive than full-service hotels</a:t>
            </a:r>
            <a:endParaRPr lang="en-US" sz="2400" dirty="0"/>
          </a:p>
        </p:txBody>
      </p:sp>
      <p:sp>
        <p:nvSpPr>
          <p:cNvPr id="2" name="Slide Number Placeholder 1"/>
          <p:cNvSpPr>
            <a:spLocks noGrp="1"/>
          </p:cNvSpPr>
          <p:nvPr>
            <p:ph type="sldNum" sz="quarter" idx="12"/>
          </p:nvPr>
        </p:nvSpPr>
        <p:spPr/>
        <p:txBody>
          <a:bodyPr/>
          <a:lstStyle/>
          <a:p>
            <a:fld id="{82C8C7E7-28B3-479D-AF69-5118D8B45C13}" type="slidenum">
              <a:rPr lang="en-US" smtClean="0"/>
              <a:t>9</a:t>
            </a:fld>
            <a:endParaRPr lang="en-US"/>
          </a:p>
        </p:txBody>
      </p:sp>
      <p:pic>
        <p:nvPicPr>
          <p:cNvPr id="7" name="Content Placeholder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38912" y="3147647"/>
            <a:ext cx="4829950" cy="2498334"/>
          </a:xfrm>
          <a:prstGeom prst="rect">
            <a:avLst/>
          </a:prstGeom>
        </p:spPr>
      </p:pic>
      <p:sp>
        <p:nvSpPr>
          <p:cNvPr id="8" name="Rectangle 7"/>
          <p:cNvSpPr/>
          <p:nvPr/>
        </p:nvSpPr>
        <p:spPr>
          <a:xfrm>
            <a:off x="3974871" y="6611391"/>
            <a:ext cx="4572000" cy="246221"/>
          </a:xfrm>
          <a:prstGeom prst="rect">
            <a:avLst/>
          </a:prstGeom>
        </p:spPr>
        <p:txBody>
          <a:bodyPr>
            <a:spAutoFit/>
          </a:bodyPr>
          <a:lstStyle/>
          <a:p>
            <a:pPr algn="ctr"/>
            <a:r>
              <a:rPr lang="en-US" sz="1000" dirty="0">
                <a:solidFill>
                  <a:schemeClr val="bg1"/>
                </a:solidFill>
                <a:latin typeface="Arial" pitchFamily="34" charset="0"/>
                <a:cs typeface="Arial" pitchFamily="34" charset="0"/>
              </a:rPr>
              <a:t>Copyright © Texas Education Agency, </a:t>
            </a:r>
            <a:r>
              <a:rPr lang="en-US" sz="1000" dirty="0" smtClean="0">
                <a:solidFill>
                  <a:schemeClr val="bg1"/>
                </a:solidFill>
                <a:latin typeface="Arial" pitchFamily="34" charset="0"/>
                <a:cs typeface="Arial" pitchFamily="34" charset="0"/>
              </a:rPr>
              <a:t>2015. </a:t>
            </a:r>
            <a:r>
              <a:rPr lang="en-US" sz="1000" dirty="0">
                <a:solidFill>
                  <a:schemeClr val="bg1"/>
                </a:solidFill>
                <a:latin typeface="Arial" pitchFamily="34" charset="0"/>
                <a:cs typeface="Arial" pitchFamily="34" charset="0"/>
              </a:rPr>
              <a:t>All rights reserved.</a:t>
            </a:r>
          </a:p>
        </p:txBody>
      </p:sp>
    </p:spTree>
    <p:extLst>
      <p:ext uri="{BB962C8B-B14F-4D97-AF65-F5344CB8AC3E}">
        <p14:creationId xmlns:p14="http://schemas.microsoft.com/office/powerpoint/2010/main" val="278955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Process18_16x9.potx" id="{18C08C1C-D885-4A34-82ED-BCC7E8977CAF}" vid="{B29FEC22-D3F1-4FA0-B200-450CCFD6AF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153504-A1CA-4548-9A1D-7399755E2B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Process with picture collage (green, widescreen)</Template>
  <TotalTime>0</TotalTime>
  <Words>1006</Words>
  <Application>Microsoft Office PowerPoint</Application>
  <PresentationFormat>Widescreen</PresentationFormat>
  <Paragraphs>139</Paragraphs>
  <Slides>15</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Century Gothic</vt:lpstr>
      <vt:lpstr>Savon</vt:lpstr>
      <vt:lpstr>PowerPoint Presentation</vt:lpstr>
      <vt:lpstr>Copyright</vt:lpstr>
      <vt:lpstr>Accommodations</vt:lpstr>
      <vt:lpstr>Chain</vt:lpstr>
      <vt:lpstr>Franchise</vt:lpstr>
      <vt:lpstr>Types of Accommodations</vt:lpstr>
      <vt:lpstr>Full-Service Properties</vt:lpstr>
      <vt:lpstr>Types of Accommodations</vt:lpstr>
      <vt:lpstr>Limited-Service Properties</vt:lpstr>
      <vt:lpstr>Types of Accommodations</vt:lpstr>
      <vt:lpstr>Other Accommodations</vt:lpstr>
      <vt:lpstr>Top 10 Hotels to Visit in the World</vt:lpstr>
      <vt:lpstr>Where will you Stay?</vt:lpstr>
      <vt:lpstr>Questions?</vt:lpstr>
      <vt:lpstr>References and Resources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 Travel Accommodations</dc:title>
  <dc:subject>Hospitality and Tourism</dc:subject>
  <dc:creator/>
  <cp:keywords>Travel Accommodations</cp:keywords>
  <dc:description>© Copyright TEA</dc:description>
  <cp:lastModifiedBy/>
  <cp:revision>1</cp:revision>
  <dcterms:created xsi:type="dcterms:W3CDTF">2014-12-21T03:38:59Z</dcterms:created>
  <dcterms:modified xsi:type="dcterms:W3CDTF">2015-01-27T16:45:05Z</dcterms:modified>
  <cp:category>Practicum in Hospitality Services</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TC040015239991</vt:lpwstr>
  </property>
</Properties>
</file>