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7"/>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190" autoAdjust="0"/>
  </p:normalViewPr>
  <p:slideViewPr>
    <p:cSldViewPr snapToGrid="0">
      <p:cViewPr varScale="1">
        <p:scale>
          <a:sx n="110" d="100"/>
          <a:sy n="110" d="100"/>
        </p:scale>
        <p:origin x="610" y="6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12/1/2017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students to share.</a:t>
            </a:r>
          </a:p>
          <a:p>
            <a:endParaRPr lang="en-US" dirty="0"/>
          </a:p>
          <a:p>
            <a:r>
              <a:rPr lang="en-US" dirty="0"/>
              <a:t>Do you know if they have Type 1 or Type 2 Diabetes?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3759655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functions of the stomach? </a:t>
            </a:r>
          </a:p>
          <a:p>
            <a:endParaRPr lang="en-US" dirty="0"/>
          </a:p>
          <a:p>
            <a:r>
              <a:rPr lang="en-US" dirty="0"/>
              <a:t>What about the pancreas? Blood vessels? Bloodstream?</a:t>
            </a:r>
          </a:p>
          <a:p>
            <a:endParaRPr lang="en-US" dirty="0"/>
          </a:p>
          <a:p>
            <a:r>
              <a:rPr lang="en-US" dirty="0"/>
              <a:t>What is insulin?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0595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another word for complication? </a:t>
            </a:r>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72700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type of research do you thinking is being done?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282185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Type 1 Project Options Investigation activity.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136942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 to view video:</a:t>
            </a:r>
          </a:p>
          <a:p>
            <a:r>
              <a:rPr lang="en-US" dirty="0"/>
              <a:t>JDRF Type 1 Diabetes 101</a:t>
            </a:r>
          </a:p>
          <a:p>
            <a:r>
              <a:rPr lang="en-US" dirty="0"/>
              <a:t>An educational video about type 1 diabetes signs, symptoms, and treatment, featuring kids and teens with the disease.</a:t>
            </a:r>
          </a:p>
          <a:p>
            <a:r>
              <a:rPr lang="en-US" dirty="0"/>
              <a:t>http://youtu.be/E0M4oxBtnXo</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11743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are going to focus on Type 1 Diabetes.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2997070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students to share.</a:t>
            </a:r>
          </a:p>
          <a:p>
            <a:endParaRPr lang="en-US" dirty="0"/>
          </a:p>
          <a:p>
            <a:r>
              <a:rPr lang="en-US" dirty="0"/>
              <a:t>How do you think your life would be different if you had Type 1 Diabetes?</a:t>
            </a:r>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427394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parent or educator, what would you need/want to know about the disease?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258744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tell from this graphic organizer?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48309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clues do you get from this slide?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55308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know what is happening in this slide?  </a:t>
            </a:r>
          </a:p>
          <a:p>
            <a:endParaRPr lang="en-US" dirty="0"/>
          </a:p>
          <a:p>
            <a:r>
              <a:rPr lang="en-US" dirty="0"/>
              <a:t>Does anyone know the correct name for this tool?  Its purpose?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2493556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image show? </a:t>
            </a:r>
          </a:p>
          <a:p>
            <a:endParaRPr lang="en-US" dirty="0"/>
          </a:p>
          <a:p>
            <a:r>
              <a:rPr lang="en-US" dirty="0"/>
              <a:t>What are they used for?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276315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back to your science class, does anyone know another name for glucose? </a:t>
            </a:r>
          </a:p>
          <a:p>
            <a:endParaRPr lang="en-US" dirty="0"/>
          </a:p>
          <a:p>
            <a:r>
              <a:rPr lang="en-US" dirty="0"/>
              <a:t>What is the difference between the prefixes hyper and hypo?</a:t>
            </a:r>
          </a:p>
          <a:p>
            <a:endParaRPr lang="en-US" dirty="0"/>
          </a:p>
          <a:p>
            <a:r>
              <a:rPr lang="en-US" dirty="0"/>
              <a:t>What do you think Hyperglycemia is referring to? Hypoglycemia?</a:t>
            </a:r>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546895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www.youtube.com/embed/E0M4oxBtnXo"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Type 1 Diabetes Investigation</a:t>
            </a:r>
          </a:p>
          <a:p>
            <a:endParaRPr lang="en-US" dirty="0"/>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255FBF9D-4183-4BF9-BAE6-53D6420A1092}"/>
              </a:ext>
            </a:extLst>
          </p:cNvPr>
          <p:cNvPicPr>
            <a:picLocks noGrp="1" noChangeAspect="1"/>
          </p:cNvPicPr>
          <p:nvPr>
            <p:ph sz="half" idx="1"/>
          </p:nvPr>
        </p:nvPicPr>
        <p:blipFill>
          <a:blip r:embed="rId3"/>
          <a:stretch>
            <a:fillRect/>
          </a:stretch>
        </p:blipFill>
        <p:spPr>
          <a:xfrm>
            <a:off x="3708399" y="1957927"/>
            <a:ext cx="5743857" cy="3833954"/>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10F82CC5-C63D-4143-850C-3A7618DAA2A5}"/>
              </a:ext>
            </a:extLst>
          </p:cNvPr>
          <p:cNvPicPr>
            <a:picLocks noGrp="1" noChangeAspect="1"/>
          </p:cNvPicPr>
          <p:nvPr>
            <p:ph sz="half" idx="1"/>
          </p:nvPr>
        </p:nvPicPr>
        <p:blipFill>
          <a:blip r:embed="rId3"/>
          <a:stretch>
            <a:fillRect/>
          </a:stretch>
        </p:blipFill>
        <p:spPr>
          <a:xfrm>
            <a:off x="3976914" y="1982427"/>
            <a:ext cx="4918459" cy="3932825"/>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4F2D4370-4156-438E-896B-9EE3012D27B0}"/>
              </a:ext>
            </a:extLst>
          </p:cNvPr>
          <p:cNvPicPr>
            <a:picLocks noGrp="1" noChangeAspect="1"/>
          </p:cNvPicPr>
          <p:nvPr>
            <p:ph sz="half" idx="1"/>
          </p:nvPr>
        </p:nvPicPr>
        <p:blipFill>
          <a:blip r:embed="rId3"/>
          <a:stretch>
            <a:fillRect/>
          </a:stretch>
        </p:blipFill>
        <p:spPr>
          <a:xfrm>
            <a:off x="4411353" y="2177143"/>
            <a:ext cx="4029517" cy="3578452"/>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5CDC23-1381-4671-954E-6BB6C5AF7D68}"/>
              </a:ext>
            </a:extLst>
          </p:cNvPr>
          <p:cNvPicPr>
            <a:picLocks noGrp="1" noChangeAspect="1"/>
          </p:cNvPicPr>
          <p:nvPr>
            <p:ph sz="half" idx="1"/>
          </p:nvPr>
        </p:nvPicPr>
        <p:blipFill>
          <a:blip r:embed="rId3"/>
          <a:stretch>
            <a:fillRect/>
          </a:stretch>
        </p:blipFill>
        <p:spPr>
          <a:xfrm>
            <a:off x="3309256" y="1363427"/>
            <a:ext cx="5906041" cy="4428454"/>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174E7A31-11B2-4032-AE9C-282FDBFE81E7}"/>
              </a:ext>
            </a:extLst>
          </p:cNvPr>
          <p:cNvPicPr>
            <a:picLocks noGrp="1" noChangeAspect="1"/>
          </p:cNvPicPr>
          <p:nvPr>
            <p:ph sz="half" idx="1"/>
          </p:nvPr>
        </p:nvPicPr>
        <p:blipFill>
          <a:blip r:embed="rId3"/>
          <a:stretch>
            <a:fillRect/>
          </a:stretch>
        </p:blipFill>
        <p:spPr>
          <a:xfrm>
            <a:off x="3672114" y="1955891"/>
            <a:ext cx="5678944" cy="3821476"/>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B7FC75-CFA1-4FBC-AB14-3B80B6D51884}"/>
              </a:ext>
            </a:extLst>
          </p:cNvPr>
          <p:cNvPicPr>
            <a:picLocks noGrp="1" noChangeAspect="1"/>
          </p:cNvPicPr>
          <p:nvPr>
            <p:ph sz="half" idx="1"/>
          </p:nvPr>
        </p:nvPicPr>
        <p:blipFill>
          <a:blip r:embed="rId2"/>
          <a:stretch>
            <a:fillRect/>
          </a:stretch>
        </p:blipFill>
        <p:spPr>
          <a:xfrm>
            <a:off x="4764424" y="1407885"/>
            <a:ext cx="3326891" cy="4304166"/>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28F00E-F969-41AA-A86A-9D5AD9CA3549}"/>
              </a:ext>
            </a:extLst>
          </p:cNvPr>
          <p:cNvPicPr>
            <a:picLocks noGrp="1" noChangeAspect="1"/>
          </p:cNvPicPr>
          <p:nvPr>
            <p:ph sz="half" idx="1"/>
          </p:nvPr>
        </p:nvPicPr>
        <p:blipFill>
          <a:blip r:embed="rId2"/>
          <a:stretch>
            <a:fillRect/>
          </a:stretch>
        </p:blipFill>
        <p:spPr>
          <a:xfrm>
            <a:off x="4933390" y="1487715"/>
            <a:ext cx="2944621" cy="4391252"/>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Turn </a:t>
            </a:r>
          </a:p>
        </p:txBody>
      </p:sp>
      <p:pic>
        <p:nvPicPr>
          <p:cNvPr id="4" name="Content Placeholder 3">
            <a:extLst>
              <a:ext uri="{FF2B5EF4-FFF2-40B4-BE49-F238E27FC236}">
                <a16:creationId xmlns:a16="http://schemas.microsoft.com/office/drawing/2014/main" id="{3827B536-4F2C-4100-88A0-4FB58F5FA51D}"/>
              </a:ext>
            </a:extLst>
          </p:cNvPr>
          <p:cNvPicPr>
            <a:picLocks noGrp="1" noChangeAspect="1"/>
          </p:cNvPicPr>
          <p:nvPr>
            <p:ph sz="half" idx="1"/>
          </p:nvPr>
        </p:nvPicPr>
        <p:blipFill>
          <a:blip r:embed="rId3"/>
          <a:stretch>
            <a:fillRect/>
          </a:stretch>
        </p:blipFill>
        <p:spPr>
          <a:xfrm>
            <a:off x="2888343" y="2042559"/>
            <a:ext cx="7123456" cy="3785608"/>
          </a:xfrm>
          <a:prstGeom prst="rect">
            <a:avLst/>
          </a:prstGeom>
        </p:spPr>
      </p:pic>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93074C-29CB-44B1-BC87-E3E9322C084B}"/>
              </a:ext>
            </a:extLst>
          </p:cNvPr>
          <p:cNvPicPr>
            <a:picLocks noGrp="1" noChangeAspect="1"/>
          </p:cNvPicPr>
          <p:nvPr>
            <p:ph sz="half" idx="1"/>
          </p:nvPr>
        </p:nvPicPr>
        <p:blipFill>
          <a:blip r:embed="rId2"/>
          <a:stretch>
            <a:fillRect/>
          </a:stretch>
        </p:blipFill>
        <p:spPr>
          <a:xfrm>
            <a:off x="4085771" y="1415181"/>
            <a:ext cx="4386292" cy="4380781"/>
          </a:xfrm>
          <a:prstGeom prst="rect">
            <a:avLst/>
          </a:prstGeom>
        </p:spPr>
      </p:pic>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0" lvl="1" indent="0" algn="ctr">
              <a:buNone/>
            </a:pPr>
            <a:endParaRPr lang="en-US" dirty="0"/>
          </a:p>
          <a:p>
            <a:pPr marL="0" lvl="1" indent="0" algn="ctr">
              <a:buNone/>
            </a:pPr>
            <a:endParaRPr lang="en-US" dirty="0"/>
          </a:p>
          <a:p>
            <a:pPr marL="0" lvl="1" indent="0" algn="ctr">
              <a:buNone/>
            </a:pPr>
            <a:endParaRPr lang="en-US" dirty="0"/>
          </a:p>
          <a:p>
            <a:pPr marL="0" lvl="1" indent="0" algn="ctr">
              <a:buNone/>
            </a:pPr>
            <a:r>
              <a:rPr lang="en-US" dirty="0"/>
              <a:t>The following video can be viewed at the end of the guided practice section of this lesson. </a:t>
            </a:r>
          </a:p>
          <a:p>
            <a:pPr lvl="1"/>
            <a:endParaRPr lang="en-US" dirty="0"/>
          </a:p>
        </p:txBody>
      </p:sp>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JDRF Type 1 Diabetes 101</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An educational video about type 1 diabetes signs, symptoms, and treatment, featuring kids and teens with the disease</a:t>
            </a:r>
          </a:p>
          <a:p>
            <a:pPr lvl="1"/>
            <a:endParaRPr lang="en-US" dirty="0"/>
          </a:p>
        </p:txBody>
      </p:sp>
      <p:pic>
        <p:nvPicPr>
          <p:cNvPr id="5" name="E0M4oxBtnXo">
            <a:extLst>
              <a:ext uri="{FF2B5EF4-FFF2-40B4-BE49-F238E27FC236}">
                <a16:creationId xmlns:a16="http://schemas.microsoft.com/office/drawing/2014/main" id="{D10FD16E-818A-47D0-A75E-870DA7580920}"/>
              </a:ext>
            </a:extLst>
          </p:cNvPr>
          <p:cNvPicPr>
            <a:picLocks noRot="1" noChangeAspect="1"/>
          </p:cNvPicPr>
          <p:nvPr>
            <a:videoFile r:link="rId1"/>
          </p:nvPr>
        </p:nvPicPr>
        <p:blipFill>
          <a:blip r:embed="rId4"/>
          <a:stretch>
            <a:fillRect/>
          </a:stretch>
        </p:blipFill>
        <p:spPr>
          <a:xfrm>
            <a:off x="4548599" y="2653146"/>
            <a:ext cx="3549303" cy="3338945"/>
          </a:xfrm>
          <a:prstGeom prst="rect">
            <a:avLst/>
          </a:prstGeom>
        </p:spPr>
      </p:pic>
      <p:pic>
        <p:nvPicPr>
          <p:cNvPr id="6" name="Picture 5">
            <a:extLst>
              <a:ext uri="{FF2B5EF4-FFF2-40B4-BE49-F238E27FC236}">
                <a16:creationId xmlns:a16="http://schemas.microsoft.com/office/drawing/2014/main" id="{E70FB606-84B1-4100-B983-C7B67958068F}"/>
              </a:ext>
            </a:extLst>
          </p:cNvPr>
          <p:cNvPicPr>
            <a:picLocks noChangeAspect="1"/>
          </p:cNvPicPr>
          <p:nvPr/>
        </p:nvPicPr>
        <p:blipFill>
          <a:blip r:embed="rId5"/>
          <a:stretch>
            <a:fillRect/>
          </a:stretch>
        </p:blipFill>
        <p:spPr>
          <a:xfrm>
            <a:off x="5331689" y="5495333"/>
            <a:ext cx="2152075" cy="493819"/>
          </a:xfrm>
          <a:prstGeom prst="rect">
            <a:avLst/>
          </a:prstGeom>
        </p:spPr>
      </p:pic>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 </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Microsoft Office Clip Art: Used with permission from Microsoft™. (Slides 1, 3, 4, 5, 6, 7, 8, 9, 10, 11, 12, 13, 14, 15, 16, 17)</a:t>
            </a:r>
          </a:p>
          <a:p>
            <a:pPr lvl="2"/>
            <a:r>
              <a:rPr lang="en-US" sz="2000" dirty="0"/>
              <a:t>Shutterstock™ images. Photos obtained with subscription. (Slide 18)</a:t>
            </a:r>
          </a:p>
          <a:p>
            <a:pPr lvl="1"/>
            <a:r>
              <a:rPr lang="en-US" sz="2000" dirty="0"/>
              <a:t>Websites: </a:t>
            </a:r>
          </a:p>
          <a:p>
            <a:pPr lvl="2"/>
            <a:r>
              <a:rPr lang="en-US" sz="2000" dirty="0"/>
              <a:t>American Diabetes Association</a:t>
            </a:r>
            <a:br>
              <a:rPr lang="en-US" sz="2000" dirty="0"/>
            </a:br>
            <a:r>
              <a:rPr lang="en-US" sz="2000" dirty="0"/>
              <a:t>Articles and resources on diabetes</a:t>
            </a:r>
            <a:br>
              <a:rPr lang="en-US" sz="2000" dirty="0"/>
            </a:br>
            <a:r>
              <a:rPr lang="en-US" sz="2000" dirty="0"/>
              <a:t>http://www.diabetes.org/diabetes-basics/type-1/?loc=util-header_type1</a:t>
            </a:r>
          </a:p>
          <a:p>
            <a:pPr lvl="2"/>
            <a:r>
              <a:rPr lang="en-US" sz="2000" dirty="0"/>
              <a:t>Juvenile Diabetes Research Foundation (JDRF) Improving Lives Curing Type 1 Diabetes</a:t>
            </a:r>
            <a:br>
              <a:rPr lang="en-US" sz="2000" dirty="0"/>
            </a:br>
            <a:r>
              <a:rPr lang="en-US" sz="2000" dirty="0"/>
              <a:t>The leading global organization funding type 1 diabetes (T1D) research</a:t>
            </a:r>
            <a:br>
              <a:rPr lang="en-US" sz="2000" dirty="0"/>
            </a:br>
            <a:r>
              <a:rPr lang="en-US" sz="2000" dirty="0"/>
              <a:t>http://jdrf.org/</a:t>
            </a:r>
          </a:p>
          <a:p>
            <a:pPr lvl="1"/>
            <a:endParaRPr lang="en-US" dirty="0"/>
          </a:p>
        </p:txBody>
      </p:sp>
    </p:spTree>
    <p:extLst>
      <p:ext uri="{BB962C8B-B14F-4D97-AF65-F5344CB8AC3E}">
        <p14:creationId xmlns:p14="http://schemas.microsoft.com/office/powerpoint/2010/main" val="61050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 Do you know anyone with Diabetes?</a:t>
            </a:r>
          </a:p>
        </p:txBody>
      </p:sp>
      <p:pic>
        <p:nvPicPr>
          <p:cNvPr id="4" name="Content Placeholder 3">
            <a:extLst>
              <a:ext uri="{FF2B5EF4-FFF2-40B4-BE49-F238E27FC236}">
                <a16:creationId xmlns:a16="http://schemas.microsoft.com/office/drawing/2014/main" id="{F48C3C50-06FC-47E0-8147-64E1BF500DA1}"/>
              </a:ext>
            </a:extLst>
          </p:cNvPr>
          <p:cNvPicPr>
            <a:picLocks noGrp="1" noChangeAspect="1"/>
          </p:cNvPicPr>
          <p:nvPr>
            <p:ph sz="half" idx="1"/>
          </p:nvPr>
        </p:nvPicPr>
        <p:blipFill>
          <a:blip r:embed="rId3"/>
          <a:stretch>
            <a:fillRect/>
          </a:stretch>
        </p:blipFill>
        <p:spPr>
          <a:xfrm>
            <a:off x="3091544" y="2153331"/>
            <a:ext cx="6393952" cy="3620564"/>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do you already know?</a:t>
            </a:r>
          </a:p>
        </p:txBody>
      </p:sp>
      <p:pic>
        <p:nvPicPr>
          <p:cNvPr id="4" name="Content Placeholder 3">
            <a:extLst>
              <a:ext uri="{FF2B5EF4-FFF2-40B4-BE49-F238E27FC236}">
                <a16:creationId xmlns:a16="http://schemas.microsoft.com/office/drawing/2014/main" id="{ED3C1A69-0C99-4DE9-9EFF-5400769B4634}"/>
              </a:ext>
            </a:extLst>
          </p:cNvPr>
          <p:cNvPicPr>
            <a:picLocks noGrp="1" noChangeAspect="1"/>
          </p:cNvPicPr>
          <p:nvPr>
            <p:ph sz="half" idx="1"/>
          </p:nvPr>
        </p:nvPicPr>
        <p:blipFill>
          <a:blip r:embed="rId3"/>
          <a:stretch>
            <a:fillRect/>
          </a:stretch>
        </p:blipFill>
        <p:spPr>
          <a:xfrm>
            <a:off x="4818742" y="2033727"/>
            <a:ext cx="3018910" cy="3874269"/>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if You had Type 1 Diabetes?</a:t>
            </a:r>
          </a:p>
        </p:txBody>
      </p:sp>
      <p:pic>
        <p:nvPicPr>
          <p:cNvPr id="4" name="Content Placeholder 3">
            <a:extLst>
              <a:ext uri="{FF2B5EF4-FFF2-40B4-BE49-F238E27FC236}">
                <a16:creationId xmlns:a16="http://schemas.microsoft.com/office/drawing/2014/main" id="{A2391AA6-9BC6-49E3-888C-235C864AE108}"/>
              </a:ext>
            </a:extLst>
          </p:cNvPr>
          <p:cNvPicPr>
            <a:picLocks noGrp="1" noChangeAspect="1"/>
          </p:cNvPicPr>
          <p:nvPr>
            <p:ph sz="half" idx="1"/>
          </p:nvPr>
        </p:nvPicPr>
        <p:blipFill>
          <a:blip r:embed="rId3"/>
          <a:stretch>
            <a:fillRect/>
          </a:stretch>
        </p:blipFill>
        <p:spPr>
          <a:xfrm>
            <a:off x="4484915" y="2311021"/>
            <a:ext cx="3738069" cy="3393774"/>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do we need to know?</a:t>
            </a:r>
          </a:p>
          <a:p>
            <a:pPr lvl="1"/>
            <a:endParaRPr lang="en-US" dirty="0"/>
          </a:p>
        </p:txBody>
      </p:sp>
      <p:pic>
        <p:nvPicPr>
          <p:cNvPr id="4" name="Picture 3">
            <a:extLst>
              <a:ext uri="{FF2B5EF4-FFF2-40B4-BE49-F238E27FC236}">
                <a16:creationId xmlns:a16="http://schemas.microsoft.com/office/drawing/2014/main" id="{08D7AEB2-1D8A-44DF-A581-4F5433D38A04}"/>
              </a:ext>
            </a:extLst>
          </p:cNvPr>
          <p:cNvPicPr>
            <a:picLocks noChangeAspect="1"/>
          </p:cNvPicPr>
          <p:nvPr/>
        </p:nvPicPr>
        <p:blipFill>
          <a:blip r:embed="rId3"/>
          <a:stretch>
            <a:fillRect/>
          </a:stretch>
        </p:blipFill>
        <p:spPr>
          <a:xfrm>
            <a:off x="3018972" y="2590393"/>
            <a:ext cx="6852566" cy="2658407"/>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E583AB-2E48-4AFE-A413-0D729F2021B0}"/>
              </a:ext>
            </a:extLst>
          </p:cNvPr>
          <p:cNvPicPr>
            <a:picLocks noGrp="1" noChangeAspect="1"/>
          </p:cNvPicPr>
          <p:nvPr>
            <p:ph sz="half" idx="1"/>
          </p:nvPr>
        </p:nvPicPr>
        <p:blipFill>
          <a:blip r:embed="rId3"/>
          <a:stretch>
            <a:fillRect/>
          </a:stretch>
        </p:blipFill>
        <p:spPr>
          <a:xfrm>
            <a:off x="3410858" y="1345561"/>
            <a:ext cx="5978384" cy="4166877"/>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3975EE48-AB94-4B62-8FEA-6804A7B721D1}"/>
              </a:ext>
            </a:extLst>
          </p:cNvPr>
          <p:cNvPicPr>
            <a:picLocks noGrp="1" noChangeAspect="1"/>
          </p:cNvPicPr>
          <p:nvPr>
            <p:ph sz="half" idx="1"/>
          </p:nvPr>
        </p:nvPicPr>
        <p:blipFill>
          <a:blip r:embed="rId3"/>
          <a:stretch>
            <a:fillRect/>
          </a:stretch>
        </p:blipFill>
        <p:spPr>
          <a:xfrm>
            <a:off x="3353637" y="1552192"/>
            <a:ext cx="5830801" cy="4471167"/>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 1 Diabetes</a:t>
            </a:r>
          </a:p>
        </p:txBody>
      </p:sp>
      <p:pic>
        <p:nvPicPr>
          <p:cNvPr id="4" name="Content Placeholder 3">
            <a:extLst>
              <a:ext uri="{FF2B5EF4-FFF2-40B4-BE49-F238E27FC236}">
                <a16:creationId xmlns:a16="http://schemas.microsoft.com/office/drawing/2014/main" id="{DFCE5B94-5D41-4D29-B299-40DAB484AEA0}"/>
              </a:ext>
            </a:extLst>
          </p:cNvPr>
          <p:cNvPicPr>
            <a:picLocks noGrp="1" noChangeAspect="1"/>
          </p:cNvPicPr>
          <p:nvPr>
            <p:ph sz="half" idx="1"/>
          </p:nvPr>
        </p:nvPicPr>
        <p:blipFill>
          <a:blip r:embed="rId3"/>
          <a:stretch>
            <a:fillRect/>
          </a:stretch>
        </p:blipFill>
        <p:spPr>
          <a:xfrm>
            <a:off x="1844466" y="2326236"/>
            <a:ext cx="8955650" cy="3202544"/>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3.xml><?xml version="1.0" encoding="utf-8"?>
<ds:datastoreItem xmlns:ds="http://schemas.openxmlformats.org/officeDocument/2006/customXml" ds:itemID="{371B5C7F-2497-4FAB-9E2E-E6A7EB669C3E}">
  <ds:schemaRefs>
    <ds:schemaRef ds:uri="http://schemas.openxmlformats.org/package/2006/metadata/core-properties"/>
    <ds:schemaRef ds:uri="http://schemas.microsoft.com/sharepoint/v3"/>
    <ds:schemaRef ds:uri="http://purl.org/dc/elements/1.1/"/>
    <ds:schemaRef ds:uri="http://purl.org/dc/dcmitype/"/>
    <ds:schemaRef ds:uri="http://schemas.microsoft.com/office/2006/metadata/properties"/>
    <ds:schemaRef ds:uri="http://schemas.microsoft.com/office/2006/documentManagement/types"/>
    <ds:schemaRef ds:uri="05d88611-e516-4d1a-b12e-39107e78b3d0"/>
    <ds:schemaRef ds:uri="http://www.w3.org/XML/1998/namespace"/>
    <ds:schemaRef ds:uri="http://schemas.microsoft.com/office/infopath/2007/PartnerControls"/>
    <ds:schemaRef ds:uri="56ea17bb-c96d-4826-b465-01eec0dd23dd"/>
    <ds:schemaRef ds:uri="http://purl.org/dc/te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200</TotalTime>
  <Words>432</Words>
  <Application>Microsoft Office PowerPoint</Application>
  <PresentationFormat>Widescreen</PresentationFormat>
  <Paragraphs>74</Paragraphs>
  <Slides>21</Slides>
  <Notes>14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 Do you know anyone with Diabetes?</vt:lpstr>
      <vt:lpstr>What do you already know?</vt:lpstr>
      <vt:lpstr>What if You had Type 1 Diabetes?</vt:lpstr>
      <vt:lpstr>Type 1 Diabetes</vt:lpstr>
      <vt:lpstr>PowerPoint Presentation</vt:lpstr>
      <vt:lpstr>Type 1 Diabetes</vt:lpstr>
      <vt:lpstr>Type 1 Diabetes</vt:lpstr>
      <vt:lpstr>Type 1 Diabetes</vt:lpstr>
      <vt:lpstr>Type 1 Diabetes</vt:lpstr>
      <vt:lpstr>Type 1 Diabetes</vt:lpstr>
      <vt:lpstr>PowerPoint Presentation</vt:lpstr>
      <vt:lpstr>Type 1 Diabetes</vt:lpstr>
      <vt:lpstr>PowerPoint Presentation</vt:lpstr>
      <vt:lpstr>PowerPoint Presentation</vt:lpstr>
      <vt:lpstr>Your Turn </vt:lpstr>
      <vt:lpstr>PowerPoint Presentation</vt:lpstr>
      <vt:lpstr>PowerPoint Presentation</vt:lpstr>
      <vt:lpstr>JDRF Type 1 Diabetes 101</vt:lpstr>
      <vt:lpstr>References and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9</cp:revision>
  <cp:lastPrinted>2017-07-07T16:17:37Z</cp:lastPrinted>
  <dcterms:created xsi:type="dcterms:W3CDTF">2017-07-11T23:58:30Z</dcterms:created>
  <dcterms:modified xsi:type="dcterms:W3CDTF">2017-12-01T15:51:06Z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