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3635" autoAdjust="0"/>
  </p:normalViewPr>
  <p:slideViewPr>
    <p:cSldViewPr snapToGrid="0">
      <p:cViewPr>
        <p:scale>
          <a:sx n="50" d="100"/>
          <a:sy n="50" d="100"/>
        </p:scale>
        <p:origin x="1300" y="2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Extended Stay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Full kitchen with dishes and utensils </a:t>
            </a:r>
          </a:p>
          <a:p>
            <a:r>
              <a:rPr lang="en-US" sz="1200" b="0" i="0" u="none" strike="noStrike" kern="1200" baseline="0" dirty="0">
                <a:solidFill>
                  <a:schemeClr val="tx1"/>
                </a:solidFill>
                <a:latin typeface="+mn-lt"/>
                <a:ea typeface="+mn-ea"/>
                <a:cs typeface="+mn-cs"/>
              </a:rPr>
              <a:t>May include a grocery shopping service </a:t>
            </a:r>
          </a:p>
          <a:p>
            <a:r>
              <a:rPr lang="en-US" sz="1200" b="0" i="0" u="none" strike="noStrike" kern="1200" baseline="0" dirty="0">
                <a:solidFill>
                  <a:schemeClr val="tx1"/>
                </a:solidFill>
                <a:latin typeface="+mn-lt"/>
                <a:ea typeface="+mn-ea"/>
                <a:cs typeface="+mn-cs"/>
              </a:rPr>
              <a:t>Small lobby </a:t>
            </a:r>
          </a:p>
          <a:p>
            <a:r>
              <a:rPr lang="en-US" sz="1200" b="0" i="0" u="none" strike="noStrike" kern="1200" baseline="0" dirty="0">
                <a:solidFill>
                  <a:schemeClr val="tx1"/>
                </a:solidFill>
                <a:latin typeface="+mn-lt"/>
                <a:ea typeface="+mn-ea"/>
                <a:cs typeface="+mn-cs"/>
              </a:rPr>
              <a:t>No meeting rooms </a:t>
            </a:r>
          </a:p>
          <a:p>
            <a:r>
              <a:rPr lang="en-US" sz="1200" b="0" i="0" u="none" strike="noStrike" kern="1200" baseline="0" dirty="0">
                <a:solidFill>
                  <a:schemeClr val="tx1"/>
                </a:solidFill>
                <a:latin typeface="+mn-lt"/>
                <a:ea typeface="+mn-ea"/>
                <a:cs typeface="+mn-cs"/>
              </a:rPr>
              <a:t>Limited foodservice </a:t>
            </a:r>
          </a:p>
          <a:p>
            <a:r>
              <a:rPr lang="en-US" sz="1200" b="0" i="0" u="none" strike="noStrike" kern="1200" baseline="0" dirty="0">
                <a:solidFill>
                  <a:schemeClr val="tx1"/>
                </a:solidFill>
                <a:latin typeface="+mn-lt"/>
                <a:ea typeface="+mn-ea"/>
                <a:cs typeface="+mn-cs"/>
              </a:rPr>
              <a:t>Housekeeping offered less frequently </a:t>
            </a:r>
          </a:p>
          <a:p>
            <a:r>
              <a:rPr lang="en-US" sz="1200" b="0" i="0" u="none" strike="noStrike" kern="1200" baseline="0" dirty="0">
                <a:solidFill>
                  <a:schemeClr val="tx1"/>
                </a:solidFill>
                <a:latin typeface="+mn-lt"/>
                <a:ea typeface="+mn-ea"/>
                <a:cs typeface="+mn-cs"/>
              </a:rPr>
              <a:t>Pool and health club offered </a:t>
            </a:r>
          </a:p>
          <a:p>
            <a:r>
              <a:rPr lang="en-US" sz="1200" b="0" i="0" u="none" strike="noStrike" kern="1200" baseline="0" dirty="0">
                <a:solidFill>
                  <a:schemeClr val="tx1"/>
                </a:solidFill>
                <a:latin typeface="+mn-lt"/>
                <a:ea typeface="+mn-ea"/>
                <a:cs typeface="+mn-cs"/>
              </a:rPr>
              <a:t>•Guests may choose to stay in this type of hotel temporarily if their employer transfers them to a new city. They can stay here while looking for a home. </a:t>
            </a:r>
          </a:p>
          <a:p>
            <a:r>
              <a:rPr lang="en-US" sz="1200" b="0" i="0" u="none" strike="noStrike" kern="1200" baseline="0" dirty="0">
                <a:solidFill>
                  <a:schemeClr val="tx1"/>
                </a:solidFill>
                <a:latin typeface="+mn-lt"/>
                <a:ea typeface="+mn-ea"/>
                <a:cs typeface="+mn-cs"/>
              </a:rPr>
              <a:t>•Some guests may be having a home built or remodeled. </a:t>
            </a:r>
          </a:p>
          <a:p>
            <a:r>
              <a:rPr lang="en-US" sz="1200" b="0" i="0" u="none" strike="noStrike" kern="1200" baseline="0" dirty="0">
                <a:solidFill>
                  <a:schemeClr val="tx1"/>
                </a:solidFill>
                <a:latin typeface="+mn-lt"/>
                <a:ea typeface="+mn-ea"/>
                <a:cs typeface="+mn-cs"/>
              </a:rPr>
              <a:t>•Some guests may be in city for a temporary basis and not need to purchase a home. </a:t>
            </a:r>
          </a:p>
          <a:p>
            <a:r>
              <a:rPr lang="en-US" sz="1200" b="0" i="0" u="none" strike="noStrike" kern="1200" baseline="0" dirty="0">
                <a:solidFill>
                  <a:schemeClr val="tx1"/>
                </a:solidFill>
                <a:latin typeface="+mn-lt"/>
                <a:ea typeface="+mn-ea"/>
                <a:cs typeface="+mn-cs"/>
              </a:rPr>
              <a:t>•Some extended stay properties may offer a weekly rate or monthly rate instead of a nightly rate.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All-Suite Hotel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Suites are usually more expensive </a:t>
            </a:r>
          </a:p>
          <a:p>
            <a:r>
              <a:rPr lang="en-US" sz="1200" b="0" i="0" u="none" strike="noStrike" kern="1200" baseline="0" dirty="0">
                <a:solidFill>
                  <a:schemeClr val="tx1"/>
                </a:solidFill>
                <a:latin typeface="+mn-lt"/>
                <a:ea typeface="+mn-ea"/>
                <a:cs typeface="+mn-cs"/>
              </a:rPr>
              <a:t>May be two hotel rooms joined together </a:t>
            </a:r>
          </a:p>
          <a:p>
            <a:r>
              <a:rPr lang="en-US" sz="1200" b="0" i="0" u="none" strike="noStrike" kern="1200" baseline="0" dirty="0">
                <a:solidFill>
                  <a:schemeClr val="tx1"/>
                </a:solidFill>
                <a:latin typeface="+mn-lt"/>
                <a:ea typeface="+mn-ea"/>
                <a:cs typeface="+mn-cs"/>
              </a:rPr>
              <a:t>Offer only suites </a:t>
            </a:r>
          </a:p>
          <a:p>
            <a:r>
              <a:rPr lang="en-US" sz="1200" b="0" i="0" u="none" strike="noStrike" kern="1200" baseline="0" dirty="0">
                <a:solidFill>
                  <a:schemeClr val="tx1"/>
                </a:solidFill>
                <a:latin typeface="+mn-lt"/>
                <a:ea typeface="+mn-ea"/>
                <a:cs typeface="+mn-cs"/>
              </a:rPr>
              <a:t>Combine living space with kitchen facilities </a:t>
            </a:r>
          </a:p>
          <a:p>
            <a:r>
              <a:rPr lang="en-US" sz="1200" b="0" i="0" u="none" strike="noStrike" kern="1200" baseline="0" dirty="0">
                <a:solidFill>
                  <a:schemeClr val="tx1"/>
                </a:solidFill>
                <a:latin typeface="+mn-lt"/>
                <a:ea typeface="+mn-ea"/>
                <a:cs typeface="+mn-cs"/>
              </a:rPr>
              <a:t>Basic kitchen facilities (small fridge, coffee maker, and a microwave) </a:t>
            </a:r>
          </a:p>
          <a:p>
            <a:r>
              <a:rPr lang="en-US" sz="1200" b="0" i="0" u="none" strike="noStrike" kern="1200" baseline="0" dirty="0">
                <a:solidFill>
                  <a:schemeClr val="tx1"/>
                </a:solidFill>
                <a:latin typeface="+mn-lt"/>
                <a:ea typeface="+mn-ea"/>
                <a:cs typeface="+mn-cs"/>
              </a:rPr>
              <a:t>Small lobby </a:t>
            </a:r>
          </a:p>
          <a:p>
            <a:r>
              <a:rPr lang="en-US" sz="1200" b="0" i="0" u="none" strike="noStrike" kern="1200" baseline="0" dirty="0">
                <a:solidFill>
                  <a:schemeClr val="tx1"/>
                </a:solidFill>
                <a:latin typeface="+mn-lt"/>
                <a:ea typeface="+mn-ea"/>
                <a:cs typeface="+mn-cs"/>
              </a:rPr>
              <a:t>No meeting rooms </a:t>
            </a:r>
          </a:p>
          <a:p>
            <a:r>
              <a:rPr lang="en-US" sz="1200" b="0" i="0" u="none" strike="noStrike" kern="1200" baseline="0" dirty="0">
                <a:solidFill>
                  <a:schemeClr val="tx1"/>
                </a:solidFill>
                <a:latin typeface="+mn-lt"/>
                <a:ea typeface="+mn-ea"/>
                <a:cs typeface="+mn-cs"/>
              </a:rPr>
              <a:t>Limited foodservice </a:t>
            </a:r>
          </a:p>
          <a:p>
            <a:r>
              <a:rPr lang="en-US" sz="1200" b="0" i="0" u="none" strike="noStrike" kern="1200" baseline="0" dirty="0">
                <a:solidFill>
                  <a:schemeClr val="tx1"/>
                </a:solidFill>
                <a:latin typeface="+mn-lt"/>
                <a:ea typeface="+mn-ea"/>
                <a:cs typeface="+mn-cs"/>
              </a:rPr>
              <a:t>Pool and health club offered </a:t>
            </a:r>
          </a:p>
          <a:p>
            <a:r>
              <a:rPr lang="en-US" sz="1200" b="0" i="0" u="none" strike="noStrike" kern="1200" baseline="0" dirty="0">
                <a:solidFill>
                  <a:schemeClr val="tx1"/>
                </a:solidFill>
                <a:latin typeface="+mn-lt"/>
                <a:ea typeface="+mn-ea"/>
                <a:cs typeface="+mn-cs"/>
              </a:rPr>
              <a:t>•A suite usually means that the guest has at least two rooms in the accommodation. </a:t>
            </a:r>
          </a:p>
          <a:p>
            <a:r>
              <a:rPr lang="en-US" sz="1200" b="0" i="0" u="none" strike="noStrike" kern="1200" baseline="0" dirty="0">
                <a:solidFill>
                  <a:schemeClr val="tx1"/>
                </a:solidFill>
                <a:latin typeface="+mn-lt"/>
                <a:ea typeface="+mn-ea"/>
                <a:cs typeface="+mn-cs"/>
              </a:rPr>
              <a:t>•There are very few “all suites” hotels. Many properties have a combination of suites and traditional rooms. This way the property caters to a wider segment of the traveling population.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Residential Hotel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Cater to long-stay guests </a:t>
            </a:r>
          </a:p>
          <a:p>
            <a:r>
              <a:rPr lang="en-US" sz="1200" b="0" i="0" u="none" strike="noStrike" kern="1200" baseline="0" dirty="0">
                <a:solidFill>
                  <a:schemeClr val="tx1"/>
                </a:solidFill>
                <a:latin typeface="+mn-lt"/>
                <a:ea typeface="+mn-ea"/>
                <a:cs typeface="+mn-cs"/>
              </a:rPr>
              <a:t>Ex. An executive that has been relocated </a:t>
            </a:r>
          </a:p>
          <a:p>
            <a:r>
              <a:rPr lang="en-US" sz="1200" b="0" i="0" u="none" strike="noStrike" kern="1200" baseline="0" dirty="0">
                <a:solidFill>
                  <a:schemeClr val="tx1"/>
                </a:solidFill>
                <a:latin typeface="+mn-lt"/>
                <a:ea typeface="+mn-ea"/>
                <a:cs typeface="+mn-cs"/>
              </a:rPr>
              <a:t>Décor usually more home like </a:t>
            </a:r>
          </a:p>
          <a:p>
            <a:r>
              <a:rPr lang="en-US" sz="1200" b="0" i="0" u="none" strike="noStrike" kern="1200" baseline="0" dirty="0">
                <a:solidFill>
                  <a:schemeClr val="tx1"/>
                </a:solidFill>
                <a:latin typeface="+mn-lt"/>
                <a:ea typeface="+mn-ea"/>
                <a:cs typeface="+mn-cs"/>
              </a:rPr>
              <a:t>Kitchen, living area and a bedroom </a:t>
            </a:r>
          </a:p>
          <a:p>
            <a:r>
              <a:rPr lang="en-US" sz="1200" b="0" i="0" u="none" strike="noStrike" kern="1200" baseline="0" dirty="0">
                <a:solidFill>
                  <a:schemeClr val="tx1"/>
                </a:solidFill>
                <a:latin typeface="+mn-lt"/>
                <a:ea typeface="+mn-ea"/>
                <a:cs typeface="+mn-cs"/>
              </a:rPr>
              <a:t>Small lobby </a:t>
            </a:r>
          </a:p>
          <a:p>
            <a:r>
              <a:rPr lang="en-US" sz="1200" b="0" i="0" u="none" strike="noStrike" kern="1200" baseline="0" dirty="0">
                <a:solidFill>
                  <a:schemeClr val="tx1"/>
                </a:solidFill>
                <a:latin typeface="+mn-lt"/>
                <a:ea typeface="+mn-ea"/>
                <a:cs typeface="+mn-cs"/>
              </a:rPr>
              <a:t>No meeting rooms </a:t>
            </a:r>
          </a:p>
          <a:p>
            <a:r>
              <a:rPr lang="en-US" sz="1200" b="0" i="0" u="none" strike="noStrike" kern="1200" baseline="0" dirty="0">
                <a:solidFill>
                  <a:schemeClr val="tx1"/>
                </a:solidFill>
                <a:latin typeface="+mn-lt"/>
                <a:ea typeface="+mn-ea"/>
                <a:cs typeface="+mn-cs"/>
              </a:rPr>
              <a:t>Limited foodservice </a:t>
            </a:r>
          </a:p>
          <a:p>
            <a:r>
              <a:rPr lang="en-US" sz="1200" b="0" i="0" u="none" strike="noStrike" kern="1200" baseline="0" dirty="0">
                <a:solidFill>
                  <a:schemeClr val="tx1"/>
                </a:solidFill>
                <a:latin typeface="+mn-lt"/>
                <a:ea typeface="+mn-ea"/>
                <a:cs typeface="+mn-cs"/>
              </a:rPr>
              <a:t>Less frequent housekeeping </a:t>
            </a:r>
          </a:p>
          <a:p>
            <a:r>
              <a:rPr lang="en-US" sz="1200" b="0" i="0" u="none" strike="noStrike" kern="1200" baseline="0" dirty="0">
                <a:solidFill>
                  <a:schemeClr val="tx1"/>
                </a:solidFill>
                <a:latin typeface="+mn-lt"/>
                <a:ea typeface="+mn-ea"/>
                <a:cs typeface="+mn-cs"/>
              </a:rPr>
              <a:t>Pool and health club offered </a:t>
            </a:r>
          </a:p>
          <a:p>
            <a:r>
              <a:rPr lang="en-US" sz="1200" b="0" i="0" u="none" strike="noStrike" kern="1200" baseline="0" dirty="0">
                <a:solidFill>
                  <a:schemeClr val="tx1"/>
                </a:solidFill>
                <a:latin typeface="+mn-lt"/>
                <a:ea typeface="+mn-ea"/>
                <a:cs typeface="+mn-cs"/>
              </a:rPr>
              <a:t>These properties usually offer a weekly or monthly rate.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69756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•Condominium hotels are popular in areas where owning land can be considered cost prohibitive like New York City. </a:t>
            </a:r>
          </a:p>
          <a:p>
            <a:r>
              <a:rPr lang="en-US" sz="1200" b="0" i="0" u="none" strike="noStrike" kern="1200" baseline="0" dirty="0">
                <a:solidFill>
                  <a:schemeClr val="tx1"/>
                </a:solidFill>
                <a:latin typeface="+mn-lt"/>
                <a:ea typeface="+mn-ea"/>
                <a:cs typeface="+mn-cs"/>
              </a:rPr>
              <a:t>•Some properties may have condominium units on the top floor and traditional accommodations on the lower floors. The residents in the condo units may have a separate entrance to the property. </a:t>
            </a:r>
          </a:p>
          <a:p>
            <a:r>
              <a:rPr lang="en-US" sz="1200" b="0" i="0" u="none" strike="noStrike" kern="1200" baseline="0" dirty="0">
                <a:solidFill>
                  <a:schemeClr val="tx1"/>
                </a:solidFill>
                <a:latin typeface="+mn-lt"/>
                <a:ea typeface="+mn-ea"/>
                <a:cs typeface="+mn-cs"/>
              </a:rPr>
              <a:t>•Units may be individually owned and managed by a property management company. They may be rented out to visitors when the owner is not using the condo. Many people with extra disposable income use the condo units as investments. </a:t>
            </a:r>
          </a:p>
          <a:p>
            <a:r>
              <a:rPr lang="en-US" sz="1200" b="0" i="0" u="none" strike="noStrike" kern="1200" baseline="0" dirty="0">
                <a:solidFill>
                  <a:schemeClr val="tx1"/>
                </a:solidFill>
                <a:latin typeface="+mn-lt"/>
                <a:ea typeface="+mn-ea"/>
                <a:cs typeface="+mn-cs"/>
              </a:rPr>
              <a:t>•Most condos are decorated by the owners and can be used as a vacation home for the owner.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6855689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Timeshare properties can seem like a good idea but you have to be careful that there are not too many owners or you may get into a situation where you are not able to schedule usage because there are too many owners and not enough weekend or units available. </a:t>
            </a:r>
          </a:p>
          <a:p>
            <a:r>
              <a:rPr lang="en-US" sz="1200" b="0" i="0" u="none" strike="noStrike" kern="1200" baseline="0" dirty="0">
                <a:solidFill>
                  <a:schemeClr val="tx1"/>
                </a:solidFill>
                <a:latin typeface="+mn-lt"/>
                <a:ea typeface="+mn-ea"/>
                <a:cs typeface="+mn-cs"/>
              </a:rPr>
              <a:t>Timeshare sales have become very popular. It is a way to sell the property ahead of time and bring in the money to pay for the construction and start up of the business. </a:t>
            </a:r>
          </a:p>
          <a:p>
            <a:r>
              <a:rPr lang="en-US" sz="1200" b="0" i="0" u="none" strike="noStrike" kern="1200" baseline="0" dirty="0">
                <a:solidFill>
                  <a:schemeClr val="tx1"/>
                </a:solidFill>
                <a:latin typeface="+mn-lt"/>
                <a:ea typeface="+mn-ea"/>
                <a:cs typeface="+mn-cs"/>
              </a:rPr>
              <a:t>Example: I want to build a hotel, it will cost $100, 000 dollars to start up (fictional amount for this example; it costs much more to build a hotel). I only have $10, 000 so I find 10 to 20 of my closest friends to each contribute $10, 000. I promise them that they can stay in the hotel for two full weeks each year for the next 20 years or forever. I get the money I need to build the hotel and my friends (timeshare owners) get vacation accommodations for 40 weeks for only $10, 000 dollars that is only $250 for each week at the property. Not a bad price to pay for a full week in a hotel at a destination location.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019917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508356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167947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are several ways to categorize hotel properties. We will be looking at categories based on service level. </a:t>
            </a:r>
          </a:p>
          <a:p>
            <a:r>
              <a:rPr lang="en-US" sz="1200" b="0" i="0" u="none" strike="noStrike" kern="1200" baseline="0" dirty="0">
                <a:solidFill>
                  <a:schemeClr val="tx1"/>
                </a:solidFill>
                <a:latin typeface="+mn-lt"/>
                <a:ea typeface="+mn-ea"/>
                <a:cs typeface="+mn-cs"/>
              </a:rPr>
              <a:t>Service level refers to the number and quality of service offered by the lodging property. </a:t>
            </a:r>
          </a:p>
          <a:p>
            <a:r>
              <a:rPr lang="en-US" sz="1200" b="0" i="0" u="none" strike="noStrike" kern="1200" baseline="0" dirty="0">
                <a:solidFill>
                  <a:schemeClr val="tx1"/>
                </a:solidFill>
                <a:latin typeface="+mn-lt"/>
                <a:ea typeface="+mn-ea"/>
                <a:cs typeface="+mn-cs"/>
              </a:rPr>
              <a:t>Lodging Property – Provides overnight accommodations (</a:t>
            </a:r>
            <a:r>
              <a:rPr lang="en-US" sz="1200" b="0" i="1" u="none" strike="noStrike" kern="1200" baseline="0" dirty="0">
                <a:solidFill>
                  <a:schemeClr val="tx1"/>
                </a:solidFill>
                <a:latin typeface="+mn-lt"/>
                <a:ea typeface="+mn-ea"/>
                <a:cs typeface="+mn-cs"/>
              </a:rPr>
              <a:t>hotel, inn, motel, motor inn, lodge, resort </a:t>
            </a:r>
            <a:r>
              <a:rPr lang="en-US" sz="1200" b="0" i="0" u="none" strike="noStrike" kern="1200" baseline="0" dirty="0">
                <a:solidFill>
                  <a:schemeClr val="tx1"/>
                </a:solidFill>
                <a:latin typeface="+mn-lt"/>
                <a:ea typeface="+mn-ea"/>
                <a:cs typeface="+mn-cs"/>
              </a:rPr>
              <a:t>and </a:t>
            </a:r>
            <a:r>
              <a:rPr lang="en-US" sz="1200" b="0" i="1" u="none" strike="noStrike" kern="1200" baseline="0" dirty="0">
                <a:solidFill>
                  <a:schemeClr val="tx1"/>
                </a:solidFill>
                <a:latin typeface="+mn-lt"/>
                <a:ea typeface="+mn-ea"/>
                <a:cs typeface="+mn-cs"/>
              </a:rPr>
              <a:t>bed and breakfast are all lodging properties</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Lodging Industry Categories based on service level: </a:t>
            </a:r>
          </a:p>
          <a:p>
            <a:r>
              <a:rPr lang="en-US" sz="1200" b="0" i="0" u="none" strike="noStrike" kern="1200" baseline="0" dirty="0">
                <a:solidFill>
                  <a:schemeClr val="tx1"/>
                </a:solidFill>
                <a:latin typeface="+mn-lt"/>
                <a:ea typeface="+mn-ea"/>
                <a:cs typeface="+mn-cs"/>
              </a:rPr>
              <a:t>Full Service Hotels </a:t>
            </a:r>
          </a:p>
          <a:p>
            <a:r>
              <a:rPr lang="en-US" sz="1200" b="0" i="0" u="none" strike="noStrike" kern="1200" baseline="0" dirty="0">
                <a:solidFill>
                  <a:schemeClr val="tx1"/>
                </a:solidFill>
                <a:latin typeface="+mn-lt"/>
                <a:ea typeface="+mn-ea"/>
                <a:cs typeface="+mn-cs"/>
              </a:rPr>
              <a:t>Limited Service Properties </a:t>
            </a:r>
          </a:p>
          <a:p>
            <a:r>
              <a:rPr lang="en-US" sz="1200" b="0" i="0" u="none" strike="noStrike" kern="1200" baseline="0" dirty="0">
                <a:solidFill>
                  <a:schemeClr val="tx1"/>
                </a:solidFill>
                <a:latin typeface="+mn-lt"/>
                <a:ea typeface="+mn-ea"/>
                <a:cs typeface="+mn-cs"/>
              </a:rPr>
              <a:t>Specialty Accommodations </a:t>
            </a:r>
          </a:p>
          <a:p>
            <a:r>
              <a:rPr lang="en-US" sz="1200" b="0" i="0" u="none" strike="noStrike" kern="1200" baseline="0" dirty="0">
                <a:solidFill>
                  <a:schemeClr val="tx1"/>
                </a:solidFill>
                <a:latin typeface="+mn-lt"/>
                <a:ea typeface="+mn-ea"/>
                <a:cs typeface="+mn-cs"/>
              </a:rPr>
              <a:t>Institutional Housing </a:t>
            </a:r>
          </a:p>
          <a:p>
            <a:r>
              <a:rPr lang="en-US" sz="1200" b="0" i="0" u="none" strike="noStrike" kern="1200" baseline="0" dirty="0">
                <a:solidFill>
                  <a:schemeClr val="tx1"/>
                </a:solidFill>
                <a:latin typeface="+mn-lt"/>
                <a:ea typeface="+mn-ea"/>
                <a:cs typeface="+mn-cs"/>
              </a:rPr>
              <a:t>Service Level related to price </a:t>
            </a:r>
          </a:p>
          <a:p>
            <a:r>
              <a:rPr lang="en-US" sz="1200" b="0" i="0" u="none" strike="noStrike" kern="1200" baseline="0" dirty="0">
                <a:solidFill>
                  <a:schemeClr val="tx1"/>
                </a:solidFill>
                <a:latin typeface="+mn-lt"/>
                <a:ea typeface="+mn-ea"/>
                <a:cs typeface="+mn-cs"/>
              </a:rPr>
              <a:t>The higher the level of service, the higher the price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Describe some of the amenities of the full service hotels that you have stayed in. Ask students to also contribute to the discussion by describing some of their experiences. </a:t>
            </a:r>
          </a:p>
          <a:p>
            <a:r>
              <a:rPr lang="en-US" sz="1200" b="0" i="0" u="none" strike="noStrike" kern="1200" baseline="0" dirty="0">
                <a:solidFill>
                  <a:schemeClr val="tx1"/>
                </a:solidFill>
                <a:latin typeface="+mn-lt"/>
                <a:ea typeface="+mn-ea"/>
                <a:cs typeface="+mn-cs"/>
              </a:rPr>
              <a:t>Examples: </a:t>
            </a:r>
          </a:p>
          <a:p>
            <a:r>
              <a:rPr lang="en-US" sz="1200" b="0" i="0" u="none" strike="noStrike" kern="1200" baseline="0" dirty="0">
                <a:solidFill>
                  <a:schemeClr val="tx1"/>
                </a:solidFill>
                <a:latin typeface="+mn-lt"/>
                <a:ea typeface="+mn-ea"/>
                <a:cs typeface="+mn-cs"/>
              </a:rPr>
              <a:t>•Housekeeping twice daily </a:t>
            </a:r>
          </a:p>
          <a:p>
            <a:r>
              <a:rPr lang="en-US" sz="1200" b="0" i="0" u="none" strike="noStrike" kern="1200" baseline="0" dirty="0">
                <a:solidFill>
                  <a:schemeClr val="tx1"/>
                </a:solidFill>
                <a:latin typeface="+mn-lt"/>
                <a:ea typeface="+mn-ea"/>
                <a:cs typeface="+mn-cs"/>
              </a:rPr>
              <a:t>•Complimentary manager beverage receptions in the evenings </a:t>
            </a:r>
          </a:p>
          <a:p>
            <a:r>
              <a:rPr lang="en-US" sz="1200" b="0" i="0" u="none" strike="noStrike" kern="1200" baseline="0" dirty="0">
                <a:solidFill>
                  <a:schemeClr val="tx1"/>
                </a:solidFill>
                <a:latin typeface="+mn-lt"/>
                <a:ea typeface="+mn-ea"/>
                <a:cs typeface="+mn-cs"/>
              </a:rPr>
              <a:t>•Upscale amenities (Bath &amp; Bodyworks bathroom products) </a:t>
            </a:r>
          </a:p>
          <a:p>
            <a:r>
              <a:rPr lang="en-US" sz="1200" b="0" i="0" u="none" strike="noStrike" kern="1200" baseline="0" dirty="0">
                <a:solidFill>
                  <a:schemeClr val="tx1"/>
                </a:solidFill>
                <a:latin typeface="+mn-lt"/>
                <a:ea typeface="+mn-ea"/>
                <a:cs typeface="+mn-cs"/>
              </a:rPr>
              <a:t>•Plush robes available </a:t>
            </a:r>
          </a:p>
          <a:p>
            <a:r>
              <a:rPr lang="en-US" sz="1200" b="0" i="0" u="none" strike="noStrike" kern="1200" baseline="0" dirty="0">
                <a:solidFill>
                  <a:schemeClr val="tx1"/>
                </a:solidFill>
                <a:latin typeface="+mn-lt"/>
                <a:ea typeface="+mn-ea"/>
                <a:cs typeface="+mn-cs"/>
              </a:rPr>
              <a:t>•Upscale mattresses </a:t>
            </a:r>
          </a:p>
          <a:p>
            <a:r>
              <a:rPr lang="en-US" sz="1200" b="0" i="0" u="none" strike="noStrike" kern="1200" baseline="0" dirty="0">
                <a:solidFill>
                  <a:schemeClr val="tx1"/>
                </a:solidFill>
                <a:latin typeface="+mn-lt"/>
                <a:ea typeface="+mn-ea"/>
                <a:cs typeface="+mn-cs"/>
              </a:rPr>
              <a:t>•Upscale furnishings </a:t>
            </a:r>
          </a:p>
          <a:p>
            <a:r>
              <a:rPr lang="en-US" sz="1200" b="0" i="0" u="none" strike="noStrike" kern="1200" baseline="0" dirty="0">
                <a:solidFill>
                  <a:schemeClr val="tx1"/>
                </a:solidFill>
                <a:latin typeface="+mn-lt"/>
                <a:ea typeface="+mn-ea"/>
                <a:cs typeface="+mn-cs"/>
              </a:rPr>
              <a:t>•Chandeliers in the lobby </a:t>
            </a:r>
          </a:p>
          <a:p>
            <a:r>
              <a:rPr lang="en-US" sz="1200" b="0" i="0" u="none" strike="noStrike" kern="1200" baseline="0" dirty="0">
                <a:solidFill>
                  <a:schemeClr val="tx1"/>
                </a:solidFill>
                <a:latin typeface="+mn-lt"/>
                <a:ea typeface="+mn-ea"/>
                <a:cs typeface="+mn-cs"/>
              </a:rPr>
              <a:t>•You feel pampered with the accommodations </a:t>
            </a:r>
          </a:p>
          <a:p>
            <a:r>
              <a:rPr lang="en-US" sz="1200" b="0" i="0" u="none" strike="noStrike" kern="1200" baseline="0" dirty="0">
                <a:solidFill>
                  <a:schemeClr val="tx1"/>
                </a:solidFill>
                <a:latin typeface="+mn-lt"/>
                <a:ea typeface="+mn-ea"/>
                <a:cs typeface="+mn-cs"/>
              </a:rPr>
              <a:t>•Consider including pictures from your vacations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38452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are a number of different kinds of full service properties. We will divide them into 5 categories so that you can identify some of the differences. </a:t>
            </a:r>
          </a:p>
          <a:p>
            <a:r>
              <a:rPr lang="en-US" sz="1200" b="0" i="0" u="none" strike="noStrike" kern="1200" baseline="0" dirty="0">
                <a:solidFill>
                  <a:schemeClr val="tx1"/>
                </a:solidFill>
                <a:latin typeface="+mn-lt"/>
                <a:ea typeface="+mn-ea"/>
                <a:cs typeface="+mn-cs"/>
              </a:rPr>
              <a:t>Keep in mind that some properties are more than one kind of property. For example, you might find a luxury resort that is also a convention property. We are looking at ways to distinguish properties but the categories are not always cut and dry.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20527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Describe a convention hotel that you have stayed in. </a:t>
            </a:r>
          </a:p>
          <a:p>
            <a:r>
              <a:rPr lang="en-US" sz="1200" b="0" i="0" u="none" strike="noStrike" kern="1200" baseline="0" dirty="0">
                <a:solidFill>
                  <a:schemeClr val="tx1"/>
                </a:solidFill>
                <a:latin typeface="+mn-lt"/>
                <a:ea typeface="+mn-ea"/>
                <a:cs typeface="+mn-cs"/>
              </a:rPr>
              <a:t>Describe a trade show. Maybe even show pictures from a trade show that you have attended. Companies are at the trade show to sell their products or services. They pay to have a booth. Charges can range from $50-thousands of dollars depending on the trade show and the industry. </a:t>
            </a:r>
          </a:p>
          <a:p>
            <a:r>
              <a:rPr lang="en-US" sz="1200" b="0" i="0" u="none" strike="noStrike" kern="1200" baseline="0" dirty="0">
                <a:solidFill>
                  <a:schemeClr val="tx1"/>
                </a:solidFill>
                <a:latin typeface="+mn-lt"/>
                <a:ea typeface="+mn-ea"/>
                <a:cs typeface="+mn-cs"/>
              </a:rPr>
              <a:t>Many industries have organizations that sponsor conventions so that the individuals in the industry keep up to date on new information and trends in the industry. </a:t>
            </a:r>
          </a:p>
          <a:p>
            <a:r>
              <a:rPr lang="en-US" sz="1200" b="0" i="0" u="none" strike="noStrike" kern="1200" baseline="0" dirty="0">
                <a:solidFill>
                  <a:schemeClr val="tx1"/>
                </a:solidFill>
                <a:latin typeface="+mn-lt"/>
                <a:ea typeface="+mn-ea"/>
                <a:cs typeface="+mn-cs"/>
              </a:rPr>
              <a:t>Examples: </a:t>
            </a:r>
          </a:p>
          <a:p>
            <a:r>
              <a:rPr lang="en-US" sz="1200" b="0" i="0" u="none" strike="noStrike" kern="1200" baseline="0" dirty="0">
                <a:solidFill>
                  <a:schemeClr val="tx1"/>
                </a:solidFill>
                <a:latin typeface="+mn-lt"/>
                <a:ea typeface="+mn-ea"/>
                <a:cs typeface="+mn-cs"/>
              </a:rPr>
              <a:t>•FCSTAT Convention for FCS teachers to learn about teaching strategies and new information related to teaching FCS </a:t>
            </a:r>
          </a:p>
          <a:p>
            <a:r>
              <a:rPr lang="en-US" sz="1200" b="0" i="0" u="none" strike="noStrike" kern="1200" baseline="0" dirty="0">
                <a:solidFill>
                  <a:schemeClr val="tx1"/>
                </a:solidFill>
                <a:latin typeface="+mn-lt"/>
                <a:ea typeface="+mn-ea"/>
                <a:cs typeface="+mn-cs"/>
              </a:rPr>
              <a:t>•SPHR – Society for Professionals in Human Resources. Have conventions to learn about new laws related to human resources. </a:t>
            </a:r>
          </a:p>
          <a:p>
            <a:r>
              <a:rPr lang="en-US" sz="1200" b="0" i="0" u="none" strike="noStrike" kern="1200" baseline="0" dirty="0">
                <a:solidFill>
                  <a:schemeClr val="tx1"/>
                </a:solidFill>
                <a:latin typeface="+mn-lt"/>
                <a:ea typeface="+mn-ea"/>
                <a:cs typeface="+mn-cs"/>
              </a:rPr>
              <a:t>•Mary Kay Convention – Attendees learn about the new products that the company will launch or they learn how to be more successful in the business. </a:t>
            </a:r>
          </a:p>
          <a:p>
            <a:r>
              <a:rPr lang="en-US" sz="1200" b="0" i="0" u="none" strike="noStrike" kern="1200" baseline="0" dirty="0">
                <a:solidFill>
                  <a:schemeClr val="tx1"/>
                </a:solidFill>
                <a:latin typeface="+mn-lt"/>
                <a:ea typeface="+mn-ea"/>
                <a:cs typeface="+mn-cs"/>
              </a:rPr>
              <a:t>•TRA Food Expo – Texas Restaurant Association hosts a convention for all the restaurant owners and managers to learn about new products, new trends, and ways to make the business more successful. </a:t>
            </a:r>
          </a:p>
          <a:p>
            <a:r>
              <a:rPr lang="en-US" sz="1200" b="0" i="0" u="none" strike="noStrike" kern="1200" baseline="0" dirty="0">
                <a:solidFill>
                  <a:schemeClr val="tx1"/>
                </a:solidFill>
                <a:latin typeface="+mn-lt"/>
                <a:ea typeface="+mn-ea"/>
                <a:cs typeface="+mn-cs"/>
              </a:rPr>
              <a:t>•Ask have any of you ever attended a convention? Have any of your parents ever attended a convention?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853786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085527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Look at the Four Seasons website to obtain a current listing of amenities for a luxury property. </a:t>
            </a:r>
          </a:p>
          <a:p>
            <a:r>
              <a:rPr lang="en-US" sz="1200" b="0" i="0" u="none" strike="noStrike" kern="1200" baseline="0" dirty="0">
                <a:solidFill>
                  <a:schemeClr val="tx1"/>
                </a:solidFill>
                <a:latin typeface="+mn-lt"/>
                <a:ea typeface="+mn-ea"/>
                <a:cs typeface="+mn-cs"/>
              </a:rPr>
              <a:t>Google search luxury hotels to look for videos. </a:t>
            </a:r>
          </a:p>
          <a:p>
            <a:r>
              <a:rPr lang="en-US" sz="1200" b="0" i="0" u="none" strike="noStrike" kern="1200" baseline="0" dirty="0">
                <a:solidFill>
                  <a:schemeClr val="tx1"/>
                </a:solidFill>
                <a:latin typeface="+mn-lt"/>
                <a:ea typeface="+mn-ea"/>
                <a:cs typeface="+mn-cs"/>
              </a:rPr>
              <a:t>Travel channel has an episode called “The Top 10 Suites of Vegas” that describes some of the most luxurious suites. In one of the suites, the housekeeping personnel take pictures of the bathroom counter when you are a guest to see what products you use. This is filed away in your guest history. Next time you visit the hotel provides the products that you had on the bathroom counter (like perfume or cologne, face soap, toothpaste, etc.)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531077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Describe a resort that you have visited. </a:t>
            </a:r>
          </a:p>
          <a:p>
            <a:r>
              <a:rPr lang="en-US" sz="1200" b="0" i="0" u="none" strike="noStrike" kern="1200" baseline="0" dirty="0">
                <a:solidFill>
                  <a:schemeClr val="tx1"/>
                </a:solidFill>
                <a:latin typeface="+mn-lt"/>
                <a:ea typeface="+mn-ea"/>
                <a:cs typeface="+mn-cs"/>
              </a:rPr>
              <a:t>•Many resorts are all inclusive (All inclusive means that all meals are included in the rate that you pay to stay. The rate does not usually include alcoholic beverages (only non alcoholic beverages) because hotel restaurants make such a high profit margin from the sale of alcoholic beverages. </a:t>
            </a:r>
          </a:p>
          <a:p>
            <a:r>
              <a:rPr lang="en-US" sz="1200" b="0" i="0" u="none" strike="noStrike" kern="1200" baseline="0" dirty="0">
                <a:solidFill>
                  <a:schemeClr val="tx1"/>
                </a:solidFill>
                <a:latin typeface="+mn-lt"/>
                <a:ea typeface="+mn-ea"/>
                <a:cs typeface="+mn-cs"/>
              </a:rPr>
              <a:t>•Resorts might include things like: </a:t>
            </a:r>
          </a:p>
          <a:p>
            <a:r>
              <a:rPr lang="en-US" sz="1200" b="0" i="0" u="none" strike="noStrike" kern="1200" baseline="0" dirty="0">
                <a:solidFill>
                  <a:schemeClr val="tx1"/>
                </a:solidFill>
                <a:latin typeface="+mn-lt"/>
                <a:ea typeface="+mn-ea"/>
                <a:cs typeface="+mn-cs"/>
              </a:rPr>
              <a:t>•Bike rentals </a:t>
            </a:r>
          </a:p>
          <a:p>
            <a:r>
              <a:rPr lang="en-US" sz="1200" b="0" i="0" u="none" strike="noStrike" kern="1200" baseline="0" dirty="0">
                <a:solidFill>
                  <a:schemeClr val="tx1"/>
                </a:solidFill>
                <a:latin typeface="+mn-lt"/>
                <a:ea typeface="+mn-ea"/>
                <a:cs typeface="+mn-cs"/>
              </a:rPr>
              <a:t>•Lazy river tubing </a:t>
            </a:r>
          </a:p>
          <a:p>
            <a:r>
              <a:rPr lang="en-US" sz="1200" b="0" i="0" u="none" strike="noStrike" kern="1200" baseline="0" dirty="0">
                <a:solidFill>
                  <a:schemeClr val="tx1"/>
                </a:solidFill>
                <a:latin typeface="+mn-lt"/>
                <a:ea typeface="+mn-ea"/>
                <a:cs typeface="+mn-cs"/>
              </a:rPr>
              <a:t>•Indoor water parks </a:t>
            </a:r>
          </a:p>
          <a:p>
            <a:r>
              <a:rPr lang="en-US" sz="1200" b="0" i="0" u="none" strike="noStrike" kern="1200" baseline="0" dirty="0">
                <a:solidFill>
                  <a:schemeClr val="tx1"/>
                </a:solidFill>
                <a:latin typeface="+mn-lt"/>
                <a:ea typeface="+mn-ea"/>
                <a:cs typeface="+mn-cs"/>
              </a:rPr>
              <a:t>•Tours of local attractions </a:t>
            </a:r>
          </a:p>
          <a:p>
            <a:r>
              <a:rPr lang="en-US" sz="1200" b="0" i="0" u="none" strike="noStrike" kern="1200" baseline="0" dirty="0">
                <a:solidFill>
                  <a:schemeClr val="tx1"/>
                </a:solidFill>
                <a:latin typeface="+mn-lt"/>
                <a:ea typeface="+mn-ea"/>
                <a:cs typeface="+mn-cs"/>
              </a:rPr>
              <a:t>•Special events at the property to keep you at the property: dance contests, concerts, themed parties, etc. </a:t>
            </a:r>
          </a:p>
          <a:p>
            <a:r>
              <a:rPr lang="en-US" sz="1200" b="0" i="0" u="none" strike="noStrike" kern="1200" baseline="0" dirty="0">
                <a:solidFill>
                  <a:schemeClr val="tx1"/>
                </a:solidFill>
                <a:latin typeface="+mn-lt"/>
                <a:ea typeface="+mn-ea"/>
                <a:cs typeface="+mn-cs"/>
              </a:rPr>
              <a:t>•Some examples of destination locations are: </a:t>
            </a:r>
          </a:p>
          <a:p>
            <a:r>
              <a:rPr lang="en-US" sz="1200" b="0" i="0" u="none" strike="noStrike" kern="1200" baseline="0" dirty="0">
                <a:solidFill>
                  <a:schemeClr val="tx1"/>
                </a:solidFill>
                <a:latin typeface="+mn-lt"/>
                <a:ea typeface="+mn-ea"/>
                <a:cs typeface="+mn-cs"/>
              </a:rPr>
              <a:t>•Cancun (for the beach or Mayan Ruins) </a:t>
            </a:r>
          </a:p>
          <a:p>
            <a:r>
              <a:rPr lang="en-US" sz="1200" b="0" i="0" u="none" strike="noStrike" kern="1200" baseline="0" dirty="0">
                <a:solidFill>
                  <a:schemeClr val="tx1"/>
                </a:solidFill>
                <a:latin typeface="+mn-lt"/>
                <a:ea typeface="+mn-ea"/>
                <a:cs typeface="+mn-cs"/>
              </a:rPr>
              <a:t>•Santa Fe (for the shopping) </a:t>
            </a:r>
          </a:p>
          <a:p>
            <a:r>
              <a:rPr lang="en-US" sz="1200" b="0" i="0" u="none" strike="noStrike" kern="1200" baseline="0" dirty="0">
                <a:solidFill>
                  <a:schemeClr val="tx1"/>
                </a:solidFill>
                <a:latin typeface="+mn-lt"/>
                <a:ea typeface="+mn-ea"/>
                <a:cs typeface="+mn-cs"/>
              </a:rPr>
              <a:t>•Vail (for the snow skiing) </a:t>
            </a:r>
          </a:p>
          <a:p>
            <a:r>
              <a:rPr lang="en-US" sz="1200" b="0" i="0" u="none" strike="noStrike" kern="1200" baseline="0" dirty="0">
                <a:solidFill>
                  <a:schemeClr val="tx1"/>
                </a:solidFill>
                <a:latin typeface="+mn-lt"/>
                <a:ea typeface="+mn-ea"/>
                <a:cs typeface="+mn-cs"/>
              </a:rPr>
              <a:t>•Disney Resorts (for the amusement parks)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122889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Often times, these properties are 100 percent occupied during the week but almost empty on the weekends so they offer really low rates to weekend travelers. You can sometimes stay in a property like this for as little as $50 per night. </a:t>
            </a:r>
          </a:p>
          <a:p>
            <a:r>
              <a:rPr lang="en-US" sz="1200" b="0" i="0" u="none" strike="noStrike" kern="1200" baseline="0" dirty="0">
                <a:solidFill>
                  <a:schemeClr val="tx1"/>
                </a:solidFill>
                <a:latin typeface="+mn-lt"/>
                <a:ea typeface="+mn-ea"/>
                <a:cs typeface="+mn-cs"/>
              </a:rPr>
              <a:t>These properties are ideal for families with small children because there is usually extra space for a roll away bed or there is a sofa that converts into a bed. </a:t>
            </a:r>
          </a:p>
          <a:p>
            <a:r>
              <a:rPr lang="en-US" sz="1200" b="0" i="0" u="none" strike="noStrike" kern="1200" baseline="0" dirty="0">
                <a:solidFill>
                  <a:schemeClr val="tx1"/>
                </a:solidFill>
                <a:latin typeface="+mn-lt"/>
                <a:ea typeface="+mn-ea"/>
                <a:cs typeface="+mn-cs"/>
              </a:rPr>
              <a:t>Many extended stay properties have limited lobby areas since guest rooms have sitting areas or living rooms. </a:t>
            </a:r>
          </a:p>
          <a:p>
            <a:r>
              <a:rPr lang="en-US" sz="1200" b="0" i="0" u="none" strike="noStrike" kern="1200" baseline="0" dirty="0">
                <a:solidFill>
                  <a:schemeClr val="tx1"/>
                </a:solidFill>
                <a:latin typeface="+mn-lt"/>
                <a:ea typeface="+mn-ea"/>
                <a:cs typeface="+mn-cs"/>
              </a:rPr>
              <a:t>Limited restaurant if any on property since the guest rooms usually have kitchen amenities.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6552612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mccormickplace.com/facilities/facilities.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Types of Lodging Properties – I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Extended Stay Hotel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For guests that stay (business professionals)</a:t>
            </a:r>
          </a:p>
          <a:p>
            <a:pPr lvl="1"/>
            <a:r>
              <a:rPr lang="en-US" dirty="0"/>
              <a:t>5-29 days in a hotel –Extended Stay Guest</a:t>
            </a:r>
          </a:p>
          <a:p>
            <a:pPr lvl="1"/>
            <a:r>
              <a:rPr lang="en-US" dirty="0"/>
              <a:t>30 days or more –Long-stay guests</a:t>
            </a:r>
          </a:p>
          <a:p>
            <a:pPr lvl="1"/>
            <a:r>
              <a:rPr lang="en-US" dirty="0"/>
              <a:t>Provide kitchen facilities</a:t>
            </a:r>
          </a:p>
          <a:p>
            <a:pPr lvl="1"/>
            <a:r>
              <a:rPr lang="en-US" dirty="0"/>
              <a:t>More than one room (bedroom, living room)</a:t>
            </a:r>
          </a:p>
          <a:p>
            <a:pPr lvl="1"/>
            <a:r>
              <a:rPr lang="en-US" dirty="0"/>
              <a:t>Housekeeping, restaurants, cocktail lounges, &amp; room service are limited</a:t>
            </a:r>
          </a:p>
          <a:p>
            <a:pPr lvl="1"/>
            <a:r>
              <a:rPr lang="en-US" dirty="0"/>
              <a:t>Housekeeping may be weekly instead of daily</a:t>
            </a:r>
          </a:p>
          <a:p>
            <a:pPr lvl="1"/>
            <a:r>
              <a:rPr lang="en-US" dirty="0"/>
              <a:t>Families may stay in these properties due to the expanded space</a:t>
            </a:r>
          </a:p>
        </p:txBody>
      </p:sp>
    </p:spTree>
    <p:extLst>
      <p:ext uri="{BB962C8B-B14F-4D97-AF65-F5344CB8AC3E}">
        <p14:creationId xmlns:p14="http://schemas.microsoft.com/office/powerpoint/2010/main" val="206192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Extended Stay Subcategories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Extended Stay Hotel</a:t>
            </a:r>
          </a:p>
          <a:p>
            <a:pPr lvl="1"/>
            <a:r>
              <a:rPr lang="en-US" dirty="0"/>
              <a:t>All-Suite Hotel</a:t>
            </a:r>
          </a:p>
          <a:p>
            <a:pPr lvl="1"/>
            <a:r>
              <a:rPr lang="en-US" dirty="0"/>
              <a:t>Residential Hotel</a:t>
            </a:r>
          </a:p>
        </p:txBody>
      </p:sp>
    </p:spTree>
    <p:extLst>
      <p:ext uri="{BB962C8B-B14F-4D97-AF65-F5344CB8AC3E}">
        <p14:creationId xmlns:p14="http://schemas.microsoft.com/office/powerpoint/2010/main" val="3437165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Condominium Hotel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Multi-room apartments with full kitchens </a:t>
            </a:r>
          </a:p>
          <a:p>
            <a:pPr lvl="1"/>
            <a:r>
              <a:rPr lang="en-US" dirty="0"/>
              <a:t>Units owned by individual owners</a:t>
            </a:r>
          </a:p>
          <a:p>
            <a:pPr lvl="1"/>
            <a:r>
              <a:rPr lang="en-US" dirty="0"/>
              <a:t>Property operated by a management company</a:t>
            </a:r>
          </a:p>
          <a:p>
            <a:pPr lvl="1"/>
            <a:r>
              <a:rPr lang="en-US" dirty="0"/>
              <a:t>Often located in resort areas</a:t>
            </a:r>
          </a:p>
          <a:p>
            <a:pPr lvl="1"/>
            <a:r>
              <a:rPr lang="en-US" dirty="0"/>
              <a:t>Many upscale hotels may have condos on the top floors</a:t>
            </a:r>
          </a:p>
          <a:p>
            <a:pPr lvl="1"/>
            <a:r>
              <a:rPr lang="en-US" dirty="0"/>
              <a:t>May have on-site food and beverage service</a:t>
            </a:r>
          </a:p>
        </p:txBody>
      </p:sp>
    </p:spTree>
    <p:extLst>
      <p:ext uri="{BB962C8B-B14F-4D97-AF65-F5344CB8AC3E}">
        <p14:creationId xmlns:p14="http://schemas.microsoft.com/office/powerpoint/2010/main" val="253894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Condominium Sub-categories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Individual owned </a:t>
            </a:r>
          </a:p>
          <a:p>
            <a:pPr lvl="1"/>
            <a:r>
              <a:rPr lang="en-US" dirty="0"/>
              <a:t>Time-share ownership</a:t>
            </a:r>
          </a:p>
          <a:p>
            <a:pPr lvl="1"/>
            <a:r>
              <a:rPr lang="en-US" dirty="0"/>
              <a:t>The owner has the right to use the unit for a specific time of the year</a:t>
            </a:r>
          </a:p>
          <a:p>
            <a:pPr lvl="1"/>
            <a:r>
              <a:rPr lang="en-US" dirty="0"/>
              <a:t>Other owners have the right to use the unit at different times</a:t>
            </a:r>
          </a:p>
          <a:p>
            <a:pPr lvl="1"/>
            <a:r>
              <a:rPr lang="en-US" dirty="0"/>
              <a:t>Time-share owners may trade with each other </a:t>
            </a:r>
          </a:p>
          <a:p>
            <a:pPr lvl="1"/>
            <a:r>
              <a:rPr lang="en-US" dirty="0"/>
              <a:t>Trades arranged with time-share trading organizations (RCI or Interval International)</a:t>
            </a:r>
          </a:p>
        </p:txBody>
      </p:sp>
    </p:spTree>
    <p:extLst>
      <p:ext uri="{BB962C8B-B14F-4D97-AF65-F5344CB8AC3E}">
        <p14:creationId xmlns:p14="http://schemas.microsoft.com/office/powerpoint/2010/main" val="360068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816780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Textbooks:</a:t>
            </a:r>
          </a:p>
          <a:p>
            <a:pPr lvl="1"/>
            <a:r>
              <a:rPr lang="en-US" dirty="0"/>
              <a:t>Reynolds, Johnny Sue. Hospitality Services Food &amp; Lodging. Second. Tinley Park, Illinois: The </a:t>
            </a:r>
            <a:r>
              <a:rPr lang="en-US" dirty="0" err="1"/>
              <a:t>Goodheart-WillcoxCompany</a:t>
            </a:r>
            <a:r>
              <a:rPr lang="en-US" dirty="0"/>
              <a:t>, Inc., 2010. Print.</a:t>
            </a:r>
          </a:p>
          <a:p>
            <a:pPr lvl="1"/>
            <a:r>
              <a:rPr lang="en-US" dirty="0"/>
              <a:t>Lodging Management Program Year One AHLA Educational InstituteISBN0-86612-214-1</a:t>
            </a:r>
          </a:p>
        </p:txBody>
      </p:sp>
    </p:spTree>
    <p:extLst>
      <p:ext uri="{BB962C8B-B14F-4D97-AF65-F5344CB8AC3E}">
        <p14:creationId xmlns:p14="http://schemas.microsoft.com/office/powerpoint/2010/main" val="151753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Lodging Introduction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Lodging Property</a:t>
            </a:r>
          </a:p>
          <a:p>
            <a:pPr lvl="1"/>
            <a:r>
              <a:rPr lang="en-US" dirty="0"/>
              <a:t>Lodging Industry Categories based on service level: </a:t>
            </a:r>
          </a:p>
          <a:p>
            <a:pPr lvl="2"/>
            <a:r>
              <a:rPr lang="en-US" sz="2400" dirty="0"/>
              <a:t>Full Service Hotels</a:t>
            </a:r>
          </a:p>
          <a:p>
            <a:pPr lvl="2"/>
            <a:r>
              <a:rPr lang="en-US" sz="2400" dirty="0"/>
              <a:t>Limited Service Properties</a:t>
            </a:r>
          </a:p>
          <a:p>
            <a:pPr lvl="2"/>
            <a:r>
              <a:rPr lang="en-US" sz="2400" dirty="0"/>
              <a:t>Specialty Accommodations</a:t>
            </a:r>
          </a:p>
          <a:p>
            <a:pPr lvl="2"/>
            <a:r>
              <a:rPr lang="en-US" sz="2400" dirty="0"/>
              <a:t>Institutional Housing</a:t>
            </a:r>
          </a:p>
          <a:p>
            <a:pPr lvl="1"/>
            <a:r>
              <a:rPr lang="en-US" dirty="0"/>
              <a:t>Service Level related to price</a:t>
            </a:r>
          </a:p>
          <a:p>
            <a:pPr lvl="2"/>
            <a:r>
              <a:rPr lang="en-US" sz="2400" dirty="0"/>
              <a:t>The higher the level of service, the higher the price</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Full Service Hotels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High level of service - Higher Price</a:t>
            </a:r>
          </a:p>
          <a:p>
            <a:pPr lvl="1"/>
            <a:r>
              <a:rPr lang="en-US" dirty="0"/>
              <a:t>Guest room with private bath, telephone and television</a:t>
            </a:r>
          </a:p>
          <a:p>
            <a:pPr lvl="1"/>
            <a:r>
              <a:rPr lang="en-US" dirty="0"/>
              <a:t>Two or more stories high, guest rooms arranged along shared inside hallways</a:t>
            </a:r>
          </a:p>
          <a:p>
            <a:pPr lvl="1"/>
            <a:r>
              <a:rPr lang="en-US" dirty="0"/>
              <a:t>Services: luggage assistance, concierge services, one or more restaurants, one or more bars or cocktail lounges, room service, meeting &amp; banquet facilities, spa service and recreational facilities</a:t>
            </a:r>
          </a:p>
          <a:p>
            <a:pPr lvl="1"/>
            <a:r>
              <a:rPr lang="en-US" dirty="0"/>
              <a:t>Concierge: a hotel staff member who helps guests make arrangements</a:t>
            </a:r>
          </a:p>
        </p:txBody>
      </p:sp>
    </p:spTree>
    <p:extLst>
      <p:ext uri="{BB962C8B-B14F-4D97-AF65-F5344CB8AC3E}">
        <p14:creationId xmlns:p14="http://schemas.microsoft.com/office/powerpoint/2010/main" val="138885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Full Service Hotel Subcategories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Convention </a:t>
            </a:r>
          </a:p>
          <a:p>
            <a:pPr lvl="1"/>
            <a:r>
              <a:rPr lang="en-US" dirty="0"/>
              <a:t>Luxury</a:t>
            </a:r>
          </a:p>
          <a:p>
            <a:pPr lvl="1"/>
            <a:r>
              <a:rPr lang="en-US" dirty="0"/>
              <a:t>Resort</a:t>
            </a:r>
          </a:p>
          <a:p>
            <a:pPr lvl="1"/>
            <a:r>
              <a:rPr lang="en-US" dirty="0"/>
              <a:t>Extended stay </a:t>
            </a:r>
          </a:p>
          <a:p>
            <a:pPr lvl="1"/>
            <a:r>
              <a:rPr lang="en-US" dirty="0"/>
              <a:t>Condominium</a:t>
            </a:r>
          </a:p>
        </p:txBody>
      </p:sp>
    </p:spTree>
    <p:extLst>
      <p:ext uri="{BB962C8B-B14F-4D97-AF65-F5344CB8AC3E}">
        <p14:creationId xmlns:p14="http://schemas.microsoft.com/office/powerpoint/2010/main" val="135968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Convention Hotel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Provides for special needs of conventions and trade shows</a:t>
            </a:r>
          </a:p>
          <a:p>
            <a:pPr lvl="1"/>
            <a:r>
              <a:rPr lang="en-US" dirty="0"/>
              <a:t>Professional organizations, student career organizations, social organizations and clubs.</a:t>
            </a:r>
          </a:p>
          <a:p>
            <a:pPr lvl="1"/>
            <a:r>
              <a:rPr lang="en-US" dirty="0"/>
              <a:t>Often 50-to 50,000 attendees</a:t>
            </a:r>
          </a:p>
          <a:p>
            <a:pPr lvl="1"/>
            <a:r>
              <a:rPr lang="en-US" dirty="0"/>
              <a:t>Often includes a trade show in the hotel exhibit hall</a:t>
            </a:r>
          </a:p>
          <a:p>
            <a:pPr lvl="1"/>
            <a:r>
              <a:rPr lang="en-US" dirty="0"/>
              <a:t>200 or more sleeping rooms (many double occupancy)</a:t>
            </a:r>
          </a:p>
        </p:txBody>
      </p:sp>
      <p:sp>
        <p:nvSpPr>
          <p:cNvPr id="4" name="Content Placeholder 3">
            <a:extLst>
              <a:ext uri="{FF2B5EF4-FFF2-40B4-BE49-F238E27FC236}">
                <a16:creationId xmlns:a16="http://schemas.microsoft.com/office/drawing/2014/main" id="{C1005AC3-E093-436D-B561-347E591D7EBA}"/>
              </a:ext>
            </a:extLst>
          </p:cNvPr>
          <p:cNvSpPr>
            <a:spLocks noGrp="1"/>
          </p:cNvSpPr>
          <p:nvPr>
            <p:ph sz="half" idx="10"/>
          </p:nvPr>
        </p:nvSpPr>
        <p:spPr/>
        <p:txBody>
          <a:bodyPr/>
          <a:lstStyle/>
          <a:p>
            <a:pPr lvl="1"/>
            <a:r>
              <a:rPr lang="en-US" dirty="0"/>
              <a:t>Banquet space for large groups (over 100)</a:t>
            </a:r>
          </a:p>
          <a:p>
            <a:pPr lvl="1"/>
            <a:r>
              <a:rPr lang="en-US" dirty="0"/>
              <a:t>Many meeting rooms</a:t>
            </a:r>
          </a:p>
          <a:p>
            <a:pPr lvl="1"/>
            <a:r>
              <a:rPr lang="en-US" dirty="0"/>
              <a:t>Business Center</a:t>
            </a:r>
          </a:p>
          <a:p>
            <a:pPr lvl="1"/>
            <a:r>
              <a:rPr lang="en-US" dirty="0"/>
              <a:t>Large lobby to accommodate large groups when they arrive</a:t>
            </a:r>
          </a:p>
          <a:p>
            <a:pPr lvl="1"/>
            <a:r>
              <a:rPr lang="en-US" dirty="0"/>
              <a:t>Located near a convention center </a:t>
            </a:r>
          </a:p>
          <a:p>
            <a:endParaRPr lang="en-US" dirty="0"/>
          </a:p>
        </p:txBody>
      </p:sp>
    </p:spTree>
    <p:extLst>
      <p:ext uri="{BB962C8B-B14F-4D97-AF65-F5344CB8AC3E}">
        <p14:creationId xmlns:p14="http://schemas.microsoft.com/office/powerpoint/2010/main" val="301259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McCormick Place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Considered North America's largest convention center</a:t>
            </a:r>
          </a:p>
          <a:p>
            <a:pPr lvl="1"/>
            <a:r>
              <a:rPr lang="en-US" dirty="0"/>
              <a:t>In Chicago</a:t>
            </a:r>
          </a:p>
          <a:p>
            <a:pPr lvl="1"/>
            <a:r>
              <a:rPr lang="en-US" dirty="0"/>
              <a:t>Walking distance to several convention hotels</a:t>
            </a:r>
          </a:p>
          <a:p>
            <a:pPr lvl="1"/>
            <a:r>
              <a:rPr lang="en-US" dirty="0">
                <a:hlinkClick r:id="rId3"/>
              </a:rPr>
              <a:t>http://www.mccormickplace.com/facilities/facilities.html</a:t>
            </a:r>
            <a:endParaRPr lang="en-US" dirty="0"/>
          </a:p>
          <a:p>
            <a:pPr lvl="1"/>
            <a:r>
              <a:rPr lang="en-US" dirty="0"/>
              <a:t>Aerial View of McCormick Place Complex in Chicago IL</a:t>
            </a:r>
          </a:p>
        </p:txBody>
      </p:sp>
      <p:pic>
        <p:nvPicPr>
          <p:cNvPr id="4" name="Picture 3">
            <a:extLst>
              <a:ext uri="{FF2B5EF4-FFF2-40B4-BE49-F238E27FC236}">
                <a16:creationId xmlns:a16="http://schemas.microsoft.com/office/drawing/2014/main" id="{03A0A7A3-2C1F-4BC5-BB4E-598D8F1A97E7}"/>
              </a:ext>
            </a:extLst>
          </p:cNvPr>
          <p:cNvPicPr>
            <a:picLocks noChangeAspect="1"/>
          </p:cNvPicPr>
          <p:nvPr/>
        </p:nvPicPr>
        <p:blipFill>
          <a:blip r:embed="rId4"/>
          <a:stretch>
            <a:fillRect/>
          </a:stretch>
        </p:blipFill>
        <p:spPr>
          <a:xfrm>
            <a:off x="2557462" y="4138612"/>
            <a:ext cx="6653579" cy="2153037"/>
          </a:xfrm>
          <a:prstGeom prst="rect">
            <a:avLst/>
          </a:prstGeom>
        </p:spPr>
      </p:pic>
    </p:spTree>
    <p:extLst>
      <p:ext uri="{BB962C8B-B14F-4D97-AF65-F5344CB8AC3E}">
        <p14:creationId xmlns:p14="http://schemas.microsoft.com/office/powerpoint/2010/main" val="1503164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Luxury Hotel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Highest level of amenities, service, room furnishings, public spaces and technology</a:t>
            </a:r>
          </a:p>
          <a:p>
            <a:pPr lvl="1"/>
            <a:r>
              <a:rPr lang="en-US" dirty="0"/>
              <a:t>More personal attention to guests</a:t>
            </a:r>
          </a:p>
          <a:p>
            <a:pPr lvl="1"/>
            <a:r>
              <a:rPr lang="en-US" dirty="0"/>
              <a:t>More elegance than a typical full service hotel</a:t>
            </a:r>
          </a:p>
          <a:p>
            <a:pPr lvl="1"/>
            <a:r>
              <a:rPr lang="en-US" dirty="0"/>
              <a:t>Higher prices to pay for extra service and amenities</a:t>
            </a:r>
          </a:p>
          <a:p>
            <a:pPr lvl="1"/>
            <a:r>
              <a:rPr lang="en-US" dirty="0"/>
              <a:t>Two of the best known are the Four Seasons and the Ritz-Carlton Hotels</a:t>
            </a:r>
          </a:p>
        </p:txBody>
      </p:sp>
    </p:spTree>
    <p:extLst>
      <p:ext uri="{BB962C8B-B14F-4D97-AF65-F5344CB8AC3E}">
        <p14:creationId xmlns:p14="http://schemas.microsoft.com/office/powerpoint/2010/main" val="1681180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Resort Hotel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Caters to a vacationer or leisure traveler</a:t>
            </a:r>
          </a:p>
          <a:p>
            <a:pPr lvl="1"/>
            <a:r>
              <a:rPr lang="en-US" dirty="0"/>
              <a:t>Provides entertainment, recreation, and relaxation</a:t>
            </a:r>
          </a:p>
          <a:p>
            <a:pPr lvl="1"/>
            <a:r>
              <a:rPr lang="en-US" dirty="0"/>
              <a:t>Destination location</a:t>
            </a:r>
          </a:p>
          <a:p>
            <a:pPr lvl="1"/>
            <a:r>
              <a:rPr lang="en-US" dirty="0"/>
              <a:t>Special facilities built in to the hotel: Spas, saunas, swimming pools, and exercise &amp; fitness equipment</a:t>
            </a:r>
          </a:p>
          <a:p>
            <a:pPr lvl="1"/>
            <a:r>
              <a:rPr lang="en-US" dirty="0"/>
              <a:t>May include a golf course, tennis courts and a pro shop</a:t>
            </a:r>
          </a:p>
          <a:p>
            <a:pPr lvl="1"/>
            <a:r>
              <a:rPr lang="en-US" dirty="0"/>
              <a:t>Guest usually stay a week or more</a:t>
            </a:r>
          </a:p>
          <a:p>
            <a:pPr lvl="1"/>
            <a:r>
              <a:rPr lang="en-US" dirty="0"/>
              <a:t>May be considered luxury resorts due to high level of service and amenities</a:t>
            </a:r>
          </a:p>
        </p:txBody>
      </p:sp>
    </p:spTree>
    <p:extLst>
      <p:ext uri="{BB962C8B-B14F-4D97-AF65-F5344CB8AC3E}">
        <p14:creationId xmlns:p14="http://schemas.microsoft.com/office/powerpoint/2010/main" val="47085401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83</TotalTime>
  <Words>2060</Words>
  <Application>Microsoft Office PowerPoint</Application>
  <PresentationFormat>Widescreen</PresentationFormat>
  <Paragraphs>196</Paragraphs>
  <Slides>15</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Types of Lodging Properties – I </vt:lpstr>
      <vt:lpstr>PowerPoint Presentation</vt:lpstr>
      <vt:lpstr>Lodging Introduction</vt:lpstr>
      <vt:lpstr>Full Service Hotels</vt:lpstr>
      <vt:lpstr>Full Service Hotel Subcategories</vt:lpstr>
      <vt:lpstr>Convention Hotel</vt:lpstr>
      <vt:lpstr>McCormick Place</vt:lpstr>
      <vt:lpstr>Luxury Hotel</vt:lpstr>
      <vt:lpstr>Resort Hotel</vt:lpstr>
      <vt:lpstr>Extended Stay Hotel</vt:lpstr>
      <vt:lpstr>Extended Stay Subcategories</vt:lpstr>
      <vt:lpstr>Condominium Hotel</vt:lpstr>
      <vt:lpstr>Condominium Sub-categories</vt:lpstr>
      <vt:lpstr>Questions?</vt:lpstr>
      <vt:lpstr>References/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2018-01-03T11:20:41Z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