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handoutMasterIdLst>
    <p:handoutMasterId r:id="rId22"/>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5" r:id="rId19"/>
    <p:sldId id="334"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6032" autoAdjust="0"/>
  </p:normalViewPr>
  <p:slideViewPr>
    <p:cSldViewPr snapToGrid="0">
      <p:cViewPr>
        <p:scale>
          <a:sx n="51" d="100"/>
          <a:sy n="51" d="100"/>
        </p:scale>
        <p:origin x="127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Quite popular with young single adults or college students that are traveling for the travel experience and that are on a tight budget. You can find hostels in just about any tourist destination (New York City and New Orleans)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9593345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Started as an inexpensive way to travel but can be rather pricey now a days. RVs can range in price from $15, 000 to a million dollars. The place you stay can also range in price depending on the location. A simple KOA may be $20-30 a night but many campgrounds in Florida can be up to $200 a night. Some campgrounds have strict requirements on who can stay and what kind of RV they will accept (adult only or 35ft or larger RV only). It just depends on the atmosphere that the RV Park is trying to create or the guests that the property is trying to attract.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82040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Any place that a person puts their head down to sleep is part of the hotel industry. </a:t>
            </a:r>
          </a:p>
          <a:p>
            <a:r>
              <a:rPr lang="en-US" sz="1200" b="0" i="0" u="none" strike="noStrike" kern="1200" baseline="0" dirty="0">
                <a:solidFill>
                  <a:schemeClr val="tx1"/>
                </a:solidFill>
                <a:latin typeface="+mn-lt"/>
                <a:ea typeface="+mn-ea"/>
                <a:cs typeface="+mn-cs"/>
              </a:rPr>
              <a:t>“Heads in beds” are what create the profits. </a:t>
            </a:r>
          </a:p>
          <a:p>
            <a:r>
              <a:rPr lang="en-US" sz="1200" b="0" i="0" u="none" strike="noStrike" kern="1200" baseline="0" dirty="0">
                <a:solidFill>
                  <a:schemeClr val="tx1"/>
                </a:solidFill>
                <a:latin typeface="+mn-lt"/>
                <a:ea typeface="+mn-ea"/>
                <a:cs typeface="+mn-cs"/>
              </a:rPr>
              <a:t>If you choose a career in the hotel segment, here are some options that you need to be aware of for career opportunities.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989234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457279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great majority of the population uses Limited-Service properties. </a:t>
            </a:r>
          </a:p>
          <a:p>
            <a:r>
              <a:rPr lang="en-US" sz="1200" b="0" i="0" u="none" strike="noStrike" kern="1200" baseline="0" dirty="0">
                <a:solidFill>
                  <a:schemeClr val="tx1"/>
                </a:solidFill>
                <a:latin typeface="+mn-lt"/>
                <a:ea typeface="+mn-ea"/>
                <a:cs typeface="+mn-cs"/>
              </a:rPr>
              <a:t>Again, some properties have limited service and full service accommodations at the same property. An example would be La Quinta Inn &amp; Suites. You can have the limited service room or a nice site with extra amenities.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Most companies will ask their employees to stay in limited service properties when they have business travel to help reduce the companies travel expenses. This sometimes causes full service properties to offer company’s lower rates so that the business travelers will stay in the full service properties instead. </a:t>
            </a:r>
          </a:p>
          <a:p>
            <a:r>
              <a:rPr lang="en-US" sz="1200" b="0" i="0" u="none" strike="noStrike" kern="1200" baseline="0" dirty="0">
                <a:solidFill>
                  <a:schemeClr val="tx1"/>
                </a:solidFill>
                <a:latin typeface="+mn-lt"/>
                <a:ea typeface="+mn-ea"/>
                <a:cs typeface="+mn-cs"/>
              </a:rPr>
              <a:t>Hotels want to attract business travelers because that creates a consistent flow of guests into the hotel and can provide an increased likelihood of profitability for the hotel.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761599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Guests may choose a motel if all they are looking for is a clean bed and a shower. They are spending very little time in the hotel. </a:t>
            </a:r>
          </a:p>
          <a:p>
            <a:r>
              <a:rPr lang="en-US" sz="1200" b="0" i="0" u="none" strike="noStrike" kern="1200" baseline="0" dirty="0">
                <a:solidFill>
                  <a:schemeClr val="tx1"/>
                </a:solidFill>
                <a:latin typeface="+mn-lt"/>
                <a:ea typeface="+mn-ea"/>
                <a:cs typeface="+mn-cs"/>
              </a:rPr>
              <a:t>When a family travels to a baseball tournament for their young son, they may stay in a motel since they will leave the motel early in the morning and not return till late at night. </a:t>
            </a:r>
          </a:p>
          <a:p>
            <a:r>
              <a:rPr lang="en-US" sz="1200" b="0" i="0" u="none" strike="noStrike" kern="1200" baseline="0" dirty="0">
                <a:solidFill>
                  <a:schemeClr val="tx1"/>
                </a:solidFill>
                <a:latin typeface="+mn-lt"/>
                <a:ea typeface="+mn-ea"/>
                <a:cs typeface="+mn-cs"/>
              </a:rPr>
              <a:t>A traveler or truck driver stopping just for a place to sleep may choose to stay in a motel. They would not be paying for amenities that they would not have time to use or enjoy.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925739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83602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These kinds of accommodations can vary in price depending on the amenities and the location of the property.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463389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is for a smaller group than the convention group. </a:t>
            </a:r>
          </a:p>
          <a:p>
            <a:r>
              <a:rPr lang="en-US" sz="1200" b="0" i="0" u="none" strike="noStrike" kern="1200" baseline="0" dirty="0">
                <a:solidFill>
                  <a:schemeClr val="tx1"/>
                </a:solidFill>
                <a:latin typeface="+mn-lt"/>
                <a:ea typeface="+mn-ea"/>
                <a:cs typeface="+mn-cs"/>
              </a:rPr>
              <a:t>Example: All the high school English teachers attend a training session. They will probably stay in a conference center whereas all the high school English teachers in the state of Texas (a much larger group) would most likely have a convention and stay in a convention hotel.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447567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Lodges tend to be associated with outdoorsy activities and tend to be less formal in décor but not necessarily less expensive. </a:t>
            </a:r>
          </a:p>
          <a:p>
            <a:r>
              <a:rPr lang="en-US" sz="1200" b="0" i="0" u="none" strike="noStrike" kern="1200" baseline="0" dirty="0">
                <a:solidFill>
                  <a:schemeClr val="tx1"/>
                </a:solidFill>
                <a:latin typeface="+mn-lt"/>
                <a:ea typeface="+mn-ea"/>
                <a:cs typeface="+mn-cs"/>
              </a:rPr>
              <a:t>Example Disney Wilderness Lodge in Florida has a hunting theme in the décor (more casual) and is located in an area where critters are likely to be seen (rabbits, raccoons, etc.)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94346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Often historical homes are made into bed-and-breakfasts. The owner may choose to live on the property and operate the business. </a:t>
            </a:r>
          </a:p>
          <a:p>
            <a:r>
              <a:rPr lang="en-US" sz="1200" b="0" i="0" u="none" strike="noStrike" kern="1200" baseline="0" dirty="0">
                <a:solidFill>
                  <a:schemeClr val="tx1"/>
                </a:solidFill>
                <a:latin typeface="+mn-lt"/>
                <a:ea typeface="+mn-ea"/>
                <a:cs typeface="+mn-cs"/>
              </a:rPr>
              <a:t>Sometimes older adults that live alone (children are grown and gone) may have a large home in a destination area that can be operated as a bed-and-breakfast. This creates income and socialization for the older adults.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270606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494866" y="812373"/>
            <a:ext cx="7462935" cy="3413772"/>
          </a:xfrm>
        </p:spPr>
        <p:txBody>
          <a:bodyPr>
            <a:normAutofit/>
          </a:bodyPr>
          <a:lstStyle/>
          <a:p>
            <a:r>
              <a:rPr lang="en-US" dirty="0"/>
              <a:t>Types of Lodging Properties II</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Bed-And-Breakfast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Unique experience</a:t>
            </a:r>
          </a:p>
          <a:p>
            <a:pPr lvl="1"/>
            <a:r>
              <a:rPr lang="en-US" dirty="0"/>
              <a:t>Historic charm</a:t>
            </a:r>
          </a:p>
          <a:p>
            <a:pPr lvl="1"/>
            <a:r>
              <a:rPr lang="en-US" dirty="0"/>
              <a:t>Personal service and charming location</a:t>
            </a:r>
          </a:p>
          <a:p>
            <a:pPr lvl="1"/>
            <a:r>
              <a:rPr lang="en-US" dirty="0"/>
              <a:t>Originated from the European tradition of people opening their homes to travelers</a:t>
            </a:r>
          </a:p>
          <a:p>
            <a:pPr lvl="1"/>
            <a:r>
              <a:rPr lang="en-US" dirty="0"/>
              <a:t>Home-cooked breakfast</a:t>
            </a:r>
          </a:p>
          <a:p>
            <a:pPr lvl="1"/>
            <a:r>
              <a:rPr lang="en-US" dirty="0"/>
              <a:t>Family like atmosphere</a:t>
            </a:r>
          </a:p>
          <a:p>
            <a:pPr lvl="1"/>
            <a:r>
              <a:rPr lang="en-US" dirty="0"/>
              <a:t>Meet owners and other guests at meals</a:t>
            </a:r>
          </a:p>
          <a:p>
            <a:pPr lvl="1"/>
            <a:r>
              <a:rPr lang="en-US" dirty="0"/>
              <a:t>Bed-and-breakfast Inns –larger and more rooms</a:t>
            </a:r>
          </a:p>
        </p:txBody>
      </p:sp>
    </p:spTree>
    <p:extLst>
      <p:ext uri="{BB962C8B-B14F-4D97-AF65-F5344CB8AC3E}">
        <p14:creationId xmlns:p14="http://schemas.microsoft.com/office/powerpoint/2010/main" val="3378253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Hostel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Sleeping rooms, bathrooms and kitchen facilities are shared</a:t>
            </a:r>
          </a:p>
          <a:p>
            <a:pPr lvl="1"/>
            <a:r>
              <a:rPr lang="en-US" dirty="0"/>
              <a:t>Very inexpensive</a:t>
            </a:r>
          </a:p>
          <a:p>
            <a:pPr lvl="1"/>
            <a:r>
              <a:rPr lang="en-US" dirty="0"/>
              <a:t>No linen, toilet articles or housekeeping provided</a:t>
            </a:r>
          </a:p>
          <a:p>
            <a:pPr lvl="1"/>
            <a:r>
              <a:rPr lang="en-US" dirty="0"/>
              <a:t>Guests may perform chores as part of their payment</a:t>
            </a:r>
          </a:p>
          <a:p>
            <a:pPr lvl="1"/>
            <a:r>
              <a:rPr lang="en-US" dirty="0"/>
              <a:t>Guests may prepare own food in the kitchen</a:t>
            </a:r>
          </a:p>
        </p:txBody>
      </p:sp>
    </p:spTree>
    <p:extLst>
      <p:ext uri="{BB962C8B-B14F-4D97-AF65-F5344CB8AC3E}">
        <p14:creationId xmlns:p14="http://schemas.microsoft.com/office/powerpoint/2010/main" val="194892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Campground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Started as a place to pitch a tent with a restroom nearby</a:t>
            </a:r>
          </a:p>
          <a:p>
            <a:pPr lvl="1"/>
            <a:r>
              <a:rPr lang="en-US" dirty="0"/>
              <a:t>Hot showers and modern plumbing</a:t>
            </a:r>
          </a:p>
          <a:p>
            <a:pPr lvl="1"/>
            <a:r>
              <a:rPr lang="en-US" dirty="0"/>
              <a:t>Hook-ups for recreational vehicles (water, sewer, electricity and cable television)</a:t>
            </a:r>
          </a:p>
          <a:p>
            <a:pPr lvl="1"/>
            <a:r>
              <a:rPr lang="en-US" dirty="0"/>
              <a:t>Swimming pools</a:t>
            </a:r>
          </a:p>
          <a:p>
            <a:pPr lvl="1"/>
            <a:r>
              <a:rPr lang="en-US" dirty="0"/>
              <a:t>Located in natural areas where people hike and enjoy the scenery</a:t>
            </a:r>
          </a:p>
          <a:p>
            <a:pPr lvl="1"/>
            <a:r>
              <a:rPr lang="en-US" dirty="0"/>
              <a:t>Located near national and state parks</a:t>
            </a:r>
          </a:p>
        </p:txBody>
      </p:sp>
    </p:spTree>
    <p:extLst>
      <p:ext uri="{BB962C8B-B14F-4D97-AF65-F5344CB8AC3E}">
        <p14:creationId xmlns:p14="http://schemas.microsoft.com/office/powerpoint/2010/main" val="1834952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Institutional Housing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Schools, universities, hospitals, prisons and the military</a:t>
            </a:r>
          </a:p>
          <a:p>
            <a:pPr lvl="1"/>
            <a:r>
              <a:rPr lang="en-US" dirty="0"/>
              <a:t>Dormitory style</a:t>
            </a:r>
          </a:p>
          <a:p>
            <a:pPr lvl="1"/>
            <a:r>
              <a:rPr lang="en-US" dirty="0"/>
              <a:t>Shared bathroom facilities </a:t>
            </a:r>
          </a:p>
          <a:p>
            <a:pPr lvl="1"/>
            <a:r>
              <a:rPr lang="en-US" dirty="0"/>
              <a:t>Senior Housing (place to live for people over 55)</a:t>
            </a:r>
          </a:p>
          <a:p>
            <a:pPr lvl="1"/>
            <a:r>
              <a:rPr lang="en-US" dirty="0"/>
              <a:t>Resort style</a:t>
            </a:r>
          </a:p>
          <a:p>
            <a:pPr lvl="1"/>
            <a:r>
              <a:rPr lang="en-US" dirty="0"/>
              <a:t>Rent or buy and apartment</a:t>
            </a:r>
          </a:p>
        </p:txBody>
      </p:sp>
      <p:sp>
        <p:nvSpPr>
          <p:cNvPr id="4" name="Content Placeholder 3">
            <a:extLst>
              <a:ext uri="{FF2B5EF4-FFF2-40B4-BE49-F238E27FC236}">
                <a16:creationId xmlns:a16="http://schemas.microsoft.com/office/drawing/2014/main" id="{3E6F5074-E5D4-416E-957A-77C7D8EFC90C}"/>
              </a:ext>
            </a:extLst>
          </p:cNvPr>
          <p:cNvSpPr>
            <a:spLocks noGrp="1"/>
          </p:cNvSpPr>
          <p:nvPr>
            <p:ph sz="half" idx="10"/>
          </p:nvPr>
        </p:nvSpPr>
        <p:spPr/>
        <p:txBody>
          <a:bodyPr/>
          <a:lstStyle/>
          <a:p>
            <a:pPr lvl="1"/>
            <a:r>
              <a:rPr lang="en-US" dirty="0"/>
              <a:t>Communal Dining Room, fitness &amp; recreational facilities, lounges and library</a:t>
            </a:r>
          </a:p>
          <a:p>
            <a:pPr lvl="1"/>
            <a:r>
              <a:rPr lang="en-US" dirty="0"/>
              <a:t>Banking, beauty salon, and transportation</a:t>
            </a:r>
          </a:p>
          <a:p>
            <a:pPr lvl="1"/>
            <a:r>
              <a:rPr lang="en-US" dirty="0"/>
              <a:t>Nursing Home</a:t>
            </a:r>
          </a:p>
          <a:p>
            <a:pPr lvl="1"/>
            <a:r>
              <a:rPr lang="en-US" dirty="0"/>
              <a:t>Small sleeping room</a:t>
            </a:r>
          </a:p>
          <a:p>
            <a:pPr lvl="1"/>
            <a:r>
              <a:rPr lang="en-US" dirty="0"/>
              <a:t>Foodservice</a:t>
            </a:r>
          </a:p>
          <a:p>
            <a:pPr lvl="1"/>
            <a:r>
              <a:rPr lang="en-US" dirty="0"/>
              <a:t>Medical care</a:t>
            </a:r>
          </a:p>
          <a:p>
            <a:pPr lvl="1"/>
            <a:r>
              <a:rPr lang="en-US" dirty="0"/>
              <a:t>Social services</a:t>
            </a:r>
          </a:p>
          <a:p>
            <a:endParaRPr lang="en-US" dirty="0"/>
          </a:p>
        </p:txBody>
      </p:sp>
    </p:spTree>
    <p:extLst>
      <p:ext uri="{BB962C8B-B14F-4D97-AF65-F5344CB8AC3E}">
        <p14:creationId xmlns:p14="http://schemas.microsoft.com/office/powerpoint/2010/main" val="2523710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D42B-BD58-4326-A74F-0D926EF39D2B}"/>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98768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Textbooks:</a:t>
            </a:r>
          </a:p>
          <a:p>
            <a:pPr lvl="2"/>
            <a:r>
              <a:rPr lang="en-US" sz="2000" dirty="0"/>
              <a:t>Reynolds, Johnny Sue. Hospitality Services Food &amp; Lodging. Second. Tinley Park, Illinois: The </a:t>
            </a:r>
            <a:r>
              <a:rPr lang="en-US" sz="2000" dirty="0" err="1"/>
              <a:t>Goodheart-WillcoxCompany</a:t>
            </a:r>
            <a:r>
              <a:rPr lang="en-US" sz="2000" dirty="0"/>
              <a:t>, Inc., 2010. Print.</a:t>
            </a:r>
          </a:p>
          <a:p>
            <a:pPr lvl="2"/>
            <a:r>
              <a:rPr lang="en-US" sz="2000" dirty="0"/>
              <a:t>Lodging Management Program Year One AHLA Educational Institute</a:t>
            </a:r>
            <a:br>
              <a:rPr lang="en-US" sz="2000" dirty="0"/>
            </a:br>
            <a:r>
              <a:rPr lang="en-US" sz="2000" dirty="0"/>
              <a:t>ISBN0-86612-214-1</a:t>
            </a:r>
          </a:p>
        </p:txBody>
      </p:sp>
    </p:spTree>
    <p:extLst>
      <p:ext uri="{BB962C8B-B14F-4D97-AF65-F5344CB8AC3E}">
        <p14:creationId xmlns:p14="http://schemas.microsoft.com/office/powerpoint/2010/main" val="2289042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Limited Service Properties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Fewer Services →Lower Price</a:t>
            </a:r>
          </a:p>
          <a:p>
            <a:pPr lvl="1"/>
            <a:r>
              <a:rPr lang="en-US" dirty="0"/>
              <a:t>Motels were the first limited-service properties</a:t>
            </a:r>
          </a:p>
          <a:p>
            <a:pPr lvl="1"/>
            <a:r>
              <a:rPr lang="en-US" dirty="0"/>
              <a:t>Something between a hotel and a motel at a midrange price</a:t>
            </a:r>
          </a:p>
          <a:p>
            <a:pPr lvl="1"/>
            <a:r>
              <a:rPr lang="en-US" dirty="0"/>
              <a:t>Some hotels got smaller and began calling themselves inns</a:t>
            </a:r>
          </a:p>
          <a:p>
            <a:pPr lvl="1"/>
            <a:r>
              <a:rPr lang="en-US" dirty="0"/>
              <a:t>Medium level of service</a:t>
            </a:r>
          </a:p>
          <a:p>
            <a:pPr lvl="1"/>
            <a:r>
              <a:rPr lang="en-US" dirty="0"/>
              <a:t>Amenities include: bed, TV, phone, bathroom and daily housekeeping</a:t>
            </a:r>
          </a:p>
          <a:p>
            <a:pPr lvl="1"/>
            <a:r>
              <a:rPr lang="en-US" dirty="0"/>
              <a:t>Swimming pool</a:t>
            </a:r>
          </a:p>
          <a:p>
            <a:pPr lvl="1"/>
            <a:r>
              <a:rPr lang="en-US" dirty="0"/>
              <a:t>Continental breakfast (no kitchen required)</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Limited Service Properties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Three or four stories tall</a:t>
            </a:r>
          </a:p>
          <a:p>
            <a:pPr lvl="1"/>
            <a:r>
              <a:rPr lang="en-US" dirty="0"/>
              <a:t>May have the word INN in the name</a:t>
            </a:r>
          </a:p>
          <a:p>
            <a:pPr lvl="1"/>
            <a:r>
              <a:rPr lang="en-US" dirty="0"/>
              <a:t>No restaurant or bell attendants</a:t>
            </a:r>
          </a:p>
          <a:p>
            <a:pPr lvl="1"/>
            <a:r>
              <a:rPr lang="en-US" dirty="0"/>
              <a:t>One or two small meeting rooms</a:t>
            </a:r>
          </a:p>
          <a:p>
            <a:pPr lvl="1"/>
            <a:r>
              <a:rPr lang="en-US" dirty="0"/>
              <a:t>Internet access in each room</a:t>
            </a:r>
          </a:p>
          <a:p>
            <a:pPr lvl="1"/>
            <a:r>
              <a:rPr lang="en-US" dirty="0"/>
              <a:t>Located near business parks or highways</a:t>
            </a:r>
          </a:p>
          <a:p>
            <a:pPr lvl="1"/>
            <a:r>
              <a:rPr lang="en-US" dirty="0"/>
              <a:t>Usually a brand name restaurant is located nearby</a:t>
            </a:r>
          </a:p>
          <a:p>
            <a:pPr lvl="1"/>
            <a:r>
              <a:rPr lang="en-US" dirty="0"/>
              <a:t>Examples: La Quinta Inns, Hampton Inns, and Fairfield Inns</a:t>
            </a:r>
          </a:p>
        </p:txBody>
      </p:sp>
    </p:spTree>
    <p:extLst>
      <p:ext uri="{BB962C8B-B14F-4D97-AF65-F5344CB8AC3E}">
        <p14:creationId xmlns:p14="http://schemas.microsoft.com/office/powerpoint/2010/main" val="3491824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Motels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One or two stories</a:t>
            </a:r>
          </a:p>
          <a:p>
            <a:pPr lvl="1"/>
            <a:r>
              <a:rPr lang="en-US" dirty="0"/>
              <a:t>No Interior corridors </a:t>
            </a:r>
          </a:p>
          <a:p>
            <a:pPr lvl="1"/>
            <a:r>
              <a:rPr lang="en-US" dirty="0"/>
              <a:t>No elevators</a:t>
            </a:r>
          </a:p>
          <a:p>
            <a:pPr lvl="1"/>
            <a:r>
              <a:rPr lang="en-US" dirty="0"/>
              <a:t>Parking located close to the rooms</a:t>
            </a:r>
          </a:p>
          <a:p>
            <a:pPr lvl="1"/>
            <a:r>
              <a:rPr lang="en-US" dirty="0"/>
              <a:t>Rooms entered from the outside</a:t>
            </a:r>
          </a:p>
          <a:p>
            <a:pPr lvl="1"/>
            <a:r>
              <a:rPr lang="en-US" dirty="0"/>
              <a:t>Minimal service</a:t>
            </a:r>
          </a:p>
          <a:p>
            <a:pPr lvl="1"/>
            <a:r>
              <a:rPr lang="en-US" dirty="0"/>
              <a:t>Amenities include: bed TV, phone, bathroom and daily housekeeping</a:t>
            </a:r>
          </a:p>
          <a:p>
            <a:pPr lvl="1"/>
            <a:r>
              <a:rPr lang="en-US" dirty="0"/>
              <a:t>No foodservice, bar or recreational facilities</a:t>
            </a:r>
          </a:p>
        </p:txBody>
      </p:sp>
    </p:spTree>
    <p:extLst>
      <p:ext uri="{BB962C8B-B14F-4D97-AF65-F5344CB8AC3E}">
        <p14:creationId xmlns:p14="http://schemas.microsoft.com/office/powerpoint/2010/main" val="3875179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Limited Service Properties Sub-Categories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Limited-Service Hotels</a:t>
            </a:r>
          </a:p>
          <a:p>
            <a:pPr lvl="1"/>
            <a:r>
              <a:rPr lang="en-US" dirty="0"/>
              <a:t>Motels</a:t>
            </a:r>
          </a:p>
          <a:p>
            <a:pPr lvl="1"/>
            <a:r>
              <a:rPr lang="en-US" dirty="0"/>
              <a:t>Budget Hotel</a:t>
            </a:r>
          </a:p>
          <a:p>
            <a:pPr lvl="1"/>
            <a:r>
              <a:rPr lang="en-US" dirty="0"/>
              <a:t>Also called economy hotel, budget motel, or economy motel</a:t>
            </a:r>
          </a:p>
          <a:p>
            <a:pPr lvl="1"/>
            <a:r>
              <a:rPr lang="en-US" dirty="0"/>
              <a:t>Lowest rates and least service</a:t>
            </a:r>
          </a:p>
          <a:p>
            <a:pPr lvl="1"/>
            <a:r>
              <a:rPr lang="en-US" dirty="0"/>
              <a:t>Small rooms with built in furniture</a:t>
            </a:r>
          </a:p>
          <a:p>
            <a:pPr lvl="1"/>
            <a:r>
              <a:rPr lang="en-US" dirty="0"/>
              <a:t>Comfortable, clean place to sleep at a low price</a:t>
            </a:r>
          </a:p>
          <a:p>
            <a:pPr lvl="1"/>
            <a:r>
              <a:rPr lang="en-US" dirty="0"/>
              <a:t>Motel 6 –Offered rooms for $6 in the 1960s</a:t>
            </a:r>
          </a:p>
          <a:p>
            <a:pPr lvl="1"/>
            <a:r>
              <a:rPr lang="en-US" dirty="0"/>
              <a:t>Microtel –Newer version</a:t>
            </a:r>
          </a:p>
        </p:txBody>
      </p:sp>
    </p:spTree>
    <p:extLst>
      <p:ext uri="{BB962C8B-B14F-4D97-AF65-F5344CB8AC3E}">
        <p14:creationId xmlns:p14="http://schemas.microsoft.com/office/powerpoint/2010/main" val="231970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Specialty Accommodations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Vary in level of service but usually less service than a full service hotel more than a motel</a:t>
            </a:r>
          </a:p>
          <a:p>
            <a:pPr lvl="1"/>
            <a:r>
              <a:rPr lang="en-US" dirty="0"/>
              <a:t>May provide a unique experience </a:t>
            </a:r>
          </a:p>
          <a:p>
            <a:pPr lvl="1"/>
            <a:r>
              <a:rPr lang="en-US" dirty="0"/>
              <a:t>Specialty Accommodations Subcategories: </a:t>
            </a:r>
          </a:p>
          <a:p>
            <a:pPr lvl="2"/>
            <a:r>
              <a:rPr lang="en-US" sz="2400" dirty="0"/>
              <a:t>Conference Centers</a:t>
            </a:r>
          </a:p>
          <a:p>
            <a:pPr lvl="2"/>
            <a:r>
              <a:rPr lang="en-US" sz="2400" dirty="0"/>
              <a:t>Lodges</a:t>
            </a:r>
          </a:p>
          <a:p>
            <a:pPr lvl="2"/>
            <a:r>
              <a:rPr lang="en-US" sz="2400" dirty="0"/>
              <a:t>Bed-and-breakfasts</a:t>
            </a:r>
          </a:p>
          <a:p>
            <a:pPr lvl="2"/>
            <a:r>
              <a:rPr lang="en-US" sz="2400" dirty="0"/>
              <a:t>Hostels</a:t>
            </a:r>
          </a:p>
          <a:p>
            <a:pPr lvl="2"/>
            <a:r>
              <a:rPr lang="en-US" sz="2400" dirty="0"/>
              <a:t>Campgrounds</a:t>
            </a:r>
          </a:p>
        </p:txBody>
      </p:sp>
    </p:spTree>
    <p:extLst>
      <p:ext uri="{BB962C8B-B14F-4D97-AF65-F5344CB8AC3E}">
        <p14:creationId xmlns:p14="http://schemas.microsoft.com/office/powerpoint/2010/main" val="4011554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Conference Center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60% or more of the occupancy generated by conferences</a:t>
            </a:r>
          </a:p>
          <a:p>
            <a:pPr lvl="1"/>
            <a:r>
              <a:rPr lang="en-US" dirty="0"/>
              <a:t>Smaller facilities in suburban or rural areas or on college campuses</a:t>
            </a:r>
          </a:p>
          <a:p>
            <a:pPr lvl="1"/>
            <a:r>
              <a:rPr lang="en-US" dirty="0"/>
              <a:t>Meeting Package Rates: sleeping rooms, meeting rooms, and meals for conference attendees</a:t>
            </a:r>
          </a:p>
          <a:p>
            <a:pPr lvl="1"/>
            <a:r>
              <a:rPr lang="en-US" dirty="0"/>
              <a:t>Guests go to the same meeting and eat all meals together</a:t>
            </a:r>
          </a:p>
          <a:p>
            <a:pPr lvl="1"/>
            <a:r>
              <a:rPr lang="en-US" dirty="0"/>
              <a:t>Staff trained to work with meeting planners</a:t>
            </a:r>
          </a:p>
          <a:p>
            <a:pPr lvl="1"/>
            <a:r>
              <a:rPr lang="en-US" dirty="0"/>
              <a:t>Some large companies and universities have their own conference centers for training their employees</a:t>
            </a:r>
          </a:p>
        </p:txBody>
      </p:sp>
    </p:spTree>
    <p:extLst>
      <p:ext uri="{BB962C8B-B14F-4D97-AF65-F5344CB8AC3E}">
        <p14:creationId xmlns:p14="http://schemas.microsoft.com/office/powerpoint/2010/main" val="3184607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Lodges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Rooms and housekeeping provided for guests that are participating in a recreational activity</a:t>
            </a:r>
          </a:p>
          <a:p>
            <a:pPr lvl="1"/>
            <a:r>
              <a:rPr lang="en-US" dirty="0"/>
              <a:t>Examples: Hunting, fishing, skiing, or horseback riding</a:t>
            </a:r>
          </a:p>
          <a:p>
            <a:pPr lvl="1"/>
            <a:r>
              <a:rPr lang="en-US" dirty="0"/>
              <a:t>Usually small; 10-100 rooms</a:t>
            </a:r>
          </a:p>
          <a:p>
            <a:pPr lvl="1"/>
            <a:r>
              <a:rPr lang="en-US" dirty="0"/>
              <a:t>Located in area where the activity is done</a:t>
            </a:r>
          </a:p>
          <a:p>
            <a:pPr lvl="1"/>
            <a:r>
              <a:rPr lang="en-US" dirty="0"/>
              <a:t>Designed to offer peace and serenity to guests</a:t>
            </a:r>
          </a:p>
        </p:txBody>
      </p:sp>
    </p:spTree>
    <p:extLst>
      <p:ext uri="{BB962C8B-B14F-4D97-AF65-F5344CB8AC3E}">
        <p14:creationId xmlns:p14="http://schemas.microsoft.com/office/powerpoint/2010/main" val="90523293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53</TotalTime>
  <Words>1273</Words>
  <Application>Microsoft Office PowerPoint</Application>
  <PresentationFormat>Widescreen</PresentationFormat>
  <Paragraphs>133</Paragraphs>
  <Slides>15</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Types of Lodging Properties II</vt:lpstr>
      <vt:lpstr>PowerPoint Presentation</vt:lpstr>
      <vt:lpstr>Limited Service Properties</vt:lpstr>
      <vt:lpstr>Limited Service Properties</vt:lpstr>
      <vt:lpstr>Motels</vt:lpstr>
      <vt:lpstr>Limited Service Properties Sub-Categories</vt:lpstr>
      <vt:lpstr>Specialty Accommodations</vt:lpstr>
      <vt:lpstr>Conference Center</vt:lpstr>
      <vt:lpstr>Lodges</vt:lpstr>
      <vt:lpstr>Bed-And-Breakfast</vt:lpstr>
      <vt:lpstr>Hostel</vt:lpstr>
      <vt:lpstr>Campground</vt:lpstr>
      <vt:lpstr>Institutional Housing</vt:lpstr>
      <vt:lpstr>Questions?</vt:lpstr>
      <vt:lpstr>References/Resources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2018-01-03T11:34:15Z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