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7"/>
  </p:notesMasterIdLst>
  <p:handoutMasterIdLst>
    <p:handoutMasterId r:id="rId3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977" autoAdjust="0"/>
  </p:normalViewPr>
  <p:slideViewPr>
    <p:cSldViewPr snapToGrid="0">
      <p:cViewPr varScale="1">
        <p:scale>
          <a:sx n="94" d="100"/>
          <a:sy n="94" d="100"/>
        </p:scale>
        <p:origin x="706" y="8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FC331-E239-4826-AA9B-CFCEB529208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3E556B7-7D45-43EE-9793-0886FD874C44}">
      <dgm:prSet phldrT="[Text]"/>
      <dgm:spPr/>
      <dgm:t>
        <a:bodyPr/>
        <a:lstStyle/>
        <a:p>
          <a:r>
            <a:rPr lang="en-US" dirty="0"/>
            <a:t>Childhood</a:t>
          </a:r>
        </a:p>
      </dgm:t>
    </dgm:pt>
    <dgm:pt modelId="{1448056C-1464-4B6C-981D-55CE44042176}" type="parTrans" cxnId="{EA41A433-BDDA-40A2-8358-FB933B5A78D9}">
      <dgm:prSet/>
      <dgm:spPr/>
      <dgm:t>
        <a:bodyPr/>
        <a:lstStyle/>
        <a:p>
          <a:endParaRPr lang="en-US"/>
        </a:p>
      </dgm:t>
    </dgm:pt>
    <dgm:pt modelId="{8BCED471-4FDA-4CCE-BB4F-8742378FB3D4}" type="sibTrans" cxnId="{EA41A433-BDDA-40A2-8358-FB933B5A78D9}">
      <dgm:prSet/>
      <dgm:spPr/>
      <dgm:t>
        <a:bodyPr/>
        <a:lstStyle/>
        <a:p>
          <a:endParaRPr lang="en-US"/>
        </a:p>
      </dgm:t>
    </dgm:pt>
    <dgm:pt modelId="{A94A3F78-D735-4AB2-AEC6-D3AA0F471770}">
      <dgm:prSet phldrT="[Text]"/>
      <dgm:spPr/>
      <dgm:t>
        <a:bodyPr/>
        <a:lstStyle/>
        <a:p>
          <a:r>
            <a:rPr lang="en-US" dirty="0"/>
            <a:t>Early Adulthood</a:t>
          </a:r>
        </a:p>
      </dgm:t>
    </dgm:pt>
    <dgm:pt modelId="{5C7F6A67-42C6-4CA8-AD94-F1A7848FA337}" type="parTrans" cxnId="{FC71BCC6-97C9-42B8-9C9A-B79D372D5078}">
      <dgm:prSet/>
      <dgm:spPr/>
      <dgm:t>
        <a:bodyPr/>
        <a:lstStyle/>
        <a:p>
          <a:endParaRPr lang="en-US"/>
        </a:p>
      </dgm:t>
    </dgm:pt>
    <dgm:pt modelId="{87273F52-3780-4CEE-BF5E-06F414BDB764}" type="sibTrans" cxnId="{FC71BCC6-97C9-42B8-9C9A-B79D372D5078}">
      <dgm:prSet/>
      <dgm:spPr/>
      <dgm:t>
        <a:bodyPr/>
        <a:lstStyle/>
        <a:p>
          <a:endParaRPr lang="en-US"/>
        </a:p>
      </dgm:t>
    </dgm:pt>
    <dgm:pt modelId="{B1992DD2-D08D-48DF-BD97-071FE7B1E686}">
      <dgm:prSet phldrT="[Text]"/>
      <dgm:spPr/>
      <dgm:t>
        <a:bodyPr/>
        <a:lstStyle/>
        <a:p>
          <a:r>
            <a:rPr lang="en-US" dirty="0"/>
            <a:t>Middle Adulthood</a:t>
          </a:r>
        </a:p>
      </dgm:t>
    </dgm:pt>
    <dgm:pt modelId="{1A974E5A-551D-4B66-8435-A33F2EDD52C6}" type="parTrans" cxnId="{6AA4F661-6295-4A6E-9E7F-25EE715C711A}">
      <dgm:prSet/>
      <dgm:spPr/>
      <dgm:t>
        <a:bodyPr/>
        <a:lstStyle/>
        <a:p>
          <a:endParaRPr lang="en-US"/>
        </a:p>
      </dgm:t>
    </dgm:pt>
    <dgm:pt modelId="{50D7BFCC-8689-446D-B7EA-D2CACA8D17AA}" type="sibTrans" cxnId="{6AA4F661-6295-4A6E-9E7F-25EE715C711A}">
      <dgm:prSet/>
      <dgm:spPr/>
      <dgm:t>
        <a:bodyPr/>
        <a:lstStyle/>
        <a:p>
          <a:endParaRPr lang="en-US"/>
        </a:p>
      </dgm:t>
    </dgm:pt>
    <dgm:pt modelId="{BDCAE25D-565A-437D-B03F-70E5E9DB839A}">
      <dgm:prSet phldrT="[Text]"/>
      <dgm:spPr/>
      <dgm:t>
        <a:bodyPr/>
        <a:lstStyle/>
        <a:p>
          <a:r>
            <a:rPr lang="en-US" dirty="0"/>
            <a:t>Later</a:t>
          </a:r>
        </a:p>
        <a:p>
          <a:r>
            <a:rPr lang="en-US" dirty="0"/>
            <a:t>Adulthood</a:t>
          </a:r>
        </a:p>
      </dgm:t>
    </dgm:pt>
    <dgm:pt modelId="{FFDBE934-8CFE-4987-928C-47EF4BE62A2D}" type="parTrans" cxnId="{14472FC8-6B91-4C85-B668-FABF959F51E3}">
      <dgm:prSet/>
      <dgm:spPr/>
      <dgm:t>
        <a:bodyPr/>
        <a:lstStyle/>
        <a:p>
          <a:endParaRPr lang="en-US"/>
        </a:p>
      </dgm:t>
    </dgm:pt>
    <dgm:pt modelId="{28B5691D-CFC7-4110-B2BE-E326FC4BA926}" type="sibTrans" cxnId="{14472FC8-6B91-4C85-B668-FABF959F51E3}">
      <dgm:prSet/>
      <dgm:spPr/>
      <dgm:t>
        <a:bodyPr/>
        <a:lstStyle/>
        <a:p>
          <a:endParaRPr lang="en-US"/>
        </a:p>
      </dgm:t>
    </dgm:pt>
    <dgm:pt modelId="{4377F6EA-ECDA-4706-9578-3EE0F3816DD1}" type="pres">
      <dgm:prSet presAssocID="{8E0FC331-E239-4826-AA9B-CFCEB5292088}" presName="cycle" presStyleCnt="0">
        <dgm:presLayoutVars>
          <dgm:dir/>
          <dgm:resizeHandles val="exact"/>
        </dgm:presLayoutVars>
      </dgm:prSet>
      <dgm:spPr/>
    </dgm:pt>
    <dgm:pt modelId="{781D2734-157B-49FE-A780-D8B66D7431B6}" type="pres">
      <dgm:prSet presAssocID="{43E556B7-7D45-43EE-9793-0886FD874C44}" presName="node" presStyleLbl="node1" presStyleIdx="0" presStyleCnt="4" custRadScaleRad="108017" custRadScaleInc="-760">
        <dgm:presLayoutVars>
          <dgm:bulletEnabled val="1"/>
        </dgm:presLayoutVars>
      </dgm:prSet>
      <dgm:spPr/>
    </dgm:pt>
    <dgm:pt modelId="{0859BE31-5EBA-46C0-AAFD-757C56069368}" type="pres">
      <dgm:prSet presAssocID="{8BCED471-4FDA-4CCE-BB4F-8742378FB3D4}" presName="sibTrans" presStyleLbl="sibTrans2D1" presStyleIdx="0" presStyleCnt="4"/>
      <dgm:spPr/>
    </dgm:pt>
    <dgm:pt modelId="{2CA86422-65AC-4EA3-A44B-C9129CD90372}" type="pres">
      <dgm:prSet presAssocID="{8BCED471-4FDA-4CCE-BB4F-8742378FB3D4}" presName="connectorText" presStyleLbl="sibTrans2D1" presStyleIdx="0" presStyleCnt="4"/>
      <dgm:spPr/>
    </dgm:pt>
    <dgm:pt modelId="{5052113A-69BD-43BE-A5CD-1D4C459D345B}" type="pres">
      <dgm:prSet presAssocID="{A94A3F78-D735-4AB2-AEC6-D3AA0F471770}" presName="node" presStyleLbl="node1" presStyleIdx="1" presStyleCnt="4">
        <dgm:presLayoutVars>
          <dgm:bulletEnabled val="1"/>
        </dgm:presLayoutVars>
      </dgm:prSet>
      <dgm:spPr/>
    </dgm:pt>
    <dgm:pt modelId="{B7F3F2A6-1851-4014-8465-37FC76F5166A}" type="pres">
      <dgm:prSet presAssocID="{87273F52-3780-4CEE-BF5E-06F414BDB764}" presName="sibTrans" presStyleLbl="sibTrans2D1" presStyleIdx="1" presStyleCnt="4"/>
      <dgm:spPr/>
    </dgm:pt>
    <dgm:pt modelId="{0A480D5B-2C88-477F-93B7-602F757B90A3}" type="pres">
      <dgm:prSet presAssocID="{87273F52-3780-4CEE-BF5E-06F414BDB764}" presName="connectorText" presStyleLbl="sibTrans2D1" presStyleIdx="1" presStyleCnt="4"/>
      <dgm:spPr/>
    </dgm:pt>
    <dgm:pt modelId="{69330D40-D90F-44A2-AE0F-AD5AAF860522}" type="pres">
      <dgm:prSet presAssocID="{B1992DD2-D08D-48DF-BD97-071FE7B1E686}" presName="node" presStyleLbl="node1" presStyleIdx="2" presStyleCnt="4">
        <dgm:presLayoutVars>
          <dgm:bulletEnabled val="1"/>
        </dgm:presLayoutVars>
      </dgm:prSet>
      <dgm:spPr/>
    </dgm:pt>
    <dgm:pt modelId="{17237BA7-9103-416B-B43C-47DD34619492}" type="pres">
      <dgm:prSet presAssocID="{50D7BFCC-8689-446D-B7EA-D2CACA8D17AA}" presName="sibTrans" presStyleLbl="sibTrans2D1" presStyleIdx="2" presStyleCnt="4"/>
      <dgm:spPr/>
    </dgm:pt>
    <dgm:pt modelId="{AF3B2227-1E92-41A2-BAAB-C3B1BB6A8E89}" type="pres">
      <dgm:prSet presAssocID="{50D7BFCC-8689-446D-B7EA-D2CACA8D17AA}" presName="connectorText" presStyleLbl="sibTrans2D1" presStyleIdx="2" presStyleCnt="4"/>
      <dgm:spPr/>
    </dgm:pt>
    <dgm:pt modelId="{9602282D-236E-40E5-956B-2BA58727A13E}" type="pres">
      <dgm:prSet presAssocID="{BDCAE25D-565A-437D-B03F-70E5E9DB839A}" presName="node" presStyleLbl="node1" presStyleIdx="3" presStyleCnt="4">
        <dgm:presLayoutVars>
          <dgm:bulletEnabled val="1"/>
        </dgm:presLayoutVars>
      </dgm:prSet>
      <dgm:spPr/>
    </dgm:pt>
    <dgm:pt modelId="{D0B6AC71-8FAC-417B-9013-BD6F41B06875}" type="pres">
      <dgm:prSet presAssocID="{28B5691D-CFC7-4110-B2BE-E326FC4BA926}" presName="sibTrans" presStyleLbl="sibTrans2D1" presStyleIdx="3" presStyleCnt="4"/>
      <dgm:spPr/>
    </dgm:pt>
    <dgm:pt modelId="{3413EFCE-72D6-42A1-AB87-22F2EDA218D8}" type="pres">
      <dgm:prSet presAssocID="{28B5691D-CFC7-4110-B2BE-E326FC4BA926}" presName="connectorText" presStyleLbl="sibTrans2D1" presStyleIdx="3" presStyleCnt="4"/>
      <dgm:spPr/>
    </dgm:pt>
  </dgm:ptLst>
  <dgm:cxnLst>
    <dgm:cxn modelId="{0DFE9103-F994-4E4B-8A20-0161A36144F1}" type="presOf" srcId="{50D7BFCC-8689-446D-B7EA-D2CACA8D17AA}" destId="{17237BA7-9103-416B-B43C-47DD34619492}" srcOrd="0" destOrd="0" presId="urn:microsoft.com/office/officeart/2005/8/layout/cycle2"/>
    <dgm:cxn modelId="{CFAFB912-961F-482B-9D3A-13E9567A5F65}" type="presOf" srcId="{8BCED471-4FDA-4CCE-BB4F-8742378FB3D4}" destId="{2CA86422-65AC-4EA3-A44B-C9129CD90372}" srcOrd="1" destOrd="0" presId="urn:microsoft.com/office/officeart/2005/8/layout/cycle2"/>
    <dgm:cxn modelId="{FFE6D017-706A-4B8B-9C4C-AA7CAEBB82A9}" type="presOf" srcId="{B1992DD2-D08D-48DF-BD97-071FE7B1E686}" destId="{69330D40-D90F-44A2-AE0F-AD5AAF860522}" srcOrd="0" destOrd="0" presId="urn:microsoft.com/office/officeart/2005/8/layout/cycle2"/>
    <dgm:cxn modelId="{EA41A433-BDDA-40A2-8358-FB933B5A78D9}" srcId="{8E0FC331-E239-4826-AA9B-CFCEB5292088}" destId="{43E556B7-7D45-43EE-9793-0886FD874C44}" srcOrd="0" destOrd="0" parTransId="{1448056C-1464-4B6C-981D-55CE44042176}" sibTransId="{8BCED471-4FDA-4CCE-BB4F-8742378FB3D4}"/>
    <dgm:cxn modelId="{6AA4F661-6295-4A6E-9E7F-25EE715C711A}" srcId="{8E0FC331-E239-4826-AA9B-CFCEB5292088}" destId="{B1992DD2-D08D-48DF-BD97-071FE7B1E686}" srcOrd="2" destOrd="0" parTransId="{1A974E5A-551D-4B66-8435-A33F2EDD52C6}" sibTransId="{50D7BFCC-8689-446D-B7EA-D2CACA8D17AA}"/>
    <dgm:cxn modelId="{1E22BD50-C448-4D64-969C-6A204722DC9C}" type="presOf" srcId="{A94A3F78-D735-4AB2-AEC6-D3AA0F471770}" destId="{5052113A-69BD-43BE-A5CD-1D4C459D345B}" srcOrd="0" destOrd="0" presId="urn:microsoft.com/office/officeart/2005/8/layout/cycle2"/>
    <dgm:cxn modelId="{1A9AA38D-0AE2-4914-B70F-431D9DEA09C0}" type="presOf" srcId="{43E556B7-7D45-43EE-9793-0886FD874C44}" destId="{781D2734-157B-49FE-A780-D8B66D7431B6}" srcOrd="0" destOrd="0" presId="urn:microsoft.com/office/officeart/2005/8/layout/cycle2"/>
    <dgm:cxn modelId="{A1AADF9F-707A-45E0-82F1-2B49DFE0BDDB}" type="presOf" srcId="{50D7BFCC-8689-446D-B7EA-D2CACA8D17AA}" destId="{AF3B2227-1E92-41A2-BAAB-C3B1BB6A8E89}" srcOrd="1" destOrd="0" presId="urn:microsoft.com/office/officeart/2005/8/layout/cycle2"/>
    <dgm:cxn modelId="{53D253A6-33A8-40B1-9E26-4F3BA5CD3F5F}" type="presOf" srcId="{BDCAE25D-565A-437D-B03F-70E5E9DB839A}" destId="{9602282D-236E-40E5-956B-2BA58727A13E}" srcOrd="0" destOrd="0" presId="urn:microsoft.com/office/officeart/2005/8/layout/cycle2"/>
    <dgm:cxn modelId="{EC7634AA-C9A8-496D-911C-D5A5FA41B40E}" type="presOf" srcId="{28B5691D-CFC7-4110-B2BE-E326FC4BA926}" destId="{D0B6AC71-8FAC-417B-9013-BD6F41B06875}" srcOrd="0" destOrd="0" presId="urn:microsoft.com/office/officeart/2005/8/layout/cycle2"/>
    <dgm:cxn modelId="{1F7CD0C5-7CE2-4600-A31F-E65B8E9B8EA2}" type="presOf" srcId="{8BCED471-4FDA-4CCE-BB4F-8742378FB3D4}" destId="{0859BE31-5EBA-46C0-AAFD-757C56069368}" srcOrd="0" destOrd="0" presId="urn:microsoft.com/office/officeart/2005/8/layout/cycle2"/>
    <dgm:cxn modelId="{FC71BCC6-97C9-42B8-9C9A-B79D372D5078}" srcId="{8E0FC331-E239-4826-AA9B-CFCEB5292088}" destId="{A94A3F78-D735-4AB2-AEC6-D3AA0F471770}" srcOrd="1" destOrd="0" parTransId="{5C7F6A67-42C6-4CA8-AD94-F1A7848FA337}" sibTransId="{87273F52-3780-4CEE-BF5E-06F414BDB764}"/>
    <dgm:cxn modelId="{14472FC8-6B91-4C85-B668-FABF959F51E3}" srcId="{8E0FC331-E239-4826-AA9B-CFCEB5292088}" destId="{BDCAE25D-565A-437D-B03F-70E5E9DB839A}" srcOrd="3" destOrd="0" parTransId="{FFDBE934-8CFE-4987-928C-47EF4BE62A2D}" sibTransId="{28B5691D-CFC7-4110-B2BE-E326FC4BA926}"/>
    <dgm:cxn modelId="{7D02E5CD-E63B-413F-8B3D-9AEF7EF0C6C6}" type="presOf" srcId="{87273F52-3780-4CEE-BF5E-06F414BDB764}" destId="{B7F3F2A6-1851-4014-8465-37FC76F5166A}" srcOrd="0" destOrd="0" presId="urn:microsoft.com/office/officeart/2005/8/layout/cycle2"/>
    <dgm:cxn modelId="{A6FAAED0-3BB4-4AF6-8E8A-90E155A7BF29}" type="presOf" srcId="{28B5691D-CFC7-4110-B2BE-E326FC4BA926}" destId="{3413EFCE-72D6-42A1-AB87-22F2EDA218D8}" srcOrd="1" destOrd="0" presId="urn:microsoft.com/office/officeart/2005/8/layout/cycle2"/>
    <dgm:cxn modelId="{1B7456E2-1876-4F5E-B212-C82DD8A29616}" type="presOf" srcId="{87273F52-3780-4CEE-BF5E-06F414BDB764}" destId="{0A480D5B-2C88-477F-93B7-602F757B90A3}" srcOrd="1" destOrd="0" presId="urn:microsoft.com/office/officeart/2005/8/layout/cycle2"/>
    <dgm:cxn modelId="{4BF972F7-A5BE-45AF-8A0B-64E326F07146}" type="presOf" srcId="{8E0FC331-E239-4826-AA9B-CFCEB5292088}" destId="{4377F6EA-ECDA-4706-9578-3EE0F3816DD1}" srcOrd="0" destOrd="0" presId="urn:microsoft.com/office/officeart/2005/8/layout/cycle2"/>
    <dgm:cxn modelId="{7041C536-62C2-457F-8BF2-A27D724CADE7}" type="presParOf" srcId="{4377F6EA-ECDA-4706-9578-3EE0F3816DD1}" destId="{781D2734-157B-49FE-A780-D8B66D7431B6}" srcOrd="0" destOrd="0" presId="urn:microsoft.com/office/officeart/2005/8/layout/cycle2"/>
    <dgm:cxn modelId="{CE50A9C7-A0C3-4095-8507-15B1B27A07F5}" type="presParOf" srcId="{4377F6EA-ECDA-4706-9578-3EE0F3816DD1}" destId="{0859BE31-5EBA-46C0-AAFD-757C56069368}" srcOrd="1" destOrd="0" presId="urn:microsoft.com/office/officeart/2005/8/layout/cycle2"/>
    <dgm:cxn modelId="{F56259F9-C15C-44EB-A1BF-8AB89E7BC664}" type="presParOf" srcId="{0859BE31-5EBA-46C0-AAFD-757C56069368}" destId="{2CA86422-65AC-4EA3-A44B-C9129CD90372}" srcOrd="0" destOrd="0" presId="urn:microsoft.com/office/officeart/2005/8/layout/cycle2"/>
    <dgm:cxn modelId="{ADF849CC-2E16-41D1-A7F4-99299F236C9D}" type="presParOf" srcId="{4377F6EA-ECDA-4706-9578-3EE0F3816DD1}" destId="{5052113A-69BD-43BE-A5CD-1D4C459D345B}" srcOrd="2" destOrd="0" presId="urn:microsoft.com/office/officeart/2005/8/layout/cycle2"/>
    <dgm:cxn modelId="{EB17EBD2-D705-4324-B453-F90BD6B2B158}" type="presParOf" srcId="{4377F6EA-ECDA-4706-9578-3EE0F3816DD1}" destId="{B7F3F2A6-1851-4014-8465-37FC76F5166A}" srcOrd="3" destOrd="0" presId="urn:microsoft.com/office/officeart/2005/8/layout/cycle2"/>
    <dgm:cxn modelId="{A29C0D83-684A-4D92-9385-5ED0080AABF0}" type="presParOf" srcId="{B7F3F2A6-1851-4014-8465-37FC76F5166A}" destId="{0A480D5B-2C88-477F-93B7-602F757B90A3}" srcOrd="0" destOrd="0" presId="urn:microsoft.com/office/officeart/2005/8/layout/cycle2"/>
    <dgm:cxn modelId="{E40918B4-3E88-445D-B206-F4B2403A6FA4}" type="presParOf" srcId="{4377F6EA-ECDA-4706-9578-3EE0F3816DD1}" destId="{69330D40-D90F-44A2-AE0F-AD5AAF860522}" srcOrd="4" destOrd="0" presId="urn:microsoft.com/office/officeart/2005/8/layout/cycle2"/>
    <dgm:cxn modelId="{E4700C1B-DB79-4491-B173-7CB676D81CBC}" type="presParOf" srcId="{4377F6EA-ECDA-4706-9578-3EE0F3816DD1}" destId="{17237BA7-9103-416B-B43C-47DD34619492}" srcOrd="5" destOrd="0" presId="urn:microsoft.com/office/officeart/2005/8/layout/cycle2"/>
    <dgm:cxn modelId="{641A4D7B-C57F-49B6-AA2A-137E94DFB2E8}" type="presParOf" srcId="{17237BA7-9103-416B-B43C-47DD34619492}" destId="{AF3B2227-1E92-41A2-BAAB-C3B1BB6A8E89}" srcOrd="0" destOrd="0" presId="urn:microsoft.com/office/officeart/2005/8/layout/cycle2"/>
    <dgm:cxn modelId="{5589C464-C7A9-4860-B223-6F459EC12795}" type="presParOf" srcId="{4377F6EA-ECDA-4706-9578-3EE0F3816DD1}" destId="{9602282D-236E-40E5-956B-2BA58727A13E}" srcOrd="6" destOrd="0" presId="urn:microsoft.com/office/officeart/2005/8/layout/cycle2"/>
    <dgm:cxn modelId="{39869217-3E57-4A78-A0E7-F11F5C07B9B3}" type="presParOf" srcId="{4377F6EA-ECDA-4706-9578-3EE0F3816DD1}" destId="{D0B6AC71-8FAC-417B-9013-BD6F41B06875}" srcOrd="7" destOrd="0" presId="urn:microsoft.com/office/officeart/2005/8/layout/cycle2"/>
    <dgm:cxn modelId="{FC06321A-F9A1-454F-8727-BDFFB9CB92EF}" type="presParOf" srcId="{D0B6AC71-8FAC-417B-9013-BD6F41B06875}" destId="{3413EFCE-72D6-42A1-AB87-22F2EDA218D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7F9E5-45B8-49DF-B0F4-D5F26DCB23E6}" type="doc">
      <dgm:prSet loTypeId="urn:microsoft.com/office/officeart/2005/8/layout/hChevron3" loCatId="process" qsTypeId="urn:microsoft.com/office/officeart/2005/8/quickstyle/simple1" qsCatId="simple" csTypeId="urn:microsoft.com/office/officeart/2005/8/colors/accent3_4" csCatId="accent3" phldr="1"/>
      <dgm:spPr/>
    </dgm:pt>
    <dgm:pt modelId="{923B6FCA-ED6A-4670-A88E-0650ADE670D8}">
      <dgm:prSet phldrT="[Text]"/>
      <dgm:spPr/>
      <dgm:t>
        <a:bodyPr/>
        <a:lstStyle/>
        <a:p>
          <a:r>
            <a:rPr lang="en-US" dirty="0"/>
            <a:t>20’s	</a:t>
          </a:r>
        </a:p>
      </dgm:t>
    </dgm:pt>
    <dgm:pt modelId="{0F8AF832-302B-46BC-A597-97CF8CFF6DF5}" type="parTrans" cxnId="{6DBB9E95-9BF3-4C2B-B986-4B66EE8C7431}">
      <dgm:prSet/>
      <dgm:spPr/>
      <dgm:t>
        <a:bodyPr/>
        <a:lstStyle/>
        <a:p>
          <a:endParaRPr lang="en-US"/>
        </a:p>
      </dgm:t>
    </dgm:pt>
    <dgm:pt modelId="{6BEA3C3E-AF01-462B-BECC-69CA2FFE8D0A}" type="sibTrans" cxnId="{6DBB9E95-9BF3-4C2B-B986-4B66EE8C7431}">
      <dgm:prSet/>
      <dgm:spPr/>
      <dgm:t>
        <a:bodyPr/>
        <a:lstStyle/>
        <a:p>
          <a:endParaRPr lang="en-US"/>
        </a:p>
      </dgm:t>
    </dgm:pt>
    <dgm:pt modelId="{1FB1AE10-6006-48F6-AA7F-7F09EBDA7500}">
      <dgm:prSet phldrT="[Text]"/>
      <dgm:spPr/>
      <dgm:t>
        <a:bodyPr/>
        <a:lstStyle/>
        <a:p>
          <a:r>
            <a:rPr lang="en-US" dirty="0"/>
            <a:t>50’s	</a:t>
          </a:r>
        </a:p>
      </dgm:t>
    </dgm:pt>
    <dgm:pt modelId="{E17D600D-F29D-4F60-AA85-AF2E63678720}" type="parTrans" cxnId="{315067C9-DC91-4587-A9ED-731C3CF8BD77}">
      <dgm:prSet/>
      <dgm:spPr/>
      <dgm:t>
        <a:bodyPr/>
        <a:lstStyle/>
        <a:p>
          <a:endParaRPr lang="en-US"/>
        </a:p>
      </dgm:t>
    </dgm:pt>
    <dgm:pt modelId="{022368F5-8E4A-46B0-B2D5-DBCD08ED3D95}" type="sibTrans" cxnId="{315067C9-DC91-4587-A9ED-731C3CF8BD77}">
      <dgm:prSet/>
      <dgm:spPr/>
      <dgm:t>
        <a:bodyPr/>
        <a:lstStyle/>
        <a:p>
          <a:endParaRPr lang="en-US"/>
        </a:p>
      </dgm:t>
    </dgm:pt>
    <dgm:pt modelId="{601B2676-EB60-40AF-9CE6-AB59E85B3572}">
      <dgm:prSet phldrT="[Text]"/>
      <dgm:spPr/>
      <dgm:t>
        <a:bodyPr/>
        <a:lstStyle/>
        <a:p>
          <a:r>
            <a:rPr lang="en-US" dirty="0"/>
            <a:t>80’s</a:t>
          </a:r>
        </a:p>
      </dgm:t>
    </dgm:pt>
    <dgm:pt modelId="{9FC4EA6A-8F4B-4824-959B-D797A0753F51}" type="parTrans" cxnId="{3320BB7F-6073-4CF4-AE60-D0DA6228C65A}">
      <dgm:prSet/>
      <dgm:spPr/>
      <dgm:t>
        <a:bodyPr/>
        <a:lstStyle/>
        <a:p>
          <a:endParaRPr lang="en-US"/>
        </a:p>
      </dgm:t>
    </dgm:pt>
    <dgm:pt modelId="{AA51BCA8-48A2-49BC-A14D-C66D0B479339}" type="sibTrans" cxnId="{3320BB7F-6073-4CF4-AE60-D0DA6228C65A}">
      <dgm:prSet/>
      <dgm:spPr/>
      <dgm:t>
        <a:bodyPr/>
        <a:lstStyle/>
        <a:p>
          <a:endParaRPr lang="en-US"/>
        </a:p>
      </dgm:t>
    </dgm:pt>
    <dgm:pt modelId="{6D9685AF-4D9E-49D2-9337-6FED0A330340}">
      <dgm:prSet phldrT="[Text]"/>
      <dgm:spPr/>
      <dgm:t>
        <a:bodyPr/>
        <a:lstStyle/>
        <a:p>
          <a:r>
            <a:rPr lang="en-US" dirty="0"/>
            <a:t>2000’s</a:t>
          </a:r>
        </a:p>
      </dgm:t>
    </dgm:pt>
    <dgm:pt modelId="{DA1C154B-4AD3-449C-9F7D-78AFBD372CED}" type="parTrans" cxnId="{ADF60037-D45A-43FB-8CFC-8718B112581F}">
      <dgm:prSet/>
      <dgm:spPr/>
      <dgm:t>
        <a:bodyPr/>
        <a:lstStyle/>
        <a:p>
          <a:endParaRPr lang="en-US"/>
        </a:p>
      </dgm:t>
    </dgm:pt>
    <dgm:pt modelId="{DA426656-A16A-4671-B09D-EF07D7C65796}" type="sibTrans" cxnId="{ADF60037-D45A-43FB-8CFC-8718B112581F}">
      <dgm:prSet/>
      <dgm:spPr/>
      <dgm:t>
        <a:bodyPr/>
        <a:lstStyle/>
        <a:p>
          <a:endParaRPr lang="en-US"/>
        </a:p>
      </dgm:t>
    </dgm:pt>
    <dgm:pt modelId="{35991031-C62D-479E-8322-A77FCB8A5936}" type="pres">
      <dgm:prSet presAssocID="{8AB7F9E5-45B8-49DF-B0F4-D5F26DCB23E6}" presName="Name0" presStyleCnt="0">
        <dgm:presLayoutVars>
          <dgm:dir/>
          <dgm:resizeHandles val="exact"/>
        </dgm:presLayoutVars>
      </dgm:prSet>
      <dgm:spPr/>
    </dgm:pt>
    <dgm:pt modelId="{6FB41344-E5FE-41E8-B331-5D5CD73B58E4}" type="pres">
      <dgm:prSet presAssocID="{923B6FCA-ED6A-4670-A88E-0650ADE670D8}" presName="parTxOnly" presStyleLbl="node1" presStyleIdx="0" presStyleCnt="4">
        <dgm:presLayoutVars>
          <dgm:bulletEnabled val="1"/>
        </dgm:presLayoutVars>
      </dgm:prSet>
      <dgm:spPr/>
    </dgm:pt>
    <dgm:pt modelId="{DF4E65F2-E736-49B8-B019-34A293CA6E2B}" type="pres">
      <dgm:prSet presAssocID="{6BEA3C3E-AF01-462B-BECC-69CA2FFE8D0A}" presName="parSpace" presStyleCnt="0"/>
      <dgm:spPr/>
    </dgm:pt>
    <dgm:pt modelId="{F56DFBF6-FAD5-4825-A869-7A64976A1F68}" type="pres">
      <dgm:prSet presAssocID="{1FB1AE10-6006-48F6-AA7F-7F09EBDA7500}" presName="parTxOnly" presStyleLbl="node1" presStyleIdx="1" presStyleCnt="4">
        <dgm:presLayoutVars>
          <dgm:bulletEnabled val="1"/>
        </dgm:presLayoutVars>
      </dgm:prSet>
      <dgm:spPr/>
    </dgm:pt>
    <dgm:pt modelId="{2A8835D7-A7D9-4382-AC98-9A51C7DF7C57}" type="pres">
      <dgm:prSet presAssocID="{022368F5-8E4A-46B0-B2D5-DBCD08ED3D95}" presName="parSpace" presStyleCnt="0"/>
      <dgm:spPr/>
    </dgm:pt>
    <dgm:pt modelId="{98E74382-8D9A-43C9-944D-143CA29B3194}" type="pres">
      <dgm:prSet presAssocID="{601B2676-EB60-40AF-9CE6-AB59E85B3572}" presName="parTxOnly" presStyleLbl="node1" presStyleIdx="2" presStyleCnt="4">
        <dgm:presLayoutVars>
          <dgm:bulletEnabled val="1"/>
        </dgm:presLayoutVars>
      </dgm:prSet>
      <dgm:spPr/>
    </dgm:pt>
    <dgm:pt modelId="{D7610BBF-5FD9-402A-8AF1-88E55B225FDF}" type="pres">
      <dgm:prSet presAssocID="{AA51BCA8-48A2-49BC-A14D-C66D0B479339}" presName="parSpace" presStyleCnt="0"/>
      <dgm:spPr/>
    </dgm:pt>
    <dgm:pt modelId="{671BF7B1-9E87-4BE5-90A2-4B3A21E0F8F6}" type="pres">
      <dgm:prSet presAssocID="{6D9685AF-4D9E-49D2-9337-6FED0A330340}" presName="parTxOnly" presStyleLbl="node1" presStyleIdx="3" presStyleCnt="4">
        <dgm:presLayoutVars>
          <dgm:bulletEnabled val="1"/>
        </dgm:presLayoutVars>
      </dgm:prSet>
      <dgm:spPr/>
    </dgm:pt>
  </dgm:ptLst>
  <dgm:cxnLst>
    <dgm:cxn modelId="{ADF60037-D45A-43FB-8CFC-8718B112581F}" srcId="{8AB7F9E5-45B8-49DF-B0F4-D5F26DCB23E6}" destId="{6D9685AF-4D9E-49D2-9337-6FED0A330340}" srcOrd="3" destOrd="0" parTransId="{DA1C154B-4AD3-449C-9F7D-78AFBD372CED}" sibTransId="{DA426656-A16A-4671-B09D-EF07D7C65796}"/>
    <dgm:cxn modelId="{334E1570-92B5-4A64-BEA2-0F9EFCD3BAA2}" type="presOf" srcId="{923B6FCA-ED6A-4670-A88E-0650ADE670D8}" destId="{6FB41344-E5FE-41E8-B331-5D5CD73B58E4}" srcOrd="0" destOrd="0" presId="urn:microsoft.com/office/officeart/2005/8/layout/hChevron3"/>
    <dgm:cxn modelId="{B47A5A50-8DBE-4924-8E5B-12AF2D2EBD2C}" type="presOf" srcId="{601B2676-EB60-40AF-9CE6-AB59E85B3572}" destId="{98E74382-8D9A-43C9-944D-143CA29B3194}" srcOrd="0" destOrd="0" presId="urn:microsoft.com/office/officeart/2005/8/layout/hChevron3"/>
    <dgm:cxn modelId="{E141D175-055A-4619-B97B-1D9D43F071A4}" type="presOf" srcId="{8AB7F9E5-45B8-49DF-B0F4-D5F26DCB23E6}" destId="{35991031-C62D-479E-8322-A77FCB8A5936}" srcOrd="0" destOrd="0" presId="urn:microsoft.com/office/officeart/2005/8/layout/hChevron3"/>
    <dgm:cxn modelId="{3320BB7F-6073-4CF4-AE60-D0DA6228C65A}" srcId="{8AB7F9E5-45B8-49DF-B0F4-D5F26DCB23E6}" destId="{601B2676-EB60-40AF-9CE6-AB59E85B3572}" srcOrd="2" destOrd="0" parTransId="{9FC4EA6A-8F4B-4824-959B-D797A0753F51}" sibTransId="{AA51BCA8-48A2-49BC-A14D-C66D0B479339}"/>
    <dgm:cxn modelId="{60EE2490-86FF-47EF-B846-7FAD0B8F8226}" type="presOf" srcId="{6D9685AF-4D9E-49D2-9337-6FED0A330340}" destId="{671BF7B1-9E87-4BE5-90A2-4B3A21E0F8F6}" srcOrd="0" destOrd="0" presId="urn:microsoft.com/office/officeart/2005/8/layout/hChevron3"/>
    <dgm:cxn modelId="{6DBB9E95-9BF3-4C2B-B986-4B66EE8C7431}" srcId="{8AB7F9E5-45B8-49DF-B0F4-D5F26DCB23E6}" destId="{923B6FCA-ED6A-4670-A88E-0650ADE670D8}" srcOrd="0" destOrd="0" parTransId="{0F8AF832-302B-46BC-A597-97CF8CFF6DF5}" sibTransId="{6BEA3C3E-AF01-462B-BECC-69CA2FFE8D0A}"/>
    <dgm:cxn modelId="{315067C9-DC91-4587-A9ED-731C3CF8BD77}" srcId="{8AB7F9E5-45B8-49DF-B0F4-D5F26DCB23E6}" destId="{1FB1AE10-6006-48F6-AA7F-7F09EBDA7500}" srcOrd="1" destOrd="0" parTransId="{E17D600D-F29D-4F60-AA85-AF2E63678720}" sibTransId="{022368F5-8E4A-46B0-B2D5-DBCD08ED3D95}"/>
    <dgm:cxn modelId="{2CD236D0-2373-478E-998C-0594C7F0941B}" type="presOf" srcId="{1FB1AE10-6006-48F6-AA7F-7F09EBDA7500}" destId="{F56DFBF6-FAD5-4825-A869-7A64976A1F68}" srcOrd="0" destOrd="0" presId="urn:microsoft.com/office/officeart/2005/8/layout/hChevron3"/>
    <dgm:cxn modelId="{885D533D-67D5-4F50-95C7-7C1D3E825446}" type="presParOf" srcId="{35991031-C62D-479E-8322-A77FCB8A5936}" destId="{6FB41344-E5FE-41E8-B331-5D5CD73B58E4}" srcOrd="0" destOrd="0" presId="urn:microsoft.com/office/officeart/2005/8/layout/hChevron3"/>
    <dgm:cxn modelId="{2259A85F-2C30-40ED-A592-C7820533A93D}" type="presParOf" srcId="{35991031-C62D-479E-8322-A77FCB8A5936}" destId="{DF4E65F2-E736-49B8-B019-34A293CA6E2B}" srcOrd="1" destOrd="0" presId="urn:microsoft.com/office/officeart/2005/8/layout/hChevron3"/>
    <dgm:cxn modelId="{21C60058-07CA-41BE-A1D4-1BA299C9DA25}" type="presParOf" srcId="{35991031-C62D-479E-8322-A77FCB8A5936}" destId="{F56DFBF6-FAD5-4825-A869-7A64976A1F68}" srcOrd="2" destOrd="0" presId="urn:microsoft.com/office/officeart/2005/8/layout/hChevron3"/>
    <dgm:cxn modelId="{466894D7-051D-413D-B84C-EFAC4E6E115A}" type="presParOf" srcId="{35991031-C62D-479E-8322-A77FCB8A5936}" destId="{2A8835D7-A7D9-4382-AC98-9A51C7DF7C57}" srcOrd="3" destOrd="0" presId="urn:microsoft.com/office/officeart/2005/8/layout/hChevron3"/>
    <dgm:cxn modelId="{3EAC3198-5A6A-4485-B399-CA9C339027CB}" type="presParOf" srcId="{35991031-C62D-479E-8322-A77FCB8A5936}" destId="{98E74382-8D9A-43C9-944D-143CA29B3194}" srcOrd="4" destOrd="0" presId="urn:microsoft.com/office/officeart/2005/8/layout/hChevron3"/>
    <dgm:cxn modelId="{A5C577E4-A05F-409E-B1D3-956B53EB1B3D}" type="presParOf" srcId="{35991031-C62D-479E-8322-A77FCB8A5936}" destId="{D7610BBF-5FD9-402A-8AF1-88E55B225FDF}" srcOrd="5" destOrd="0" presId="urn:microsoft.com/office/officeart/2005/8/layout/hChevron3"/>
    <dgm:cxn modelId="{F8D2102C-27CA-4DC5-A484-14DFE92A8608}" type="presParOf" srcId="{35991031-C62D-479E-8322-A77FCB8A5936}" destId="{671BF7B1-9E87-4BE5-90A2-4B3A21E0F8F6}"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D2734-157B-49FE-A780-D8B66D7431B6}">
      <dsp:nvSpPr>
        <dsp:cNvPr id="0" name=""/>
        <dsp:cNvSpPr/>
      </dsp:nvSpPr>
      <dsp:spPr>
        <a:xfrm>
          <a:off x="2873454" y="0"/>
          <a:ext cx="1557866" cy="155786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Childhood</a:t>
          </a:r>
        </a:p>
      </dsp:txBody>
      <dsp:txXfrm>
        <a:off x="3101598" y="228144"/>
        <a:ext cx="1101578" cy="1101578"/>
      </dsp:txXfrm>
    </dsp:sp>
    <dsp:sp modelId="{0859BE31-5EBA-46C0-AAFD-757C56069368}">
      <dsp:nvSpPr>
        <dsp:cNvPr id="0" name=""/>
        <dsp:cNvSpPr/>
      </dsp:nvSpPr>
      <dsp:spPr>
        <a:xfrm rot="2690494">
          <a:off x="4266855" y="1334755"/>
          <a:ext cx="417569" cy="5257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285078" y="1395744"/>
        <a:ext cx="292298" cy="315467"/>
      </dsp:txXfrm>
    </dsp:sp>
    <dsp:sp modelId="{5052113A-69BD-43BE-A5CD-1D4C459D345B}">
      <dsp:nvSpPr>
        <dsp:cNvPr id="0" name=""/>
        <dsp:cNvSpPr/>
      </dsp:nvSpPr>
      <dsp:spPr>
        <a:xfrm>
          <a:off x="4536718" y="1654090"/>
          <a:ext cx="1557866" cy="15578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Early Adulthood</a:t>
          </a:r>
        </a:p>
      </dsp:txBody>
      <dsp:txXfrm>
        <a:off x="4764862" y="1882234"/>
        <a:ext cx="1101578" cy="1101578"/>
      </dsp:txXfrm>
    </dsp:sp>
    <dsp:sp modelId="{B7F3F2A6-1851-4014-8465-37FC76F5166A}">
      <dsp:nvSpPr>
        <dsp:cNvPr id="0" name=""/>
        <dsp:cNvSpPr/>
      </dsp:nvSpPr>
      <dsp:spPr>
        <a:xfrm rot="8100000">
          <a:off x="4291104" y="2988173"/>
          <a:ext cx="413016" cy="5257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396864" y="3049522"/>
        <a:ext cx="289111" cy="315467"/>
      </dsp:txXfrm>
    </dsp:sp>
    <dsp:sp modelId="{69330D40-D90F-44A2-AE0F-AD5AAF860522}">
      <dsp:nvSpPr>
        <dsp:cNvPr id="0" name=""/>
        <dsp:cNvSpPr/>
      </dsp:nvSpPr>
      <dsp:spPr>
        <a:xfrm>
          <a:off x="2884109" y="3306699"/>
          <a:ext cx="1557866" cy="15578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Middle Adulthood</a:t>
          </a:r>
        </a:p>
      </dsp:txBody>
      <dsp:txXfrm>
        <a:off x="3112253" y="3534843"/>
        <a:ext cx="1101578" cy="1101578"/>
      </dsp:txXfrm>
    </dsp:sp>
    <dsp:sp modelId="{17237BA7-9103-416B-B43C-47DD34619492}">
      <dsp:nvSpPr>
        <dsp:cNvPr id="0" name=""/>
        <dsp:cNvSpPr/>
      </dsp:nvSpPr>
      <dsp:spPr>
        <a:xfrm rot="13500000">
          <a:off x="2638495" y="3004703"/>
          <a:ext cx="413016" cy="5257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744255" y="3153666"/>
        <a:ext cx="289111" cy="315467"/>
      </dsp:txXfrm>
    </dsp:sp>
    <dsp:sp modelId="{9602282D-236E-40E5-956B-2BA58727A13E}">
      <dsp:nvSpPr>
        <dsp:cNvPr id="0" name=""/>
        <dsp:cNvSpPr/>
      </dsp:nvSpPr>
      <dsp:spPr>
        <a:xfrm>
          <a:off x="1231500" y="1654090"/>
          <a:ext cx="1557866" cy="15578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Later</a:t>
          </a:r>
        </a:p>
        <a:p>
          <a:pPr marL="0" lvl="0" indent="0" algn="ctr" defTabSz="844550">
            <a:lnSpc>
              <a:spcPct val="90000"/>
            </a:lnSpc>
            <a:spcBef>
              <a:spcPct val="0"/>
            </a:spcBef>
            <a:spcAft>
              <a:spcPct val="35000"/>
            </a:spcAft>
            <a:buNone/>
          </a:pPr>
          <a:r>
            <a:rPr lang="en-US" sz="1900" kern="1200" dirty="0"/>
            <a:t>Adulthood</a:t>
          </a:r>
        </a:p>
      </dsp:txBody>
      <dsp:txXfrm>
        <a:off x="1459644" y="1882234"/>
        <a:ext cx="1101578" cy="1101578"/>
      </dsp:txXfrm>
    </dsp:sp>
    <dsp:sp modelId="{D0B6AC71-8FAC-417B-9013-BD6F41B06875}">
      <dsp:nvSpPr>
        <dsp:cNvPr id="0" name=""/>
        <dsp:cNvSpPr/>
      </dsp:nvSpPr>
      <dsp:spPr>
        <a:xfrm rot="18887341">
          <a:off x="2618451" y="1351315"/>
          <a:ext cx="409586" cy="5257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36606" y="1500074"/>
        <a:ext cx="286710" cy="315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41344-E5FE-41E8-B331-5D5CD73B58E4}">
      <dsp:nvSpPr>
        <dsp:cNvPr id="0" name=""/>
        <dsp:cNvSpPr/>
      </dsp:nvSpPr>
      <dsp:spPr>
        <a:xfrm>
          <a:off x="3150" y="282118"/>
          <a:ext cx="3161407" cy="1264562"/>
        </a:xfrm>
        <a:prstGeom prst="homePlat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92" tIns="101346" rIns="50673" bIns="101346" numCol="1" spcCol="1270" anchor="ctr" anchorCtr="0">
          <a:noAutofit/>
        </a:bodyPr>
        <a:lstStyle/>
        <a:p>
          <a:pPr marL="0" lvl="0" indent="0" algn="ctr" defTabSz="1689100">
            <a:lnSpc>
              <a:spcPct val="90000"/>
            </a:lnSpc>
            <a:spcBef>
              <a:spcPct val="0"/>
            </a:spcBef>
            <a:spcAft>
              <a:spcPct val="35000"/>
            </a:spcAft>
            <a:buNone/>
          </a:pPr>
          <a:r>
            <a:rPr lang="en-US" sz="3800" kern="1200" dirty="0"/>
            <a:t>20’s	</a:t>
          </a:r>
        </a:p>
      </dsp:txBody>
      <dsp:txXfrm>
        <a:off x="3150" y="282118"/>
        <a:ext cx="2845267" cy="1264562"/>
      </dsp:txXfrm>
    </dsp:sp>
    <dsp:sp modelId="{F56DFBF6-FAD5-4825-A869-7A64976A1F68}">
      <dsp:nvSpPr>
        <dsp:cNvPr id="0" name=""/>
        <dsp:cNvSpPr/>
      </dsp:nvSpPr>
      <dsp:spPr>
        <a:xfrm>
          <a:off x="2532276" y="282118"/>
          <a:ext cx="3161407" cy="1264562"/>
        </a:xfrm>
        <a:prstGeom prst="chevron">
          <a:avLst/>
        </a:prstGeom>
        <a:solidFill>
          <a:schemeClr val="accent3">
            <a:shade val="50000"/>
            <a:hueOff val="0"/>
            <a:satOff val="0"/>
            <a:lumOff val="20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en-US" sz="3800" kern="1200" dirty="0"/>
            <a:t>50’s	</a:t>
          </a:r>
        </a:p>
      </dsp:txBody>
      <dsp:txXfrm>
        <a:off x="3164557" y="282118"/>
        <a:ext cx="1896845" cy="1264562"/>
      </dsp:txXfrm>
    </dsp:sp>
    <dsp:sp modelId="{98E74382-8D9A-43C9-944D-143CA29B3194}">
      <dsp:nvSpPr>
        <dsp:cNvPr id="0" name=""/>
        <dsp:cNvSpPr/>
      </dsp:nvSpPr>
      <dsp:spPr>
        <a:xfrm>
          <a:off x="5061402" y="282118"/>
          <a:ext cx="3161407" cy="1264562"/>
        </a:xfrm>
        <a:prstGeom prst="chevron">
          <a:avLst/>
        </a:prstGeom>
        <a:solidFill>
          <a:schemeClr val="accent3">
            <a:shade val="50000"/>
            <a:hueOff val="0"/>
            <a:satOff val="0"/>
            <a:lumOff val="4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en-US" sz="3800" kern="1200" dirty="0"/>
            <a:t>80’s</a:t>
          </a:r>
        </a:p>
      </dsp:txBody>
      <dsp:txXfrm>
        <a:off x="5693683" y="282118"/>
        <a:ext cx="1896845" cy="1264562"/>
      </dsp:txXfrm>
    </dsp:sp>
    <dsp:sp modelId="{671BF7B1-9E87-4BE5-90A2-4B3A21E0F8F6}">
      <dsp:nvSpPr>
        <dsp:cNvPr id="0" name=""/>
        <dsp:cNvSpPr/>
      </dsp:nvSpPr>
      <dsp:spPr>
        <a:xfrm>
          <a:off x="7590527" y="282118"/>
          <a:ext cx="3161407" cy="1264562"/>
        </a:xfrm>
        <a:prstGeom prst="chevron">
          <a:avLst/>
        </a:prstGeom>
        <a:solidFill>
          <a:schemeClr val="accent3">
            <a:shade val="50000"/>
            <a:hueOff val="0"/>
            <a:satOff val="0"/>
            <a:lumOff val="20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101346" rIns="50673" bIns="101346" numCol="1" spcCol="1270" anchor="ctr" anchorCtr="0">
          <a:noAutofit/>
        </a:bodyPr>
        <a:lstStyle/>
        <a:p>
          <a:pPr marL="0" lvl="0" indent="0" algn="ctr" defTabSz="1689100">
            <a:lnSpc>
              <a:spcPct val="90000"/>
            </a:lnSpc>
            <a:spcBef>
              <a:spcPct val="0"/>
            </a:spcBef>
            <a:spcAft>
              <a:spcPct val="35000"/>
            </a:spcAft>
            <a:buNone/>
          </a:pPr>
          <a:r>
            <a:rPr lang="en-US" sz="3800" kern="1200" dirty="0"/>
            <a:t>2000’s</a:t>
          </a:r>
        </a:p>
      </dsp:txBody>
      <dsp:txXfrm>
        <a:off x="8222808" y="282118"/>
        <a:ext cx="1896845" cy="12645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XewcY6l_V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OoLgfRNW12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youtu.be/Z7KfW-yC8k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Crystalized</a:t>
            </a:r>
            <a:r>
              <a:rPr lang="en-US" baseline="0" dirty="0"/>
              <a:t> intelligence is more about our long-term memory; things that have been hard-wired into our system. This is another word on the word wall. </a:t>
            </a:r>
            <a:r>
              <a:rPr lang="en-US" sz="1200" b="0" i="0" kern="1200" dirty="0">
                <a:solidFill>
                  <a:schemeClr val="tx1"/>
                </a:solidFill>
                <a:effectLst/>
                <a:latin typeface="+mn-lt"/>
                <a:ea typeface="+mn-ea"/>
                <a:cs typeface="+mn-cs"/>
              </a:rPr>
              <a:t>John Horn claimed that crystallized intelligence (gathered information and verbal skills) continues to escalate in middle adulthood, though fluid intelligence (ability to reason abstractly) begins to weaken. The maximum level of four intellectual abilities (vocabulary, verbal memory, inductive reasoning, and spatial orientation) ensued in middle age. Speed of information dispensed, often assessed through response time, continues to drop in middle adulthood. Working memory wanes in late middle age. Memory is more likely to decline in middle age when individuals do not use active strategies. Expertise often surges in the middle adulthood years. Adults in their 40s and 50s are still very capable of mental tasks and have years of experience to complement their knowledge. It may be slightly more difficult to learn new things, but the ability to perform tasks with knowledge already learned is as strong as ever.</a:t>
            </a:r>
            <a:endParaRPr lang="en-US" dirty="0"/>
          </a:p>
          <a:p>
            <a:endParaRPr lang="en-US" baseline="0" dirty="0"/>
          </a:p>
          <a:p>
            <a:r>
              <a:rPr lang="en-US" b="0" dirty="0"/>
              <a:t>The University of Alberta's Cognitive Science Dictionary</a:t>
            </a:r>
            <a:endParaRPr lang="en-US" b="0" baseline="0" dirty="0"/>
          </a:p>
          <a:p>
            <a:r>
              <a:rPr lang="en-US" dirty="0"/>
              <a:t>Crystalized Intelligence.</a:t>
            </a:r>
            <a:r>
              <a:rPr lang="en-US" baseline="0" dirty="0"/>
              <a:t> </a:t>
            </a:r>
            <a:r>
              <a:rPr lang="en-US" dirty="0"/>
              <a:t>Contributed by Cassie </a:t>
            </a:r>
            <a:r>
              <a:rPr lang="en-US" dirty="0" err="1"/>
              <a:t>Jacknicke</a:t>
            </a:r>
            <a:r>
              <a:rPr lang="en-US" dirty="0"/>
              <a:t>, November 24, 1995. </a:t>
            </a:r>
          </a:p>
          <a:p>
            <a:r>
              <a:rPr lang="en-US" dirty="0"/>
              <a:t>http://penta.ufrgs.br/edu/telelab/3/control.htm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183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intelligence describes</a:t>
            </a:r>
            <a:r>
              <a:rPr lang="en-US" baseline="0" dirty="0"/>
              <a:t> our ability to reason abstractly, think on the spot and make decisions. It is one of the words on our word wall.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University of Alberta's Cognitive Science Dictionary</a:t>
            </a:r>
            <a:endParaRPr lang="en-US" b="0" baseline="0" dirty="0"/>
          </a:p>
          <a:p>
            <a:r>
              <a:rPr lang="en-US" dirty="0"/>
              <a:t>Fluid Intelligence.</a:t>
            </a:r>
            <a:r>
              <a:rPr lang="en-US" baseline="0" dirty="0"/>
              <a:t> C</a:t>
            </a:r>
            <a:r>
              <a:rPr lang="en-US" dirty="0"/>
              <a:t>assie </a:t>
            </a:r>
            <a:r>
              <a:rPr lang="en-US" dirty="0" err="1"/>
              <a:t>Jacknicke</a:t>
            </a:r>
            <a:r>
              <a:rPr lang="en-US" dirty="0"/>
              <a:t>, November 24, 1995.</a:t>
            </a:r>
          </a:p>
          <a:p>
            <a:r>
              <a:rPr lang="en-US" dirty="0"/>
              <a:t>http://penta.ufrgs.br/edu/telelab/3/fluid_in.htm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15845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a:t>
            </a:r>
            <a:r>
              <a:rPr lang="en-US" baseline="0" dirty="0"/>
              <a:t>-age memory becomes more limited as a result of information overload that builds up as we go through the adult years. Memory decline is more likely to occur when individuals don’t use effective memory strategies, such as organization or imagery. Adults can imagine phone numbers, names or objects as representing different objects around the house. </a:t>
            </a:r>
            <a:r>
              <a:rPr lang="en-US" dirty="0"/>
              <a:t>Are there things we can do to help memory loss? A recent Harvard</a:t>
            </a:r>
            <a:r>
              <a:rPr lang="en-US" baseline="0" dirty="0"/>
              <a:t> Health Publication had some ideas. Let’s visit that site and read what it has to say.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Teacher note: </a:t>
            </a:r>
            <a:r>
              <a:rPr lang="en-US" b="0" baseline="0" dirty="0"/>
              <a:t>From the link on this slide, review “</a:t>
            </a:r>
            <a:r>
              <a:rPr lang="en-US" b="0" dirty="0"/>
              <a:t>Troubleshooting memory problems: Common memory lapses and strategies to overcome them” with the students.</a:t>
            </a:r>
          </a:p>
          <a:p>
            <a:endParaRPr lang="en-US" baseline="0" dirty="0"/>
          </a:p>
          <a:p>
            <a:r>
              <a:rPr lang="en-US" dirty="0"/>
              <a:t>Harvard Health Publications</a:t>
            </a:r>
          </a:p>
          <a:p>
            <a:r>
              <a:rPr lang="en-US" dirty="0"/>
              <a:t>Preventing memory loss: Seven preventative steps.</a:t>
            </a:r>
          </a:p>
          <a:p>
            <a:r>
              <a:rPr lang="en-US" dirty="0"/>
              <a:t>www.health.harvard.edu/newsweek/Preventing_memory_loss.htm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2218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societal changes in the last few decades might impact how people live in middle-age?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43006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one point in time, many persons took a job and worked there until retirement. With the increase in technology and moving into the information age, many jobs became obsolete, forcing workers into different arenas. This is sometimes referred to as the “buggy whip” situation. There was a time when buggy whip makers were assured plenty of work because everyone rode in buggies, not automobiles. Since the automobile had not yet been invented, it was impossible to imagine that buggy whip makers would not always be in great demand. The automotive industry, though, effectively did away with buggy whip makers. What’s a more current example of this?</a:t>
            </a:r>
          </a:p>
          <a:p>
            <a:endParaRPr lang="en-US" baseline="0" dirty="0"/>
          </a:p>
          <a:p>
            <a:r>
              <a:rPr lang="en-US" baseline="0" dirty="0"/>
              <a:t>Economic circumstances caused many businesses to go under or change their focus, again causing workers to move to different employment. How might this trend impact your middle adult years?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07090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a:t>
            </a:r>
            <a:r>
              <a:rPr lang="en-US" baseline="0" dirty="0"/>
              <a:t> of the things that are considered necessities in today’s world that were certainly not necessities 40 years ago? 20? Even 10?  What does this do to financial considerations in middle adulthood? Think about the things that your parents (or grandparents) did not have growing up. Did they have color television or microwaves? What about cell phones and the Internet? Was a cable bill part of their lives? A data plan? Are these necessities in today’s world?</a:t>
            </a:r>
          </a:p>
          <a:p>
            <a:endParaRPr lang="en-US" baseline="0" dirty="0"/>
          </a:p>
          <a:p>
            <a:r>
              <a:rPr lang="en-US" baseline="0" dirty="0"/>
              <a:t>How does technology affect middle-aged adults? Do your parents or grandparents know how to deal with all the technology in their lives, or do you have to help them? Do you think this causes stress for them now?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35466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these threats to jobs affect middle-age individuals?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Another concern for most middle-aged adults is establishing their financial security for retirement. During these years of peak earnings, the strain of paying for children’s college,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parent’s health care and and/or living arrangements can disrupt plans for retirement savings.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San</a:t>
            </a:r>
            <a:r>
              <a:rPr lang="en-US" baseline="0" dirty="0"/>
              <a:t> Francisco Gate</a:t>
            </a:r>
            <a:endParaRPr lang="en-US" dirty="0"/>
          </a:p>
          <a:p>
            <a:r>
              <a:rPr lang="en-US" dirty="0"/>
              <a:t>Top Jobs Threatened by Technology</a:t>
            </a:r>
          </a:p>
          <a:p>
            <a:r>
              <a:rPr lang="en-US" dirty="0"/>
              <a:t>http://www.sfgate.com/business/article/Jobs-that-are-threatened-by-technology-5317900.php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98692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aseline="0" dirty="0"/>
              <a:t>The escalation of drug use has changed society in many ways. How might that change what happens in our middle adulthood? Could it impact costs to a family? Could tax or health costs increase? </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Binge drinkers are more likely to take risks like driving while intoxicated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to experience falls and other accidents. Older people have less tolerance for alcohol. Texas males age 50-64 reported binge drinking while more than 13 percent of those in the 65+ group reported similar behavior.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 new survey finds that adults aged 45 and over are more than three times as likely to drink alcohol almost every day as those under 45. This could mean that the middle-aged population is ignoring the serious health risks associated with excessive drinking.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encumbrance and health costs related with binge drinking among middle-aged and elderly adults seem to be a disturbing public health issue. Consequently, the problem of binge drinking among older adults indicates the need for reinforced global prevention.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Nationally, illicit drug use has nearly tripled among 50-59 year old adults since 2002. In the 50-54 year age group, the rate rose from 2.7 to 6.2 percent. The rate rose from 1.9 to 5.4 percent in the 55-59 year age group. According to the Substance Abuse and Mental Health Services Administration (SAMHSA), “These patterns and trends partially reflect the aging into these age groups of members of the baby boom cohort, whose rates of illicit drug use have been higher than those of older cohorts.”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55699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else does our</a:t>
            </a:r>
            <a:r>
              <a:rPr lang="en-US" baseline="0" dirty="0"/>
              <a:t> shifting culture affect middle adulthood? Do you believe the entities that we have always seen as the pillars of society (home, school or church) are as effective as they used to be? Why or why not? How have these entities changed?</a:t>
            </a:r>
          </a:p>
          <a:p>
            <a:endParaRPr lang="en-US" baseline="0" dirty="0"/>
          </a:p>
          <a:p>
            <a:r>
              <a:rPr lang="en-US" baseline="0" dirty="0"/>
              <a:t>We have become a very mobile society, in part because of the changing workplace environment that we talked about earlier. How does this mobility affect families? How many of you live ten minutes or fewer from a relative, such as a grandparent, aunt or uncle? How many of you live within an hour’s drive of those relatives? What does this mean for parents rearing children? What does it mean for the children?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7873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has technology</a:t>
            </a:r>
            <a:r>
              <a:rPr lang="en-US" baseline="0" dirty="0"/>
              <a:t> changed? Let’s watch a timeline to see some of the changes.</a:t>
            </a:r>
          </a:p>
          <a:p>
            <a:endParaRPr lang="en-US" baseline="0" dirty="0"/>
          </a:p>
          <a:p>
            <a:r>
              <a:rPr lang="en-US" baseline="0" dirty="0"/>
              <a:t>Teacher note: This video is 20 minutes long. You may elect to show the video during the PowerPoint™ presentation or assign it as an enrichment activity.</a:t>
            </a:r>
          </a:p>
          <a:p>
            <a:endParaRPr lang="en-US" baseline="0" dirty="0"/>
          </a:p>
          <a:p>
            <a:r>
              <a:rPr lang="en-US" b="0" dirty="0"/>
              <a:t>Technology Timeline; 1920s to Present</a:t>
            </a:r>
          </a:p>
          <a:p>
            <a:r>
              <a:rPr lang="en-US" dirty="0"/>
              <a:t>From The Invention of Television to the Advent of Advertising, From the First Computers to the Internet... the Convergence of Turning Television into Computers.</a:t>
            </a:r>
            <a:endParaRPr lang="en-US" b="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https://www.youtube.com/watch?v=kXewcY6l_VA</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68596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quote mean to you?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99630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Many people have heard the term “midlife crisis.” However, there is little scientific research that supports its existence. Emotional development for middle-age is generally centered around new family roles as children begin to establish their independence. Some couples enjoy a second honeymoon period or “empty nest syndrome” in which they rediscover their relationships. This period can be more difficult for women, especially if they had a more traditional role of homemaker. Some families who delayed marriage and childbearing will still have young children at home during the middle adult years. Others will become grandparents. Many middle-aged adults begin caring for their own aging parents as well.</a:t>
            </a:r>
          </a:p>
          <a:p>
            <a:pPr marL="0" indent="0">
              <a:buFont typeface="Arial" panose="020B0604020202020204"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For many people, midlife is a time of consideration, valuation and assessment of their existing work and what they propose to do in the future. One important concern is whether individuals will continue to do the type of work they presently do or change jobs or careers. </a:t>
            </a:r>
            <a:r>
              <a:rPr lang="en-US" baseline="0" dirty="0"/>
              <a:t>What do you want your work life and leisure to be like in middle-age?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739334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does the term “sandwich generation” mean? Let’s watch a video and then we’ll discuss this fairly new phenomenon.</a:t>
            </a:r>
          </a:p>
          <a:p>
            <a:endParaRPr lang="en-US" baseline="0" dirty="0"/>
          </a:p>
          <a:p>
            <a:r>
              <a:rPr lang="en-US" baseline="0" dirty="0">
                <a:solidFill>
                  <a:schemeClr val="tx1"/>
                </a:solidFill>
              </a:rPr>
              <a:t>Questions to ask after viewing the videos:</a:t>
            </a:r>
          </a:p>
          <a:p>
            <a:endParaRPr lang="en-US" baseline="0" dirty="0">
              <a:solidFill>
                <a:schemeClr val="tx1"/>
              </a:solidFill>
            </a:endParaRPr>
          </a:p>
          <a:p>
            <a:pPr marL="171450" indent="-171450">
              <a:buFont typeface="Arial" panose="020B0604020202020204" pitchFamily="34" charset="0"/>
              <a:buChar char="•"/>
            </a:pPr>
            <a:r>
              <a:rPr lang="en-US" baseline="0" dirty="0">
                <a:solidFill>
                  <a:schemeClr val="tx1"/>
                </a:solidFill>
              </a:rPr>
              <a:t>Do you know anyone who is living a “sandwich” life? Remember that some people are also in a “club sandwich,” which has three layers. </a:t>
            </a:r>
          </a:p>
          <a:p>
            <a:pPr marL="171450" indent="-171450">
              <a:buFont typeface="Arial" panose="020B0604020202020204" pitchFamily="34" charset="0"/>
              <a:buChar char="•"/>
            </a:pPr>
            <a:r>
              <a:rPr lang="en-US" baseline="0" dirty="0">
                <a:solidFill>
                  <a:schemeClr val="tx1"/>
                </a:solidFill>
              </a:rPr>
              <a:t>Do you know anyone in that situation?  </a:t>
            </a:r>
          </a:p>
          <a:p>
            <a:pPr marL="171450" indent="-171450">
              <a:buFont typeface="Arial" panose="020B0604020202020204" pitchFamily="34" charset="0"/>
              <a:buChar char="•"/>
            </a:pPr>
            <a:r>
              <a:rPr lang="en-US" baseline="0" dirty="0">
                <a:solidFill>
                  <a:schemeClr val="tx1"/>
                </a:solidFill>
              </a:rPr>
              <a:t>What type of stress do you suppose this causes the persons involved?</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b="0" dirty="0">
                <a:solidFill>
                  <a:schemeClr val="tx1"/>
                </a:solidFill>
              </a:rPr>
              <a:t>Living with Integrity: The Sandwich Generation</a:t>
            </a:r>
            <a:br>
              <a:rPr lang="en-US" dirty="0"/>
            </a:br>
            <a:r>
              <a:rPr lang="en-US" dirty="0"/>
              <a:t>When your children and parents both need care, where do your responsibilities lie?</a:t>
            </a:r>
            <a:endParaRPr lang="en-US"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hlinkClick r:id="rId3"/>
              </a:rPr>
              <a:t>https://www.youtube.com/watch?v=OoLgfRNW124</a:t>
            </a:r>
            <a:endParaRPr lang="en-US" sz="1200" dirty="0"/>
          </a:p>
          <a:p>
            <a:pPr marL="0" indent="0">
              <a:buFont typeface="Arial" panose="020B0604020202020204" pitchFamily="34" charset="0"/>
              <a:buNone/>
            </a:pPr>
            <a:endParaRPr lang="en-US" baseline="0" dirty="0"/>
          </a:p>
          <a:p>
            <a:pPr fontAlgn="base"/>
            <a:r>
              <a:rPr lang="en-US" sz="1200" b="0" i="0" kern="1200" dirty="0">
                <a:solidFill>
                  <a:schemeClr val="tx1"/>
                </a:solidFill>
                <a:effectLst/>
                <a:latin typeface="+mn-lt"/>
                <a:ea typeface="+mn-ea"/>
                <a:cs typeface="+mn-cs"/>
              </a:rPr>
              <a:t>The Sandwich Generation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Sandwich Generation, those caught between their aging parents and young children, includes some 20 million Americans.</a:t>
            </a:r>
          </a:p>
          <a:p>
            <a:pPr fontAlgn="base"/>
            <a:r>
              <a:rPr lang="en-US" sz="1200" b="0" i="0" u="none" strike="noStrike" kern="1200" dirty="0">
                <a:solidFill>
                  <a:schemeClr val="tx1"/>
                </a:solidFill>
                <a:effectLst/>
                <a:latin typeface="+mn-lt"/>
                <a:ea typeface="+mn-ea"/>
                <a:cs typeface="+mn-cs"/>
                <a:hlinkClick r:id="rId4"/>
              </a:rPr>
              <a:t>http://youtu.be/YhXrHD7qWDk8k0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34519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baseline="0" dirty="0"/>
              <a:t>What about grandparents rearing grandchildren? </a:t>
            </a:r>
            <a:endParaRPr lang="en-US" dirty="0"/>
          </a:p>
          <a:p>
            <a:endParaRPr lang="en-US" dirty="0"/>
          </a:p>
          <a:p>
            <a:r>
              <a:rPr lang="en-US" dirty="0"/>
              <a:t>Some</a:t>
            </a:r>
            <a:r>
              <a:rPr lang="en-US" baseline="0" dirty="0"/>
              <a:t> grandparents in today’s society are functioning as the parents for their grandchildren. Are there special challenges for persons doing this? What would some of them be? What would the challenges for the children be?</a:t>
            </a:r>
          </a:p>
          <a:p>
            <a:endParaRPr lang="en-US" baseline="0" dirty="0"/>
          </a:p>
          <a:p>
            <a:r>
              <a:rPr lang="en-US" baseline="0" dirty="0"/>
              <a:t>How many of you were raised by a grandparent? What are the pros and cons of this type of living arrangement?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161850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Grown</a:t>
            </a:r>
            <a:r>
              <a:rPr lang="en-US" baseline="0" dirty="0"/>
              <a:t> children move back home for many reasons, but the primary one is economic. Other reasons include health issues, divorce, or a desire to continue education. What other reasons can you think of? </a:t>
            </a:r>
          </a:p>
          <a:p>
            <a:endParaRPr lang="en-US" baseline="0" dirty="0"/>
          </a:p>
          <a:p>
            <a:r>
              <a:rPr lang="en-US" baseline="0" dirty="0"/>
              <a:t>We’ve talked a little bit about our mobile society. How do you think this affects relationships within a family? Can you give some examples?</a:t>
            </a:r>
          </a:p>
          <a:p>
            <a:endParaRPr lang="en-US" baseline="0" dirty="0"/>
          </a:p>
          <a:p>
            <a:r>
              <a:rPr lang="en-US" b="0" dirty="0" err="1"/>
              <a:t>Boomerangers</a:t>
            </a:r>
            <a:r>
              <a:rPr lang="en-US" b="0" dirty="0"/>
              <a:t> and </a:t>
            </a:r>
            <a:r>
              <a:rPr lang="en-US" b="0" dirty="0" err="1"/>
              <a:t>Kidults</a:t>
            </a:r>
            <a:endParaRPr lang="en-US" b="0" dirty="0"/>
          </a:p>
          <a:p>
            <a:r>
              <a:rPr lang="en-US" b="0" dirty="0"/>
              <a:t>A couple discuss the pros and cons of having their son and his wife living with them.</a:t>
            </a:r>
          </a:p>
          <a:p>
            <a:r>
              <a:rPr lang="en-US" b="0" dirty="0"/>
              <a:t>http://youtu.be/2r2P1p8fWNg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65659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a:t>
            </a:r>
            <a:r>
              <a:rPr lang="en-US" baseline="0" dirty="0"/>
              <a:t> also talked about the challenges of technology in middle adulthood. However, social media can be a boon for middle-aged people, particularly those who are living alone. How might this be true? Do your parents or grandparents use social media? If so, what is their purpose? Do you think people can form real relationships via social media?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63863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Perhaps this short look will help us understand development in middle adulthood.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92640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Jean Piaget, Lawrence Kohlberg and even William Shakespeare have written about the developmental stages individuals pass through as their lives move from birth to death. The stages do not occur in exactly the same way in all families. Some families can be in two stages at one time. For example, the same family could be living with an adolescent and launching an older child. Remember, the family life stages are fluid, without rigid boundaries, and they can encompass the emotional, intellectual, physical and spiritual aspects of life.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9110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Noted theorist Erik Erikson,</a:t>
            </a:r>
            <a:r>
              <a:rPr lang="en-US" baseline="0" dirty="0"/>
              <a:t> developed the “eight stages of man,” beginning at birth and continuing through old age. He talked about social/emotional development in all stages of life. </a:t>
            </a:r>
            <a:r>
              <a:rPr lang="en-US" sz="1200" b="0" i="0" kern="1200" dirty="0">
                <a:solidFill>
                  <a:schemeClr val="tx1"/>
                </a:solidFill>
                <a:effectLst/>
                <a:latin typeface="+mn-lt"/>
                <a:ea typeface="+mn-ea"/>
                <a:cs typeface="+mn-cs"/>
              </a:rPr>
              <a:t>Research supports Erikson’s theory that generativity is an important factor in middle-age. People enjoy feeling needed by people.</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hey are needed in their community, show appreciation and awareness of older adults, and have interests beyond the family life.</a:t>
            </a:r>
            <a:endParaRPr lang="en-US" baseline="0" dirty="0"/>
          </a:p>
          <a:p>
            <a:endParaRPr lang="en-US" baseline="0" dirty="0"/>
          </a:p>
          <a:p>
            <a:r>
              <a:rPr lang="en-US" baseline="0" dirty="0"/>
              <a:t>In middle adulthood, he spoke of generativity versus stagnation. His thought was that during this time of life, adults must determine whether they will think about generativity (giving back to others; bringing up the next generation by leading and guiding them) or face stagnation (no longer growing and giving). In other words, being in the world. What have we done to help those we love and the world at large? Middle adults have thoughts of future generations and their personal influence on them.</a:t>
            </a:r>
          </a:p>
          <a:p>
            <a:endParaRPr lang="en-US" baseline="0" dirty="0"/>
          </a:p>
          <a:p>
            <a:r>
              <a:rPr lang="en-US" baseline="0" dirty="0"/>
              <a:t>How do you think middle-aged adults might show generativity?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21301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0080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key physical changes that occur</a:t>
            </a:r>
            <a:r>
              <a:rPr lang="en-US" baseline="0" dirty="0"/>
              <a:t> during middle adulthood?</a:t>
            </a:r>
          </a:p>
          <a:p>
            <a:endParaRPr lang="en-US" baseline="0" dirty="0"/>
          </a:p>
          <a:p>
            <a:r>
              <a:rPr lang="en-US" baseline="0" dirty="0"/>
              <a:t>How would you characterize health and disease in middle adulthood?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4980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t>
            </a:r>
            <a:r>
              <a:rPr lang="en-US" baseline="0" dirty="0"/>
              <a:t> changes are often very visible in middle adulthood. Sensory changes, such as vision, hearing, smell, taste and touch may all begin to occur. There are muscular changes that occur as well.  What are some evidences of these changes? How has technology helped middle adults cope with some of these changes?</a:t>
            </a:r>
          </a:p>
          <a:p>
            <a:endParaRPr lang="en-US" baseline="0" dirty="0"/>
          </a:p>
          <a:p>
            <a:r>
              <a:rPr lang="en-US" sz="1200" b="0" i="0" kern="1200" dirty="0">
                <a:solidFill>
                  <a:schemeClr val="tx1"/>
                </a:solidFill>
                <a:effectLst/>
                <a:latin typeface="+mn-lt"/>
                <a:ea typeface="+mn-ea"/>
                <a:cs typeface="+mn-cs"/>
              </a:rPr>
              <a:t>Genetic and lifestyle elements play significant roles in whether long-lasting diseases will appear and when. Physical development for middle adults is most noticeable in changes in hearing and vision, as both begin to decline. Most middle adults begin to lose a small amount of height as well. Signs of aging are the other hallmark of physical development in the middle years.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19675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Wellness, while important in any</a:t>
            </a:r>
            <a:r>
              <a:rPr lang="en-US" baseline="0" dirty="0"/>
              <a:t> stage of life, starts becoming even more important in middle adulthood. In order to maintain good health, it is important to develop good wellness habits. Life expectancy has increased to about age 74, but practicing wellness is an important aspect of that. </a:t>
            </a:r>
            <a:r>
              <a:rPr lang="en-US" sz="1200" b="0" i="0" kern="1200" dirty="0">
                <a:solidFill>
                  <a:schemeClr val="tx1"/>
                </a:solidFill>
                <a:effectLst/>
                <a:latin typeface="+mn-lt"/>
                <a:ea typeface="+mn-ea"/>
                <a:cs typeface="+mn-cs"/>
              </a:rPr>
              <a:t>As you grow older, if you continue eating the same types and amounts of food but do not become more active, you will probably gain weight. That’s because your metabolism (how your body gets energy from food) slows with age.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research shows that proper nutrition and physical activity can slow the effects of aging considerably. They also can reduce much of the risk of physical illnesses associated with middle adulthood, such as cardiovascular disease and cancers. In middle adulthood, chronic diseases contribute to the majority of deaths in this age group. Most women will go through the process of menopause between the ages of 42 and 55, marking the end of fertility. Women will experience a range of side effects during this period including changes in menstrual cycle, hot flashes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sleep disturbances.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are the main causes of death in middle age?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2786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USDA Food Patterns suggest that people over 50 keep an eye on calories while choosing a variety of healthy foods from five major food groups and limiting solid fats and added sugars. Calories are the way to measure the energy you get from food. How many calories you need depends on whether you are a man or a woman and how physically active you are each day.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According to the National Institute of Aging, here are some tips for getting adequate nutrients:</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Eat many different colors and types of vegetables and fruits.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Make sure at least half of the grains are whole grains.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Eat only small amounts of solid fats and foods with added sugars. Limit saturated fat (found mostly in foods that come from animals) and trans fats (found in foods like store-bought baked goods and some margarines).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Eat seafood twice a week.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39623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penta.ufrgs.br/edu/telelab/3/crystall.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penta.ufrgs.br/edu/telelab/3/fluid_in.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health.harvard.edu/newsweek/Preventing_memory_loss.ht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www.sfgate.com/business/article/Jobs-that-are-threatened-by-technology-5317900.php"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youtube.com/watch?v=kXewcY6l_VA" TargetMode="External"/><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oLgfRNW12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youtu.be/YhXrHD7qWD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2r2P1p8fW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vivo.apa.org/display/n8724"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cram.com/flashcards/games/human-growth-development-daniel-levinson-821338" TargetMode="External"/><Relationship Id="rId3" Type="http://schemas.openxmlformats.org/officeDocument/2006/relationships/hyperlink" Target="http://www.ext.colostate.edu/pubs/consumer/10241.html" TargetMode="External"/><Relationship Id="rId7" Type="http://schemas.openxmlformats.org/officeDocument/2006/relationships/hyperlink" Target="http://www.cram.com/flashcards/human-growth-development-daniel-levinson-821338" TargetMode="External"/><Relationship Id="rId2" Type="http://schemas.openxmlformats.org/officeDocument/2006/relationships/hyperlink" Target="http://www.aarp.org/health/brain-health/brain_games.html" TargetMode="External"/><Relationship Id="rId1" Type="http://schemas.openxmlformats.org/officeDocument/2006/relationships/slideLayout" Target="../slideLayouts/slideLayout3.xml"/><Relationship Id="rId6" Type="http://schemas.openxmlformats.org/officeDocument/2006/relationships/hyperlink" Target="http://www.middlege.org/definition.shtml" TargetMode="External"/><Relationship Id="rId5" Type="http://schemas.openxmlformats.org/officeDocument/2006/relationships/hyperlink" Target="http://www.huffingtonpost.com/2013/08/28/middle-age_n_3830194.html" TargetMode="External"/><Relationship Id="rId4" Type="http://schemas.openxmlformats.org/officeDocument/2006/relationships/hyperlink" Target="http://www.health.harvard.edu/newsweek/Preventing_memory_loss.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penta.ufrgs.br/edu/telelab/3/fluid_in.htm" TargetMode="External"/><Relationship Id="rId7" Type="http://schemas.openxmlformats.org/officeDocument/2006/relationships/hyperlink" Target="http://youtu.be/YhXrHD7qWDk8k0" TargetMode="External"/><Relationship Id="rId2" Type="http://schemas.openxmlformats.org/officeDocument/2006/relationships/hyperlink" Target="http://penta.ufrgs.br/edu/telelab/3/control.htm" TargetMode="External"/><Relationship Id="rId1" Type="http://schemas.openxmlformats.org/officeDocument/2006/relationships/slideLayout" Target="../slideLayouts/slideLayout3.xml"/><Relationship Id="rId6" Type="http://schemas.openxmlformats.org/officeDocument/2006/relationships/hyperlink" Target="https://www.youtube.com/watch?v=kXewcY6l_VA" TargetMode="External"/><Relationship Id="rId5" Type="http://schemas.openxmlformats.org/officeDocument/2006/relationships/hyperlink" Target="https://www.youtube.com/watch?v=OoLgfRNW124" TargetMode="External"/><Relationship Id="rId4" Type="http://schemas.openxmlformats.org/officeDocument/2006/relationships/hyperlink" Target="https://www.youtube.com/watch?v=mzskiJxcGT8"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722114"/>
            <a:ext cx="7462935" cy="3413772"/>
          </a:xfrm>
        </p:spPr>
        <p:txBody>
          <a:bodyPr>
            <a:normAutofit fontScale="90000"/>
          </a:bodyPr>
          <a:lstStyle/>
          <a:p>
            <a:r>
              <a:rPr lang="en-US" sz="6000" dirty="0"/>
              <a:t>Life in the Middle:</a:t>
            </a:r>
            <a:br>
              <a:rPr lang="en-US" sz="6000" dirty="0"/>
            </a:br>
            <a:br>
              <a:rPr lang="en-US" sz="6000" dirty="0"/>
            </a:br>
            <a:r>
              <a:rPr lang="en-US" sz="6000" dirty="0"/>
              <a:t>Understanding Development in Middle Adulthood</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D3C3-0162-4864-B716-5D9DF1AF2BE5}"/>
              </a:ext>
            </a:extLst>
          </p:cNvPr>
          <p:cNvSpPr>
            <a:spLocks noGrp="1"/>
          </p:cNvSpPr>
          <p:nvPr>
            <p:ph type="title"/>
          </p:nvPr>
        </p:nvSpPr>
        <p:spPr/>
        <p:txBody>
          <a:bodyPr/>
          <a:lstStyle/>
          <a:p>
            <a:r>
              <a:rPr lang="en-US" dirty="0"/>
              <a:t>Nutrition and Wellness</a:t>
            </a:r>
          </a:p>
        </p:txBody>
      </p:sp>
      <p:sp>
        <p:nvSpPr>
          <p:cNvPr id="3" name="Content Placeholder 2">
            <a:extLst>
              <a:ext uri="{FF2B5EF4-FFF2-40B4-BE49-F238E27FC236}">
                <a16:creationId xmlns:a16="http://schemas.microsoft.com/office/drawing/2014/main" id="{82A21A5C-D8E3-408A-979F-5A3AE0DB1161}"/>
              </a:ext>
            </a:extLst>
          </p:cNvPr>
          <p:cNvSpPr>
            <a:spLocks noGrp="1"/>
          </p:cNvSpPr>
          <p:nvPr>
            <p:ph sz="half" idx="1"/>
          </p:nvPr>
        </p:nvSpPr>
        <p:spPr>
          <a:xfrm>
            <a:off x="740664" y="1420420"/>
            <a:ext cx="6335050" cy="4734318"/>
          </a:xfrm>
        </p:spPr>
        <p:txBody>
          <a:bodyPr/>
          <a:lstStyle/>
          <a:p>
            <a:pPr marL="457200" indent="-457200" fontAlgn="base">
              <a:buClr>
                <a:schemeClr val="accent1"/>
              </a:buClr>
              <a:buFont typeface="Wingdings" panose="05000000000000000000" pitchFamily="2" charset="2"/>
              <a:buChar char="Ø"/>
            </a:pPr>
            <a:r>
              <a:rPr lang="en-US" dirty="0"/>
              <a:t>Eat many different colors and types of vegetables and fruits.</a:t>
            </a:r>
          </a:p>
          <a:p>
            <a:pPr marL="457200" indent="-457200" fontAlgn="base">
              <a:buClr>
                <a:schemeClr val="accent1"/>
              </a:buClr>
              <a:buFont typeface="Wingdings" panose="05000000000000000000" pitchFamily="2" charset="2"/>
              <a:buChar char="Ø"/>
            </a:pPr>
            <a:r>
              <a:rPr lang="en-US" dirty="0"/>
              <a:t>Make sure at least half of the grains are whole grains.</a:t>
            </a:r>
          </a:p>
          <a:p>
            <a:pPr marL="457200" indent="-457200" fontAlgn="base">
              <a:buClr>
                <a:schemeClr val="accent1"/>
              </a:buClr>
              <a:buFont typeface="Wingdings" panose="05000000000000000000" pitchFamily="2" charset="2"/>
              <a:buChar char="Ø"/>
            </a:pPr>
            <a:r>
              <a:rPr lang="en-US" dirty="0"/>
              <a:t>Eat only small amounts of solid fats and foods with added sugars. </a:t>
            </a:r>
          </a:p>
          <a:p>
            <a:pPr marL="457200" indent="-457200" fontAlgn="base">
              <a:buClr>
                <a:schemeClr val="accent1"/>
              </a:buClr>
              <a:buFont typeface="Wingdings" panose="05000000000000000000" pitchFamily="2" charset="2"/>
              <a:buChar char="Ø"/>
            </a:pPr>
            <a:r>
              <a:rPr lang="en-US" dirty="0"/>
              <a:t>Eat seafood twice a week.</a:t>
            </a:r>
          </a:p>
          <a:p>
            <a:endParaRPr lang="en-US" dirty="0"/>
          </a:p>
        </p:txBody>
      </p:sp>
      <p:pic>
        <p:nvPicPr>
          <p:cNvPr id="4" name="Picture 3">
            <a:extLst>
              <a:ext uri="{FF2B5EF4-FFF2-40B4-BE49-F238E27FC236}">
                <a16:creationId xmlns:a16="http://schemas.microsoft.com/office/drawing/2014/main" id="{A06E7BE8-46E9-40AC-B5D3-A5C37391C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100" y="1923869"/>
            <a:ext cx="4208236" cy="3366588"/>
          </a:xfrm>
          <a:prstGeom prst="rect">
            <a:avLst/>
          </a:prstGeom>
        </p:spPr>
      </p:pic>
    </p:spTree>
    <p:extLst>
      <p:ext uri="{BB962C8B-B14F-4D97-AF65-F5344CB8AC3E}">
        <p14:creationId xmlns:p14="http://schemas.microsoft.com/office/powerpoint/2010/main" val="189195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87DB-F433-4EBA-82BD-FCB6C01EB008}"/>
              </a:ext>
            </a:extLst>
          </p:cNvPr>
          <p:cNvSpPr>
            <a:spLocks noGrp="1"/>
          </p:cNvSpPr>
          <p:nvPr>
            <p:ph type="title"/>
          </p:nvPr>
        </p:nvSpPr>
        <p:spPr/>
        <p:txBody>
          <a:bodyPr/>
          <a:lstStyle/>
          <a:p>
            <a:r>
              <a:rPr lang="en-US" dirty="0"/>
              <a:t>Cognitive Development</a:t>
            </a:r>
          </a:p>
        </p:txBody>
      </p:sp>
    </p:spTree>
    <p:extLst>
      <p:ext uri="{BB962C8B-B14F-4D97-AF65-F5344CB8AC3E}">
        <p14:creationId xmlns:p14="http://schemas.microsoft.com/office/powerpoint/2010/main" val="255096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986A-CBE3-408B-84C5-3301C953DB32}"/>
              </a:ext>
            </a:extLst>
          </p:cNvPr>
          <p:cNvSpPr>
            <a:spLocks noGrp="1"/>
          </p:cNvSpPr>
          <p:nvPr>
            <p:ph type="title"/>
          </p:nvPr>
        </p:nvSpPr>
        <p:spPr/>
        <p:txBody>
          <a:bodyPr/>
          <a:lstStyle/>
          <a:p>
            <a:r>
              <a:rPr lang="en-US" dirty="0"/>
              <a:t>Horn</a:t>
            </a:r>
          </a:p>
        </p:txBody>
      </p:sp>
      <p:sp>
        <p:nvSpPr>
          <p:cNvPr id="3" name="Content Placeholder 2">
            <a:extLst>
              <a:ext uri="{FF2B5EF4-FFF2-40B4-BE49-F238E27FC236}">
                <a16:creationId xmlns:a16="http://schemas.microsoft.com/office/drawing/2014/main" id="{A1E9D9EA-D575-4CCA-B44E-930DBB0023FF}"/>
              </a:ext>
            </a:extLst>
          </p:cNvPr>
          <p:cNvSpPr>
            <a:spLocks noGrp="1"/>
          </p:cNvSpPr>
          <p:nvPr>
            <p:ph sz="half" idx="1"/>
          </p:nvPr>
        </p:nvSpPr>
        <p:spPr>
          <a:xfrm>
            <a:off x="740664" y="1420420"/>
            <a:ext cx="11055750" cy="2367809"/>
          </a:xfrm>
        </p:spPr>
        <p:txBody>
          <a:bodyPr/>
          <a:lstStyle/>
          <a:p>
            <a:pPr marL="457200" indent="-457200">
              <a:buClr>
                <a:schemeClr val="accent1"/>
              </a:buClr>
              <a:buFont typeface="Wingdings" panose="05000000000000000000" pitchFamily="2" charset="2"/>
              <a:buChar char="Ø"/>
            </a:pPr>
            <a:r>
              <a:rPr lang="en-US" dirty="0"/>
              <a:t>Some types of intelligence decline, but others do not</a:t>
            </a:r>
          </a:p>
          <a:p>
            <a:pPr marL="457200" indent="-457200">
              <a:buClr>
                <a:schemeClr val="accent1"/>
              </a:buClr>
              <a:buFont typeface="Wingdings" panose="05000000000000000000" pitchFamily="2" charset="2"/>
              <a:buChar char="Ø"/>
            </a:pPr>
            <a:r>
              <a:rPr lang="en-US" dirty="0"/>
              <a:t>Some individuals decline, but others do not</a:t>
            </a:r>
          </a:p>
          <a:p>
            <a:pPr marL="457200" indent="-457200">
              <a:buClr>
                <a:schemeClr val="accent1"/>
              </a:buClr>
              <a:buFont typeface="Wingdings" panose="05000000000000000000" pitchFamily="2" charset="2"/>
              <a:buChar char="Ø"/>
            </a:pPr>
            <a:r>
              <a:rPr lang="en-US" dirty="0"/>
              <a:t>The type of decline that happens to everyone happens very late in life</a:t>
            </a:r>
          </a:p>
          <a:p>
            <a:endParaRPr lang="en-US" dirty="0"/>
          </a:p>
        </p:txBody>
      </p:sp>
      <p:pic>
        <p:nvPicPr>
          <p:cNvPr id="4" name="Picture 3">
            <a:extLst>
              <a:ext uri="{FF2B5EF4-FFF2-40B4-BE49-F238E27FC236}">
                <a16:creationId xmlns:a16="http://schemas.microsoft.com/office/drawing/2014/main" id="{03250782-1B4C-4643-93D6-4A1B90390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144" y="3113315"/>
            <a:ext cx="3887711" cy="3178187"/>
          </a:xfrm>
          <a:prstGeom prst="rect">
            <a:avLst/>
          </a:prstGeom>
        </p:spPr>
      </p:pic>
    </p:spTree>
    <p:extLst>
      <p:ext uri="{BB962C8B-B14F-4D97-AF65-F5344CB8AC3E}">
        <p14:creationId xmlns:p14="http://schemas.microsoft.com/office/powerpoint/2010/main" val="371776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1EE-6958-4A73-A325-B62C9F22AF12}"/>
              </a:ext>
            </a:extLst>
          </p:cNvPr>
          <p:cNvSpPr>
            <a:spLocks noGrp="1"/>
          </p:cNvSpPr>
          <p:nvPr>
            <p:ph type="title"/>
          </p:nvPr>
        </p:nvSpPr>
        <p:spPr/>
        <p:txBody>
          <a:bodyPr/>
          <a:lstStyle/>
          <a:p>
            <a:r>
              <a:rPr lang="en-US" dirty="0"/>
              <a:t>Crystalized Intelligence</a:t>
            </a:r>
          </a:p>
        </p:txBody>
      </p:sp>
      <p:sp>
        <p:nvSpPr>
          <p:cNvPr id="3" name="Content Placeholder 2">
            <a:extLst>
              <a:ext uri="{FF2B5EF4-FFF2-40B4-BE49-F238E27FC236}">
                <a16:creationId xmlns:a16="http://schemas.microsoft.com/office/drawing/2014/main" id="{580050F9-DEA2-469C-8815-9B96F362FD2D}"/>
              </a:ext>
            </a:extLst>
          </p:cNvPr>
          <p:cNvSpPr>
            <a:spLocks noGrp="1"/>
          </p:cNvSpPr>
          <p:nvPr>
            <p:ph sz="half" idx="1"/>
          </p:nvPr>
        </p:nvSpPr>
        <p:spPr/>
        <p:txBody>
          <a:bodyPr/>
          <a:lstStyle/>
          <a:p>
            <a:r>
              <a:rPr lang="en-US" b="1" dirty="0"/>
              <a:t>Crystalized intelligence </a:t>
            </a:r>
            <a:r>
              <a:rPr lang="en-US" dirty="0"/>
              <a:t>demonstrates the cumulative effect of culture and learning of task performance and is measured by tests of verbal ability and cultural knowledge; a store of knowledge from the surrounding culture.</a:t>
            </a:r>
          </a:p>
          <a:p>
            <a:endParaRPr lang="en-US" dirty="0">
              <a:hlinkClick r:id="rId3"/>
            </a:endParaRPr>
          </a:p>
          <a:p>
            <a:pPr algn="ctr"/>
            <a:r>
              <a:rPr lang="en-US" dirty="0">
                <a:solidFill>
                  <a:schemeClr val="accent3">
                    <a:lumMod val="50000"/>
                  </a:schemeClr>
                </a:solidFill>
                <a:hlinkClick r:id="rId3"/>
              </a:rPr>
              <a:t>Crystalized intelligence</a:t>
            </a:r>
            <a:endParaRPr lang="en-US" dirty="0">
              <a:solidFill>
                <a:schemeClr val="accent3">
                  <a:lumMod val="50000"/>
                </a:schemeClr>
              </a:solidFill>
            </a:endParaRPr>
          </a:p>
          <a:p>
            <a:pPr algn="ctr"/>
            <a:r>
              <a:rPr lang="en-US" dirty="0"/>
              <a:t>(click on link)</a:t>
            </a:r>
          </a:p>
          <a:p>
            <a:endParaRPr lang="en-US" dirty="0"/>
          </a:p>
        </p:txBody>
      </p:sp>
    </p:spTree>
    <p:extLst>
      <p:ext uri="{BB962C8B-B14F-4D97-AF65-F5344CB8AC3E}">
        <p14:creationId xmlns:p14="http://schemas.microsoft.com/office/powerpoint/2010/main" val="210557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F8E7-2F03-42DF-8184-2E2D1EBF4618}"/>
              </a:ext>
            </a:extLst>
          </p:cNvPr>
          <p:cNvSpPr>
            <a:spLocks noGrp="1"/>
          </p:cNvSpPr>
          <p:nvPr>
            <p:ph type="title"/>
          </p:nvPr>
        </p:nvSpPr>
        <p:spPr/>
        <p:txBody>
          <a:bodyPr/>
          <a:lstStyle/>
          <a:p>
            <a:r>
              <a:rPr lang="en-US" dirty="0"/>
              <a:t>Fluid Intelligence</a:t>
            </a:r>
          </a:p>
        </p:txBody>
      </p:sp>
      <p:sp>
        <p:nvSpPr>
          <p:cNvPr id="3" name="Content Placeholder 2">
            <a:extLst>
              <a:ext uri="{FF2B5EF4-FFF2-40B4-BE49-F238E27FC236}">
                <a16:creationId xmlns:a16="http://schemas.microsoft.com/office/drawing/2014/main" id="{B717B067-F682-4D77-A0AD-E2BC9C7DAADA}"/>
              </a:ext>
            </a:extLst>
          </p:cNvPr>
          <p:cNvSpPr>
            <a:spLocks noGrp="1"/>
          </p:cNvSpPr>
          <p:nvPr>
            <p:ph sz="half" idx="1"/>
          </p:nvPr>
        </p:nvSpPr>
        <p:spPr/>
        <p:txBody>
          <a:bodyPr/>
          <a:lstStyle/>
          <a:p>
            <a:r>
              <a:rPr lang="en-US" b="1" dirty="0"/>
              <a:t>Fluid intelligence </a:t>
            </a:r>
            <a:r>
              <a:rPr lang="en-US" dirty="0"/>
              <a:t>depends on the proper functioning of the nervous system. It is measured by tasks that show age-related declines (speeded tasks, tests of reaction time); on-the-spot reasoning ability.</a:t>
            </a:r>
          </a:p>
          <a:p>
            <a:endParaRPr lang="en-US" u="sng" dirty="0">
              <a:hlinkClick r:id="rId3"/>
            </a:endParaRPr>
          </a:p>
          <a:p>
            <a:pPr algn="ctr"/>
            <a:r>
              <a:rPr lang="en-US" u="sng" dirty="0">
                <a:hlinkClick r:id="rId3"/>
              </a:rPr>
              <a:t>Fluid Intelligence</a:t>
            </a:r>
            <a:endParaRPr lang="en-US" u="sng" dirty="0"/>
          </a:p>
          <a:p>
            <a:pPr algn="ctr"/>
            <a:r>
              <a:rPr lang="en-US" u="sng" dirty="0"/>
              <a:t>(click on link)</a:t>
            </a:r>
            <a:endParaRPr lang="en-US" dirty="0"/>
          </a:p>
          <a:p>
            <a:endParaRPr lang="en-US" dirty="0"/>
          </a:p>
        </p:txBody>
      </p:sp>
    </p:spTree>
    <p:extLst>
      <p:ext uri="{BB962C8B-B14F-4D97-AF65-F5344CB8AC3E}">
        <p14:creationId xmlns:p14="http://schemas.microsoft.com/office/powerpoint/2010/main" val="156533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4F05-DF14-4641-B64B-5E4AEB5B45A7}"/>
              </a:ext>
            </a:extLst>
          </p:cNvPr>
          <p:cNvSpPr>
            <a:spLocks noGrp="1"/>
          </p:cNvSpPr>
          <p:nvPr>
            <p:ph type="title"/>
          </p:nvPr>
        </p:nvSpPr>
        <p:spPr/>
        <p:txBody>
          <a:bodyPr/>
          <a:lstStyle/>
          <a:p>
            <a:r>
              <a:rPr lang="en-US" dirty="0"/>
              <a:t>Preventing Memory Loss</a:t>
            </a:r>
          </a:p>
        </p:txBody>
      </p:sp>
      <p:sp>
        <p:nvSpPr>
          <p:cNvPr id="3" name="Content Placeholder 2">
            <a:extLst>
              <a:ext uri="{FF2B5EF4-FFF2-40B4-BE49-F238E27FC236}">
                <a16:creationId xmlns:a16="http://schemas.microsoft.com/office/drawing/2014/main" id="{283C74ED-D143-4155-AF9E-C309A1E3DD1A}"/>
              </a:ext>
            </a:extLst>
          </p:cNvPr>
          <p:cNvSpPr>
            <a:spLocks noGrp="1"/>
          </p:cNvSpPr>
          <p:nvPr>
            <p:ph sz="half" idx="1"/>
          </p:nvPr>
        </p:nvSpPr>
        <p:spPr/>
        <p:txBody>
          <a:bodyPr/>
          <a:lstStyle/>
          <a:p>
            <a:r>
              <a:rPr lang="en-US" sz="2800" dirty="0">
                <a:hlinkClick r:id="rId3"/>
              </a:rPr>
              <a:t>Preventing Memory Loss</a:t>
            </a:r>
            <a:r>
              <a:rPr lang="en-US" sz="2800" dirty="0"/>
              <a:t> (click on link)</a:t>
            </a:r>
          </a:p>
          <a:p>
            <a:endParaRPr lang="en-US" dirty="0"/>
          </a:p>
        </p:txBody>
      </p:sp>
      <p:pic>
        <p:nvPicPr>
          <p:cNvPr id="5" name="Picture 3" descr="C:\Users\Jean\AppData\Local\Microsoft\Windows\Temporary Internet Files\Content.IE5\IQMAI0AI\MP900385315[1].jpg">
            <a:extLst>
              <a:ext uri="{FF2B5EF4-FFF2-40B4-BE49-F238E27FC236}">
                <a16:creationId xmlns:a16="http://schemas.microsoft.com/office/drawing/2014/main" id="{18DB29E3-A7F1-443A-B146-9977B2A1AA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3371" y="1611086"/>
            <a:ext cx="2209800"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9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5F3B-DC54-4839-9D20-46FCF49391F9}"/>
              </a:ext>
            </a:extLst>
          </p:cNvPr>
          <p:cNvSpPr>
            <a:spLocks noGrp="1"/>
          </p:cNvSpPr>
          <p:nvPr>
            <p:ph type="title"/>
          </p:nvPr>
        </p:nvSpPr>
        <p:spPr/>
        <p:txBody>
          <a:bodyPr/>
          <a:lstStyle/>
          <a:p>
            <a:r>
              <a:rPr lang="en-US" dirty="0"/>
              <a:t>Societal Changes</a:t>
            </a:r>
          </a:p>
        </p:txBody>
      </p:sp>
    </p:spTree>
    <p:extLst>
      <p:ext uri="{BB962C8B-B14F-4D97-AF65-F5344CB8AC3E}">
        <p14:creationId xmlns:p14="http://schemas.microsoft.com/office/powerpoint/2010/main" val="148916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466B-4AE1-453C-A6CC-E9BD67C46652}"/>
              </a:ext>
            </a:extLst>
          </p:cNvPr>
          <p:cNvSpPr>
            <a:spLocks noGrp="1"/>
          </p:cNvSpPr>
          <p:nvPr>
            <p:ph type="title"/>
          </p:nvPr>
        </p:nvSpPr>
        <p:spPr/>
        <p:txBody>
          <a:bodyPr/>
          <a:lstStyle/>
          <a:p>
            <a:r>
              <a:rPr lang="en-US" dirty="0"/>
              <a:t>Societal Changes</a:t>
            </a:r>
          </a:p>
        </p:txBody>
      </p:sp>
      <p:sp>
        <p:nvSpPr>
          <p:cNvPr id="3" name="Content Placeholder 2">
            <a:extLst>
              <a:ext uri="{FF2B5EF4-FFF2-40B4-BE49-F238E27FC236}">
                <a16:creationId xmlns:a16="http://schemas.microsoft.com/office/drawing/2014/main" id="{99A0A3C5-5A22-41B8-8BBE-396F2FA93666}"/>
              </a:ext>
            </a:extLst>
          </p:cNvPr>
          <p:cNvSpPr>
            <a:spLocks noGrp="1"/>
          </p:cNvSpPr>
          <p:nvPr>
            <p:ph sz="half" idx="1"/>
          </p:nvPr>
        </p:nvSpPr>
        <p:spPr/>
        <p:txBody>
          <a:bodyPr/>
          <a:lstStyle/>
          <a:p>
            <a:r>
              <a:rPr lang="en-US" dirty="0"/>
              <a:t>Abrupt shift in jobs (the buggy whip situation)</a:t>
            </a:r>
          </a:p>
          <a:p>
            <a:pPr lvl="1">
              <a:buFont typeface="Wingdings" panose="05000000000000000000" pitchFamily="2" charset="2"/>
              <a:buChar char="Ø"/>
            </a:pPr>
            <a:r>
              <a:rPr lang="en-US" dirty="0"/>
              <a:t>No longer staying in the same job until retirement</a:t>
            </a:r>
          </a:p>
          <a:p>
            <a:pPr lvl="1">
              <a:buFont typeface="Wingdings" panose="05000000000000000000" pitchFamily="2" charset="2"/>
              <a:buChar char="Ø"/>
            </a:pPr>
            <a:r>
              <a:rPr lang="en-US" dirty="0"/>
              <a:t>Advances in technology have created changes in employment status / retention</a:t>
            </a:r>
          </a:p>
          <a:p>
            <a:endParaRPr lang="en-US" dirty="0"/>
          </a:p>
        </p:txBody>
      </p:sp>
      <p:pic>
        <p:nvPicPr>
          <p:cNvPr id="4" name="Picture 2" descr="C:\Users\Jean\AppData\Local\Microsoft\Windows\Temporary Internet Files\Content.IE5\JNSRW19R\MP900448364[1].jpg">
            <a:extLst>
              <a:ext uri="{FF2B5EF4-FFF2-40B4-BE49-F238E27FC236}">
                <a16:creationId xmlns:a16="http://schemas.microsoft.com/office/drawing/2014/main" id="{702BD966-94E1-42E6-8E7D-A062BCBBF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006" y="963277"/>
            <a:ext cx="3460974" cy="519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1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1633-4995-4E5B-BEC5-7EB75659C2CD}"/>
              </a:ext>
            </a:extLst>
          </p:cNvPr>
          <p:cNvSpPr>
            <a:spLocks noGrp="1"/>
          </p:cNvSpPr>
          <p:nvPr>
            <p:ph type="title"/>
          </p:nvPr>
        </p:nvSpPr>
        <p:spPr/>
        <p:txBody>
          <a:bodyPr/>
          <a:lstStyle/>
          <a:p>
            <a:r>
              <a:rPr lang="en-US" dirty="0"/>
              <a:t>Societal Changes</a:t>
            </a:r>
          </a:p>
        </p:txBody>
      </p:sp>
      <p:sp>
        <p:nvSpPr>
          <p:cNvPr id="3" name="Content Placeholder 2">
            <a:extLst>
              <a:ext uri="{FF2B5EF4-FFF2-40B4-BE49-F238E27FC236}">
                <a16:creationId xmlns:a16="http://schemas.microsoft.com/office/drawing/2014/main" id="{8B4100A1-EE06-4322-9398-3F515191A277}"/>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dirty="0"/>
              <a:t>What it costs to live in today’s world; increasing financial demands of “normal living”</a:t>
            </a:r>
          </a:p>
          <a:p>
            <a:pPr marL="514350" indent="-514350">
              <a:buClr>
                <a:schemeClr val="accent1"/>
              </a:buClr>
              <a:buFont typeface="Wingdings" panose="05000000000000000000" pitchFamily="2" charset="2"/>
              <a:buChar char="Ø"/>
            </a:pPr>
            <a:r>
              <a:rPr lang="en-US" dirty="0"/>
              <a:t>Technology – continued learning, finances and/or stress</a:t>
            </a:r>
          </a:p>
          <a:p>
            <a:endParaRPr lang="en-US" dirty="0"/>
          </a:p>
        </p:txBody>
      </p:sp>
      <p:pic>
        <p:nvPicPr>
          <p:cNvPr id="4" name="Picture 3" descr="C:\Users\Jean\AppData\Local\Microsoft\Windows\Temporary Internet Files\Content.IE5\IQMAI0AI\MP900289863[1].jpg">
            <a:extLst>
              <a:ext uri="{FF2B5EF4-FFF2-40B4-BE49-F238E27FC236}">
                <a16:creationId xmlns:a16="http://schemas.microsoft.com/office/drawing/2014/main" id="{59FFE55D-11F8-425D-9379-E802B064F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114" y="4000040"/>
            <a:ext cx="3428843" cy="229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an\AppData\Local\Microsoft\Windows\Temporary Internet Files\Content.IE5\5ZOJRJPU\MP900430934[1].jpg">
            <a:extLst>
              <a:ext uri="{FF2B5EF4-FFF2-40B4-BE49-F238E27FC236}">
                <a16:creationId xmlns:a16="http://schemas.microsoft.com/office/drawing/2014/main" id="{150A6B63-09A9-4112-91B2-92C4CD91C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413" y="1552368"/>
            <a:ext cx="2215707" cy="332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0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5C99-F3FF-4C86-BB3A-1DE5191A5D82}"/>
              </a:ext>
            </a:extLst>
          </p:cNvPr>
          <p:cNvSpPr>
            <a:spLocks noGrp="1"/>
          </p:cNvSpPr>
          <p:nvPr>
            <p:ph type="title"/>
          </p:nvPr>
        </p:nvSpPr>
        <p:spPr/>
        <p:txBody>
          <a:bodyPr/>
          <a:lstStyle/>
          <a:p>
            <a:r>
              <a:rPr lang="en-US" dirty="0"/>
              <a:t>Top Jobs Threatened by Technology</a:t>
            </a:r>
          </a:p>
        </p:txBody>
      </p:sp>
      <p:sp>
        <p:nvSpPr>
          <p:cNvPr id="4" name="Content Placeholder 6">
            <a:extLst>
              <a:ext uri="{FF2B5EF4-FFF2-40B4-BE49-F238E27FC236}">
                <a16:creationId xmlns:a16="http://schemas.microsoft.com/office/drawing/2014/main" id="{460318F0-87E1-4871-9AAD-F80C6CA0E6A7}"/>
              </a:ext>
            </a:extLst>
          </p:cNvPr>
          <p:cNvSpPr>
            <a:spLocks noGrp="1"/>
          </p:cNvSpPr>
          <p:nvPr>
            <p:ph sz="half" idx="1"/>
          </p:nvPr>
        </p:nvSpPr>
        <p:spPr/>
        <p:txBody>
          <a:bodyPr/>
          <a:lstStyle/>
          <a:p>
            <a:pPr marL="0" indent="0" algn="ctr">
              <a:buNone/>
            </a:pPr>
            <a:r>
              <a:rPr lang="en-US" dirty="0">
                <a:hlinkClick r:id="rId3"/>
              </a:rPr>
              <a:t>Jobs Threatened by Technology</a:t>
            </a: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733C375A-D4A4-4597-B8A4-E77782806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522" y="2699657"/>
            <a:ext cx="2495794" cy="1708708"/>
          </a:xfrm>
          <a:prstGeom prst="rect">
            <a:avLst/>
          </a:prstGeom>
        </p:spPr>
      </p:pic>
      <p:pic>
        <p:nvPicPr>
          <p:cNvPr id="6" name="Picture 5">
            <a:extLst>
              <a:ext uri="{FF2B5EF4-FFF2-40B4-BE49-F238E27FC236}">
                <a16:creationId xmlns:a16="http://schemas.microsoft.com/office/drawing/2014/main" id="{C8504766-419F-4E12-B739-E5A8B6711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535" y="2254325"/>
            <a:ext cx="2933396" cy="2933396"/>
          </a:xfrm>
          <a:prstGeom prst="rect">
            <a:avLst/>
          </a:prstGeom>
        </p:spPr>
      </p:pic>
      <p:pic>
        <p:nvPicPr>
          <p:cNvPr id="7" name="Picture 6">
            <a:extLst>
              <a:ext uri="{FF2B5EF4-FFF2-40B4-BE49-F238E27FC236}">
                <a16:creationId xmlns:a16="http://schemas.microsoft.com/office/drawing/2014/main" id="{76C1F512-84D2-4DDC-839A-CA5A76E25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3527" y="2413905"/>
            <a:ext cx="1806779" cy="2494537"/>
          </a:xfrm>
          <a:prstGeom prst="rect">
            <a:avLst/>
          </a:prstGeom>
        </p:spPr>
      </p:pic>
    </p:spTree>
    <p:extLst>
      <p:ext uri="{BB962C8B-B14F-4D97-AF65-F5344CB8AC3E}">
        <p14:creationId xmlns:p14="http://schemas.microsoft.com/office/powerpoint/2010/main" val="24040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F79F-FA50-4B23-98F5-12CD6D781A7D}"/>
              </a:ext>
            </a:extLst>
          </p:cNvPr>
          <p:cNvSpPr>
            <a:spLocks noGrp="1"/>
          </p:cNvSpPr>
          <p:nvPr>
            <p:ph type="title"/>
          </p:nvPr>
        </p:nvSpPr>
        <p:spPr/>
        <p:txBody>
          <a:bodyPr/>
          <a:lstStyle/>
          <a:p>
            <a:r>
              <a:rPr lang="en-US" dirty="0"/>
              <a:t>Societal Changes</a:t>
            </a:r>
          </a:p>
        </p:txBody>
      </p:sp>
      <p:sp>
        <p:nvSpPr>
          <p:cNvPr id="3" name="Content Placeholder 2">
            <a:extLst>
              <a:ext uri="{FF2B5EF4-FFF2-40B4-BE49-F238E27FC236}">
                <a16:creationId xmlns:a16="http://schemas.microsoft.com/office/drawing/2014/main" id="{0F885A55-BDF1-4209-B085-AF0FE146A7A9}"/>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Escalation of drug use has nearly tripled among 50-59 year old adults since 2002.</a:t>
            </a:r>
          </a:p>
          <a:p>
            <a:pPr marL="457200" indent="-457200">
              <a:buClr>
                <a:schemeClr val="accent1"/>
              </a:buClr>
              <a:buFont typeface="Wingdings" panose="05000000000000000000" pitchFamily="2" charset="2"/>
              <a:buChar char="Ø"/>
            </a:pPr>
            <a:r>
              <a:rPr lang="en-US" dirty="0"/>
              <a:t>A new survey finds that adults aged 45 and over are more than three times as likely to drink alcohol almost every day as those under 45.</a:t>
            </a:r>
          </a:p>
          <a:p>
            <a:endParaRPr lang="en-US" dirty="0"/>
          </a:p>
        </p:txBody>
      </p:sp>
      <p:pic>
        <p:nvPicPr>
          <p:cNvPr id="4" name="Picture 3">
            <a:extLst>
              <a:ext uri="{FF2B5EF4-FFF2-40B4-BE49-F238E27FC236}">
                <a16:creationId xmlns:a16="http://schemas.microsoft.com/office/drawing/2014/main" id="{93A8FA31-0D9E-401A-85ED-5448C2CE2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649" y="3132948"/>
            <a:ext cx="3767415" cy="2983668"/>
          </a:xfrm>
          <a:prstGeom prst="rect">
            <a:avLst/>
          </a:prstGeom>
        </p:spPr>
      </p:pic>
      <p:pic>
        <p:nvPicPr>
          <p:cNvPr id="5" name="Picture 4">
            <a:extLst>
              <a:ext uri="{FF2B5EF4-FFF2-40B4-BE49-F238E27FC236}">
                <a16:creationId xmlns:a16="http://schemas.microsoft.com/office/drawing/2014/main" id="{5A78EEE8-C572-42C0-9999-5C6B51AAC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081" y="3557213"/>
            <a:ext cx="1866971" cy="2597525"/>
          </a:xfrm>
          <a:prstGeom prst="rect">
            <a:avLst/>
          </a:prstGeom>
        </p:spPr>
      </p:pic>
    </p:spTree>
    <p:extLst>
      <p:ext uri="{BB962C8B-B14F-4D97-AF65-F5344CB8AC3E}">
        <p14:creationId xmlns:p14="http://schemas.microsoft.com/office/powerpoint/2010/main" val="259872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94F0-6352-449D-89E3-D24A1849446D}"/>
              </a:ext>
            </a:extLst>
          </p:cNvPr>
          <p:cNvSpPr>
            <a:spLocks noGrp="1"/>
          </p:cNvSpPr>
          <p:nvPr>
            <p:ph type="title"/>
          </p:nvPr>
        </p:nvSpPr>
        <p:spPr/>
        <p:txBody>
          <a:bodyPr/>
          <a:lstStyle/>
          <a:p>
            <a:r>
              <a:rPr lang="en-US" dirty="0"/>
              <a:t>Societal Cultural Shift</a:t>
            </a:r>
          </a:p>
        </p:txBody>
      </p:sp>
      <p:sp>
        <p:nvSpPr>
          <p:cNvPr id="3" name="Content Placeholder 2">
            <a:extLst>
              <a:ext uri="{FF2B5EF4-FFF2-40B4-BE49-F238E27FC236}">
                <a16:creationId xmlns:a16="http://schemas.microsoft.com/office/drawing/2014/main" id="{BE57926C-EE14-42B2-9A6C-DD825905705B}"/>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dirty="0"/>
              <a:t>Lessening impact of religion and “the church”</a:t>
            </a:r>
          </a:p>
          <a:p>
            <a:pPr marL="457200" indent="-457200">
              <a:buClr>
                <a:schemeClr val="accent5"/>
              </a:buClr>
              <a:buFont typeface="Wingdings" panose="05000000000000000000" pitchFamily="2" charset="2"/>
              <a:buChar char="Ø"/>
            </a:pPr>
            <a:r>
              <a:rPr lang="en-US" dirty="0"/>
              <a:t>Shift in schools from authoritarian entities</a:t>
            </a:r>
          </a:p>
          <a:p>
            <a:pPr marL="457200" indent="-457200">
              <a:buClr>
                <a:schemeClr val="accent5"/>
              </a:buClr>
              <a:buFont typeface="Wingdings" panose="05000000000000000000" pitchFamily="2" charset="2"/>
              <a:buChar char="Ø"/>
            </a:pPr>
            <a:r>
              <a:rPr lang="en-US" dirty="0"/>
              <a:t>Mobile society</a:t>
            </a:r>
          </a:p>
          <a:p>
            <a:endParaRPr lang="en-US" dirty="0"/>
          </a:p>
        </p:txBody>
      </p:sp>
      <p:pic>
        <p:nvPicPr>
          <p:cNvPr id="4" name="Picture 2" descr="C:\Users\Jean\AppData\Local\Microsoft\Windows\Temporary Internet Files\Content.IE5\IQMAI0AI\MP900401482[1].jpg">
            <a:extLst>
              <a:ext uri="{FF2B5EF4-FFF2-40B4-BE49-F238E27FC236}">
                <a16:creationId xmlns:a16="http://schemas.microsoft.com/office/drawing/2014/main" id="{A2C5921F-B4F4-44E3-8782-5AD347AC57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912" y="2941343"/>
            <a:ext cx="5027424" cy="33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12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1C88-004C-4283-981C-6B9F7AC47EE3}"/>
              </a:ext>
            </a:extLst>
          </p:cNvPr>
          <p:cNvSpPr>
            <a:spLocks noGrp="1"/>
          </p:cNvSpPr>
          <p:nvPr>
            <p:ph type="title"/>
          </p:nvPr>
        </p:nvSpPr>
        <p:spPr/>
        <p:txBody>
          <a:bodyPr/>
          <a:lstStyle/>
          <a:p>
            <a:r>
              <a:rPr lang="en-US" dirty="0"/>
              <a:t>Societal Cultural Shift</a:t>
            </a:r>
          </a:p>
        </p:txBody>
      </p:sp>
      <p:sp>
        <p:nvSpPr>
          <p:cNvPr id="3" name="Content Placeholder 2">
            <a:extLst>
              <a:ext uri="{FF2B5EF4-FFF2-40B4-BE49-F238E27FC236}">
                <a16:creationId xmlns:a16="http://schemas.microsoft.com/office/drawing/2014/main" id="{30E59FED-130C-473C-B551-DD748C52BC96}"/>
              </a:ext>
            </a:extLst>
          </p:cNvPr>
          <p:cNvSpPr>
            <a:spLocks noGrp="1"/>
          </p:cNvSpPr>
          <p:nvPr>
            <p:ph sz="half" idx="1"/>
          </p:nvPr>
        </p:nvSpPr>
        <p:spPr>
          <a:xfrm>
            <a:off x="740664" y="1283509"/>
            <a:ext cx="11055750" cy="1535891"/>
          </a:xfrm>
        </p:spPr>
        <p:txBody>
          <a:bodyPr/>
          <a:lstStyle/>
          <a:p>
            <a:pPr marL="301943" lvl="1" indent="0">
              <a:buNone/>
            </a:pPr>
            <a:r>
              <a:rPr lang="en-US" dirty="0">
                <a:hlinkClick r:id="rId3"/>
              </a:rPr>
              <a:t>Technology Timeline; 1920s to Present</a:t>
            </a:r>
            <a:endParaRPr lang="en-US" dirty="0"/>
          </a:p>
          <a:p>
            <a:pPr marL="301943" lvl="1" indent="0">
              <a:buNone/>
            </a:pPr>
            <a:r>
              <a:rPr lang="en-US" dirty="0"/>
              <a:t>(click on link)</a:t>
            </a:r>
          </a:p>
          <a:p>
            <a:endParaRPr lang="en-US" dirty="0"/>
          </a:p>
        </p:txBody>
      </p:sp>
      <p:graphicFrame>
        <p:nvGraphicFramePr>
          <p:cNvPr id="4" name="Diagram 3">
            <a:extLst>
              <a:ext uri="{FF2B5EF4-FFF2-40B4-BE49-F238E27FC236}">
                <a16:creationId xmlns:a16="http://schemas.microsoft.com/office/drawing/2014/main" id="{FE313AA6-CF08-4806-9C69-DDB61AAAF3CD}"/>
              </a:ext>
            </a:extLst>
          </p:cNvPr>
          <p:cNvGraphicFramePr/>
          <p:nvPr>
            <p:extLst>
              <p:ext uri="{D42A27DB-BD31-4B8C-83A1-F6EECF244321}">
                <p14:modId xmlns:p14="http://schemas.microsoft.com/office/powerpoint/2010/main" val="3324770722"/>
              </p:ext>
            </p:extLst>
          </p:nvPr>
        </p:nvGraphicFramePr>
        <p:xfrm>
          <a:off x="740664" y="3222171"/>
          <a:ext cx="10755086"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286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46E3-0759-407E-BB93-83B81F1D4E81}"/>
              </a:ext>
            </a:extLst>
          </p:cNvPr>
          <p:cNvSpPr>
            <a:spLocks noGrp="1"/>
          </p:cNvSpPr>
          <p:nvPr>
            <p:ph type="title"/>
          </p:nvPr>
        </p:nvSpPr>
        <p:spPr>
          <a:xfrm>
            <a:off x="4481803" y="1543893"/>
            <a:ext cx="7462935" cy="3413772"/>
          </a:xfrm>
        </p:spPr>
        <p:txBody>
          <a:bodyPr/>
          <a:lstStyle/>
          <a:p>
            <a:r>
              <a:rPr lang="en-US" dirty="0"/>
              <a:t>Family and Social Relationships</a:t>
            </a:r>
          </a:p>
        </p:txBody>
      </p:sp>
    </p:spTree>
    <p:extLst>
      <p:ext uri="{BB962C8B-B14F-4D97-AF65-F5344CB8AC3E}">
        <p14:creationId xmlns:p14="http://schemas.microsoft.com/office/powerpoint/2010/main" val="2066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CB5A-933F-4D25-85BF-8CCF8647397F}"/>
              </a:ext>
            </a:extLst>
          </p:cNvPr>
          <p:cNvSpPr>
            <a:spLocks noGrp="1"/>
          </p:cNvSpPr>
          <p:nvPr>
            <p:ph type="title"/>
          </p:nvPr>
        </p:nvSpPr>
        <p:spPr/>
        <p:txBody>
          <a:bodyPr/>
          <a:lstStyle/>
          <a:p>
            <a:r>
              <a:rPr lang="en-US" dirty="0"/>
              <a:t>Family and Social Relationships</a:t>
            </a:r>
          </a:p>
        </p:txBody>
      </p:sp>
      <p:sp>
        <p:nvSpPr>
          <p:cNvPr id="3" name="Content Placeholder 2">
            <a:extLst>
              <a:ext uri="{FF2B5EF4-FFF2-40B4-BE49-F238E27FC236}">
                <a16:creationId xmlns:a16="http://schemas.microsoft.com/office/drawing/2014/main" id="{D333BBCD-C0AC-471A-874A-22BA8D38DB73}"/>
              </a:ext>
            </a:extLst>
          </p:cNvPr>
          <p:cNvSpPr>
            <a:spLocks noGrp="1"/>
          </p:cNvSpPr>
          <p:nvPr>
            <p:ph sz="half" idx="1"/>
          </p:nvPr>
        </p:nvSpPr>
        <p:spPr/>
        <p:txBody>
          <a:bodyPr/>
          <a:lstStyle/>
          <a:p>
            <a:pPr algn="ctr"/>
            <a:r>
              <a:rPr lang="en-US" sz="2800" dirty="0">
                <a:hlinkClick r:id="rId3"/>
              </a:rPr>
              <a:t>Living with Integrity: The Sandwich Generation</a:t>
            </a:r>
            <a:endParaRPr lang="en-US" sz="2800" dirty="0"/>
          </a:p>
          <a:p>
            <a:endParaRPr lang="en-US" sz="2800" dirty="0"/>
          </a:p>
          <a:p>
            <a:pPr algn="ctr"/>
            <a:r>
              <a:rPr lang="en-US" sz="2800" dirty="0">
                <a:hlinkClick r:id="rId4"/>
              </a:rPr>
              <a:t>The Sandwich Generation</a:t>
            </a:r>
            <a:endParaRPr lang="en-US" sz="2800" dirty="0"/>
          </a:p>
          <a:p>
            <a:endParaRPr lang="en-US" sz="2800" dirty="0"/>
          </a:p>
          <a:p>
            <a:endParaRPr lang="en-US" sz="2800" dirty="0"/>
          </a:p>
          <a:p>
            <a:pPr algn="ctr"/>
            <a:r>
              <a:rPr lang="en-US" dirty="0"/>
              <a:t>(click on links)</a:t>
            </a:r>
          </a:p>
          <a:p>
            <a:endParaRPr lang="en-US" dirty="0"/>
          </a:p>
        </p:txBody>
      </p:sp>
    </p:spTree>
    <p:extLst>
      <p:ext uri="{BB962C8B-B14F-4D97-AF65-F5344CB8AC3E}">
        <p14:creationId xmlns:p14="http://schemas.microsoft.com/office/powerpoint/2010/main" val="212019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BE75-30BD-431F-8949-563F17B5467D}"/>
              </a:ext>
            </a:extLst>
          </p:cNvPr>
          <p:cNvSpPr>
            <a:spLocks noGrp="1"/>
          </p:cNvSpPr>
          <p:nvPr>
            <p:ph type="title"/>
          </p:nvPr>
        </p:nvSpPr>
        <p:spPr>
          <a:xfrm>
            <a:off x="4536232" y="1075807"/>
            <a:ext cx="7462935" cy="3413772"/>
          </a:xfrm>
        </p:spPr>
        <p:txBody>
          <a:bodyPr/>
          <a:lstStyle/>
          <a:p>
            <a:r>
              <a:rPr lang="en-US" dirty="0"/>
              <a:t>Grandparents as Parents</a:t>
            </a:r>
          </a:p>
        </p:txBody>
      </p:sp>
    </p:spTree>
    <p:extLst>
      <p:ext uri="{BB962C8B-B14F-4D97-AF65-F5344CB8AC3E}">
        <p14:creationId xmlns:p14="http://schemas.microsoft.com/office/powerpoint/2010/main" val="343365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FF20-B4E7-4FE3-9B0F-DF20838B26FD}"/>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58A6766B-D105-4D84-B618-344BF88DDF24}"/>
              </a:ext>
            </a:extLst>
          </p:cNvPr>
          <p:cNvSpPr>
            <a:spLocks noGrp="1"/>
          </p:cNvSpPr>
          <p:nvPr>
            <p:ph sz="half" idx="1"/>
          </p:nvPr>
        </p:nvSpPr>
        <p:spPr/>
        <p:txBody>
          <a:bodyPr/>
          <a:lstStyle/>
          <a:p>
            <a:r>
              <a:rPr lang="en-US" sz="2800" dirty="0"/>
              <a:t>Adult children who move back home are often referred to as boomerang children</a:t>
            </a:r>
          </a:p>
          <a:p>
            <a:endParaRPr lang="en-US" sz="2800" dirty="0"/>
          </a:p>
          <a:p>
            <a:pPr algn="ctr"/>
            <a:r>
              <a:rPr lang="en-US" sz="2800" dirty="0" err="1">
                <a:hlinkClick r:id="rId3"/>
              </a:rPr>
              <a:t>Boomerangers</a:t>
            </a:r>
            <a:r>
              <a:rPr lang="en-US" sz="2800" dirty="0">
                <a:hlinkClick r:id="rId3"/>
              </a:rPr>
              <a:t> and </a:t>
            </a:r>
            <a:r>
              <a:rPr lang="en-US" sz="2800" dirty="0" err="1">
                <a:hlinkClick r:id="rId3"/>
              </a:rPr>
              <a:t>Kidults</a:t>
            </a:r>
            <a:r>
              <a:rPr lang="en-US" sz="2800" dirty="0"/>
              <a:t> </a:t>
            </a:r>
          </a:p>
          <a:p>
            <a:pPr algn="ctr"/>
            <a:r>
              <a:rPr lang="en-US" sz="2800" dirty="0"/>
              <a:t>(click on link)</a:t>
            </a:r>
          </a:p>
          <a:p>
            <a:endParaRPr lang="en-US" dirty="0"/>
          </a:p>
        </p:txBody>
      </p:sp>
    </p:spTree>
    <p:extLst>
      <p:ext uri="{BB962C8B-B14F-4D97-AF65-F5344CB8AC3E}">
        <p14:creationId xmlns:p14="http://schemas.microsoft.com/office/powerpoint/2010/main" val="403843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294C-4235-4100-86C9-37ACCC2FAC54}"/>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BBA1D116-E6D3-48CA-A496-B7087552A74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Social media</a:t>
            </a:r>
          </a:p>
          <a:p>
            <a:pPr marL="457200" indent="-457200">
              <a:buClr>
                <a:schemeClr val="accent1"/>
              </a:buClr>
              <a:buFont typeface="Wingdings" panose="05000000000000000000" pitchFamily="2" charset="2"/>
              <a:buChar char="Ø"/>
            </a:pPr>
            <a:r>
              <a:rPr lang="en-US" sz="2800" dirty="0"/>
              <a:t>Facebook</a:t>
            </a:r>
          </a:p>
          <a:p>
            <a:pPr marL="457200" indent="-457200">
              <a:buClr>
                <a:schemeClr val="accent1"/>
              </a:buClr>
              <a:buFont typeface="Wingdings" panose="05000000000000000000" pitchFamily="2" charset="2"/>
              <a:buChar char="Ø"/>
            </a:pPr>
            <a:r>
              <a:rPr lang="en-US" sz="2800" dirty="0"/>
              <a:t>Twitter</a:t>
            </a:r>
          </a:p>
          <a:p>
            <a:pPr marL="457200" indent="-457200">
              <a:buClr>
                <a:schemeClr val="accent1"/>
              </a:buClr>
              <a:buFont typeface="Wingdings" panose="05000000000000000000" pitchFamily="2" charset="2"/>
              <a:buChar char="Ø"/>
            </a:pPr>
            <a:r>
              <a:rPr lang="en-US" sz="2800" dirty="0" err="1"/>
              <a:t>MySpace</a:t>
            </a:r>
            <a:endParaRPr lang="en-US" sz="2800" dirty="0"/>
          </a:p>
          <a:p>
            <a:pPr marL="457200" indent="-457200">
              <a:buClr>
                <a:schemeClr val="accent1"/>
              </a:buClr>
              <a:buFont typeface="Wingdings" panose="05000000000000000000" pitchFamily="2" charset="2"/>
              <a:buChar char="Ø"/>
            </a:pPr>
            <a:r>
              <a:rPr lang="en-US" sz="2800" dirty="0"/>
              <a:t>Pinterest</a:t>
            </a:r>
          </a:p>
          <a:p>
            <a:pPr marL="457200" indent="-457200">
              <a:buClr>
                <a:schemeClr val="accent1"/>
              </a:buClr>
              <a:buFont typeface="Wingdings" panose="05000000000000000000" pitchFamily="2" charset="2"/>
              <a:buChar char="Ø"/>
            </a:pPr>
            <a:r>
              <a:rPr lang="en-US" sz="2800" dirty="0"/>
              <a:t>Instagram</a:t>
            </a:r>
          </a:p>
          <a:p>
            <a:pPr marL="457200" indent="-457200">
              <a:buClr>
                <a:schemeClr val="accent1"/>
              </a:buClr>
              <a:buFont typeface="Wingdings" panose="05000000000000000000" pitchFamily="2" charset="2"/>
              <a:buChar char="Ø"/>
            </a:pPr>
            <a:r>
              <a:rPr lang="en-US" sz="2800" dirty="0"/>
              <a:t>Others?</a:t>
            </a:r>
          </a:p>
          <a:p>
            <a:endParaRPr lang="en-US" dirty="0"/>
          </a:p>
        </p:txBody>
      </p:sp>
      <p:pic>
        <p:nvPicPr>
          <p:cNvPr id="4" name="Picture 3" descr="C:\Users\Jean\AppData\Local\Microsoft\Windows\Temporary Internet Files\Content.IE5\JNSRW19R\MP900446464[1].jpg">
            <a:extLst>
              <a:ext uri="{FF2B5EF4-FFF2-40B4-BE49-F238E27FC236}">
                <a16:creationId xmlns:a16="http://schemas.microsoft.com/office/drawing/2014/main" id="{755C74CE-64CC-4AA7-BE59-2269AF386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83294"/>
            <a:ext cx="6030686" cy="488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2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3711-07A0-4ACE-8054-DD38607D215D}"/>
              </a:ext>
            </a:extLst>
          </p:cNvPr>
          <p:cNvSpPr>
            <a:spLocks noGrp="1"/>
          </p:cNvSpPr>
          <p:nvPr>
            <p:ph type="title"/>
          </p:nvPr>
        </p:nvSpPr>
        <p:spPr/>
        <p:txBody>
          <a:bodyPr/>
          <a:lstStyle/>
          <a:p>
            <a:r>
              <a:rPr lang="en-US" dirty="0"/>
              <a:t>In Conclusion… </a:t>
            </a:r>
          </a:p>
        </p:txBody>
      </p:sp>
      <p:sp>
        <p:nvSpPr>
          <p:cNvPr id="3" name="Content Placeholder 2">
            <a:extLst>
              <a:ext uri="{FF2B5EF4-FFF2-40B4-BE49-F238E27FC236}">
                <a16:creationId xmlns:a16="http://schemas.microsoft.com/office/drawing/2014/main" id="{D83D8B32-556C-4A55-A157-FE23B006B402}"/>
              </a:ext>
            </a:extLst>
          </p:cNvPr>
          <p:cNvSpPr>
            <a:spLocks noGrp="1"/>
          </p:cNvSpPr>
          <p:nvPr>
            <p:ph sz="half" idx="1"/>
          </p:nvPr>
        </p:nvSpPr>
        <p:spPr>
          <a:xfrm>
            <a:off x="740664" y="2226129"/>
            <a:ext cx="11055750" cy="1682009"/>
          </a:xfrm>
        </p:spPr>
        <p:txBody>
          <a:bodyPr/>
          <a:lstStyle/>
          <a:p>
            <a:pPr algn="ctr"/>
            <a:r>
              <a:rPr lang="en-US" sz="2400" dirty="0"/>
              <a:t>It’s a new and changing world. Middle adulthood offers many challenges, including physical and cognitive changes as well as societal and cultural changes that must be coped with. Even relationships are different in middle adulthood. </a:t>
            </a:r>
          </a:p>
          <a:p>
            <a:endParaRPr lang="en-US" dirty="0"/>
          </a:p>
        </p:txBody>
      </p:sp>
    </p:spTree>
    <p:extLst>
      <p:ext uri="{BB962C8B-B14F-4D97-AF65-F5344CB8AC3E}">
        <p14:creationId xmlns:p14="http://schemas.microsoft.com/office/powerpoint/2010/main" val="163553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A2F6-71A6-4896-A1E0-8893C5719AC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D43D590-23BA-4799-880B-2351A6C7AF6E}"/>
              </a:ext>
            </a:extLst>
          </p:cNvPr>
          <p:cNvSpPr>
            <a:spLocks noGrp="1"/>
          </p:cNvSpPr>
          <p:nvPr>
            <p:ph sz="half" idx="1"/>
          </p:nvPr>
        </p:nvSpPr>
        <p:spPr/>
        <p:txBody>
          <a:bodyPr/>
          <a:lstStyle/>
          <a:p>
            <a:r>
              <a:rPr lang="en-US" sz="1600" dirty="0"/>
              <a:t>Journals:</a:t>
            </a:r>
          </a:p>
          <a:p>
            <a:pPr marL="0" lvl="1" indent="0">
              <a:buNone/>
            </a:pPr>
            <a:r>
              <a:rPr lang="en-US" sz="1600" dirty="0"/>
              <a:t>American Psychological Association. (2014). Daniel Levinson biography. </a:t>
            </a:r>
            <a:r>
              <a:rPr lang="en-US" sz="1600" u="sng" dirty="0">
                <a:hlinkClick r:id="rId2"/>
              </a:rPr>
              <a:t>https://vivo.apa.org/display/n8724</a:t>
            </a:r>
            <a:endParaRPr lang="en-US" sz="1600" u="sng" dirty="0"/>
          </a:p>
          <a:p>
            <a:pPr marL="0" lvl="1" indent="0">
              <a:buNone/>
            </a:pPr>
            <a:endParaRPr lang="en-US" sz="1600" dirty="0"/>
          </a:p>
          <a:p>
            <a:pPr marL="0" lvl="1" indent="0">
              <a:buNone/>
            </a:pPr>
            <a:r>
              <a:rPr lang="en-US" sz="1600" dirty="0"/>
              <a:t>Levinson, D. (1986). </a:t>
            </a:r>
            <a:r>
              <a:rPr lang="en-US" sz="1600" i="1" dirty="0"/>
              <a:t>A conception of adult development</a:t>
            </a:r>
            <a:r>
              <a:rPr lang="en-US" sz="1600" dirty="0"/>
              <a:t>. American Psychologist. Vol. 41, No. 1, 3-13. January. </a:t>
            </a:r>
          </a:p>
          <a:p>
            <a:pPr marL="0" lvl="1" indent="0">
              <a:buNone/>
            </a:pPr>
            <a:endParaRPr lang="en-US" sz="1600" dirty="0"/>
          </a:p>
          <a:p>
            <a:r>
              <a:rPr lang="en-US" sz="1600" dirty="0"/>
              <a:t>Textbooks:</a:t>
            </a:r>
          </a:p>
          <a:p>
            <a:pPr marL="0" lvl="1" indent="0">
              <a:buNone/>
            </a:pPr>
            <a:r>
              <a:rPr lang="en-US" sz="1600" dirty="0"/>
              <a:t>Dacey, J.  , Travers, J. and Fiore, L. (2009). </a:t>
            </a:r>
            <a:r>
              <a:rPr lang="en-US" sz="1600" i="1" dirty="0"/>
              <a:t>Human development across the lifespan. </a:t>
            </a:r>
            <a:r>
              <a:rPr lang="en-US" sz="1600" dirty="0"/>
              <a:t>(7</a:t>
            </a:r>
            <a:r>
              <a:rPr lang="en-US" sz="1600" baseline="30000" dirty="0"/>
              <a:t>th</a:t>
            </a:r>
            <a:r>
              <a:rPr lang="en-US" sz="1600" dirty="0"/>
              <a:t>). Columbus, OH: McGraw-Hill </a:t>
            </a:r>
          </a:p>
          <a:p>
            <a:pPr marL="301943" lvl="1" indent="0">
              <a:buNone/>
            </a:pPr>
            <a:r>
              <a:rPr lang="en-US" sz="1600" dirty="0"/>
              <a:t> </a:t>
            </a:r>
          </a:p>
          <a:p>
            <a:pPr marL="0" lvl="1" indent="0">
              <a:buNone/>
            </a:pPr>
            <a:r>
              <a:rPr lang="en-US" sz="1600" dirty="0"/>
              <a:t>Santrock, J. (1997). </a:t>
            </a:r>
            <a:r>
              <a:rPr lang="en-US" sz="1600" i="1" dirty="0"/>
              <a:t>Life-span development</a:t>
            </a:r>
            <a:r>
              <a:rPr lang="en-US" sz="1600" dirty="0"/>
              <a:t>. (6</a:t>
            </a:r>
            <a:r>
              <a:rPr lang="en-US" sz="1600" baseline="30000" dirty="0"/>
              <a:t>th</a:t>
            </a:r>
            <a:r>
              <a:rPr lang="en-US" sz="1600" dirty="0"/>
              <a:t>). New York, NY: McGraw-Hill.</a:t>
            </a:r>
          </a:p>
          <a:p>
            <a:pPr marL="0" lvl="1" indent="0">
              <a:buNone/>
            </a:pPr>
            <a:endParaRPr lang="en-US" sz="1600" dirty="0"/>
          </a:p>
          <a:p>
            <a:pPr marL="0" lvl="1" indent="0">
              <a:buNone/>
            </a:pPr>
            <a:r>
              <a:rPr lang="en-US" sz="1600" dirty="0"/>
              <a:t>Welch, K. (2012). </a:t>
            </a:r>
            <a:r>
              <a:rPr lang="en-US" sz="1600" i="1" dirty="0"/>
              <a:t>Family life now</a:t>
            </a:r>
            <a:r>
              <a:rPr lang="en-US" sz="1600" dirty="0"/>
              <a:t>. 2</a:t>
            </a:r>
            <a:r>
              <a:rPr lang="en-US" sz="1600" baseline="30000" dirty="0"/>
              <a:t>nd</a:t>
            </a:r>
            <a:r>
              <a:rPr lang="en-US" sz="1600" dirty="0"/>
              <a:t>. New York, NY: Allyn &amp; Bacon.</a:t>
            </a:r>
          </a:p>
          <a:p>
            <a:endParaRPr lang="en-US" sz="1600" dirty="0"/>
          </a:p>
        </p:txBody>
      </p:sp>
    </p:spTree>
    <p:extLst>
      <p:ext uri="{BB962C8B-B14F-4D97-AF65-F5344CB8AC3E}">
        <p14:creationId xmlns:p14="http://schemas.microsoft.com/office/powerpoint/2010/main" val="368401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220344-6B92-4921-8AED-B9D8E936A8B3}"/>
              </a:ext>
            </a:extLst>
          </p:cNvPr>
          <p:cNvSpPr>
            <a:spLocks noGrp="1"/>
          </p:cNvSpPr>
          <p:nvPr>
            <p:ph sz="half" idx="1"/>
          </p:nvPr>
        </p:nvSpPr>
        <p:spPr>
          <a:xfrm>
            <a:off x="764774" y="752167"/>
            <a:ext cx="10954475" cy="3017400"/>
          </a:xfrm>
        </p:spPr>
        <p:txBody>
          <a:bodyPr/>
          <a:lstStyle/>
          <a:p>
            <a:r>
              <a:rPr lang="en-US" dirty="0"/>
              <a:t>You can’t help getting older, but you don’t have to get old.</a:t>
            </a:r>
          </a:p>
        </p:txBody>
      </p:sp>
      <p:sp>
        <p:nvSpPr>
          <p:cNvPr id="6" name="Content Placeholder 5">
            <a:extLst>
              <a:ext uri="{FF2B5EF4-FFF2-40B4-BE49-F238E27FC236}">
                <a16:creationId xmlns:a16="http://schemas.microsoft.com/office/drawing/2014/main" id="{122F154C-6F2D-4E78-98B1-A644C4294877}"/>
              </a:ext>
            </a:extLst>
          </p:cNvPr>
          <p:cNvSpPr>
            <a:spLocks noGrp="1"/>
          </p:cNvSpPr>
          <p:nvPr>
            <p:ph sz="half" idx="10"/>
          </p:nvPr>
        </p:nvSpPr>
        <p:spPr>
          <a:xfrm>
            <a:off x="4986782" y="3094813"/>
            <a:ext cx="5349874" cy="5304844"/>
          </a:xfrm>
        </p:spPr>
        <p:txBody>
          <a:bodyPr/>
          <a:lstStyle/>
          <a:p>
            <a:r>
              <a:rPr lang="en-US" dirty="0"/>
              <a:t>-George Burns</a:t>
            </a:r>
          </a:p>
        </p:txBody>
      </p:sp>
      <p:pic>
        <p:nvPicPr>
          <p:cNvPr id="7" name="Picture 2" descr="C:\Users\Jean\AppData\Local\Microsoft\Windows\Temporary Internet Files\Content.IE5\47LZ2BWR\MP900439248[1].jpg">
            <a:extLst>
              <a:ext uri="{FF2B5EF4-FFF2-40B4-BE49-F238E27FC236}">
                <a16:creationId xmlns:a16="http://schemas.microsoft.com/office/drawing/2014/main" id="{A7770F28-583F-4E0B-A6B5-9FFF83979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009" y="3079568"/>
            <a:ext cx="3048000" cy="327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3CF0-F885-4236-AE5C-92B8966F63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5C2C846-30D7-4676-9FDF-6C3AB5C83DD2}"/>
              </a:ext>
            </a:extLst>
          </p:cNvPr>
          <p:cNvSpPr>
            <a:spLocks noGrp="1"/>
          </p:cNvSpPr>
          <p:nvPr>
            <p:ph sz="half" idx="1"/>
          </p:nvPr>
        </p:nvSpPr>
        <p:spPr/>
        <p:txBody>
          <a:bodyPr/>
          <a:lstStyle/>
          <a:p>
            <a:r>
              <a:rPr lang="en-US" sz="1400" dirty="0"/>
              <a:t> Websites:</a:t>
            </a:r>
          </a:p>
          <a:p>
            <a:pPr fontAlgn="base"/>
            <a:r>
              <a:rPr lang="en-US" sz="1400" dirty="0"/>
              <a:t>American Association of Retired Persons (AARP)</a:t>
            </a:r>
            <a:br>
              <a:rPr lang="en-US" sz="1400" dirty="0"/>
            </a:br>
            <a:r>
              <a:rPr lang="en-US" sz="1400" dirty="0"/>
              <a:t>Free Online Brain Games</a:t>
            </a:r>
            <a:br>
              <a:rPr lang="en-US" sz="1400" dirty="0"/>
            </a:br>
            <a:r>
              <a:rPr lang="en-US" sz="1400" dirty="0">
                <a:hlinkClick r:id="rId2"/>
              </a:rPr>
              <a:t>http://www.aarp.org/health/brain-health/brain_games.html</a:t>
            </a:r>
            <a:endParaRPr lang="en-US" sz="1400" dirty="0"/>
          </a:p>
          <a:p>
            <a:pPr fontAlgn="base"/>
            <a:r>
              <a:rPr lang="en-US" sz="1400" dirty="0"/>
              <a:t>Colorado State University Extension Office</a:t>
            </a:r>
            <a:br>
              <a:rPr lang="en-US" sz="1400" dirty="0"/>
            </a:br>
            <a:r>
              <a:rPr lang="en-US" sz="1400" dirty="0"/>
              <a:t>Grandparents: As parents.</a:t>
            </a:r>
            <a:br>
              <a:rPr lang="en-US" sz="1400" dirty="0"/>
            </a:br>
            <a:r>
              <a:rPr lang="en-US" sz="1400" dirty="0">
                <a:hlinkClick r:id="rId3"/>
              </a:rPr>
              <a:t>http://www.ext.colostate.edu/pubs/consumer/10241.html</a:t>
            </a:r>
            <a:endParaRPr lang="en-US" sz="1400" dirty="0"/>
          </a:p>
          <a:p>
            <a:pPr fontAlgn="base"/>
            <a:r>
              <a:rPr lang="en-US" sz="1400" dirty="0"/>
              <a:t>Harvard Health Publications</a:t>
            </a:r>
            <a:br>
              <a:rPr lang="en-US" sz="1400" dirty="0"/>
            </a:br>
            <a:r>
              <a:rPr lang="en-US" sz="1400" dirty="0"/>
              <a:t>Preventing memory loss: Seven preventative steps.</a:t>
            </a:r>
            <a:br>
              <a:rPr lang="en-US" sz="1400" dirty="0"/>
            </a:br>
            <a:r>
              <a:rPr lang="en-US" sz="1400" dirty="0">
                <a:hlinkClick r:id="rId4"/>
              </a:rPr>
              <a:t>www.health.harvard.edu/newsweek/Preventing_memory_loss.htm</a:t>
            </a:r>
            <a:endParaRPr lang="en-US" sz="1400" dirty="0"/>
          </a:p>
          <a:p>
            <a:pPr fontAlgn="base"/>
            <a:r>
              <a:rPr lang="en-US" sz="1400" dirty="0"/>
              <a:t>Huffington Post</a:t>
            </a:r>
            <a:br>
              <a:rPr lang="en-US" sz="1400" dirty="0"/>
            </a:br>
            <a:r>
              <a:rPr lang="en-US" sz="1400" dirty="0"/>
              <a:t>40 Signs You Are Middle Aged.</a:t>
            </a:r>
            <a:br>
              <a:rPr lang="en-US" sz="1400" dirty="0"/>
            </a:br>
            <a:r>
              <a:rPr lang="en-US" sz="1400" dirty="0">
                <a:hlinkClick r:id="rId5"/>
              </a:rPr>
              <a:t>www.huffingtonpost.com/2013/08/28/middle-age_n_3830194.html</a:t>
            </a:r>
            <a:endParaRPr lang="en-US" sz="1400" dirty="0"/>
          </a:p>
          <a:p>
            <a:pPr fontAlgn="base"/>
            <a:r>
              <a:rPr lang="en-US" sz="1400" dirty="0"/>
              <a:t>Middleage.org. </a:t>
            </a:r>
            <a:br>
              <a:rPr lang="en-US" sz="1400" dirty="0"/>
            </a:br>
            <a:r>
              <a:rPr lang="en-US" sz="1400" dirty="0"/>
              <a:t>Definition-When or What is Middle Age?</a:t>
            </a:r>
            <a:br>
              <a:rPr lang="en-US" sz="1400" dirty="0"/>
            </a:br>
            <a:r>
              <a:rPr lang="en-US" sz="1400" dirty="0">
                <a:hlinkClick r:id="rId6"/>
              </a:rPr>
              <a:t>www.middlege.org/definition.shtml</a:t>
            </a:r>
            <a:endParaRPr lang="en-US" sz="1400" dirty="0"/>
          </a:p>
          <a:p>
            <a:pPr fontAlgn="base"/>
            <a:r>
              <a:rPr lang="en-US" sz="1400" dirty="0"/>
              <a:t>Study Mode</a:t>
            </a:r>
            <a:br>
              <a:rPr lang="en-US" sz="1400" dirty="0"/>
            </a:br>
            <a:r>
              <a:rPr lang="en-US" sz="1400" dirty="0"/>
              <a:t>Human Growth and Development – Daniel Levinson. Daniel flash cards and quizzes.</a:t>
            </a:r>
            <a:br>
              <a:rPr lang="en-US" sz="1400" dirty="0"/>
            </a:br>
            <a:r>
              <a:rPr lang="en-US" sz="1400" dirty="0">
                <a:hlinkClick r:id="rId7"/>
              </a:rPr>
              <a:t>http://www.cram.com/flashcards/human-growth-development-daniel-levinson-821338</a:t>
            </a:r>
            <a:r>
              <a:rPr lang="en-US" sz="1400" dirty="0"/>
              <a:t> – flash cards</a:t>
            </a:r>
            <a:br>
              <a:rPr lang="en-US" sz="1400" dirty="0"/>
            </a:br>
            <a:r>
              <a:rPr lang="en-US" sz="1400" dirty="0">
                <a:hlinkClick r:id="rId8"/>
              </a:rPr>
              <a:t>http://www.cram.com/flashcards/games/human-growth-development-daniel-levinson-821338</a:t>
            </a:r>
            <a:r>
              <a:rPr lang="en-US" sz="1400" dirty="0"/>
              <a:t> – games</a:t>
            </a:r>
          </a:p>
          <a:p>
            <a:endParaRPr lang="en-US" sz="1400" dirty="0"/>
          </a:p>
        </p:txBody>
      </p:sp>
    </p:spTree>
    <p:extLst>
      <p:ext uri="{BB962C8B-B14F-4D97-AF65-F5344CB8AC3E}">
        <p14:creationId xmlns:p14="http://schemas.microsoft.com/office/powerpoint/2010/main" val="74855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8989-E3B2-4C72-9E95-2522D6E9A92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6375AD1-1E8A-4A41-B0FD-17CA1C58E754}"/>
              </a:ext>
            </a:extLst>
          </p:cNvPr>
          <p:cNvSpPr>
            <a:spLocks noGrp="1"/>
          </p:cNvSpPr>
          <p:nvPr>
            <p:ph sz="half" idx="1"/>
          </p:nvPr>
        </p:nvSpPr>
        <p:spPr/>
        <p:txBody>
          <a:bodyPr/>
          <a:lstStyle/>
          <a:p>
            <a:r>
              <a:rPr lang="en-US" sz="1200" dirty="0"/>
              <a:t>Websites:</a:t>
            </a:r>
          </a:p>
          <a:p>
            <a:pPr fontAlgn="base"/>
            <a:r>
              <a:rPr lang="en-US" sz="1200" dirty="0"/>
              <a:t>The University of Alberta’s Cognitive Science Dictionary</a:t>
            </a:r>
            <a:br>
              <a:rPr lang="en-US" sz="1200" dirty="0"/>
            </a:br>
            <a:r>
              <a:rPr lang="en-US" sz="1200" dirty="0"/>
              <a:t>Crystalized Intelligence. Contributed by Cassie </a:t>
            </a:r>
            <a:r>
              <a:rPr lang="en-US" sz="1200" dirty="0" err="1"/>
              <a:t>Jacknicke</a:t>
            </a:r>
            <a:r>
              <a:rPr lang="en-US" sz="1200" dirty="0"/>
              <a:t>, November 24, 1995. </a:t>
            </a:r>
            <a:br>
              <a:rPr lang="en-US" sz="1200" dirty="0"/>
            </a:br>
            <a:r>
              <a:rPr lang="en-US" sz="1200" dirty="0">
                <a:hlinkClick r:id="rId2"/>
              </a:rPr>
              <a:t>http://penta.ufrgs.br/edu/telelab/3/control.htm</a:t>
            </a:r>
            <a:endParaRPr lang="en-US" sz="1200" dirty="0"/>
          </a:p>
          <a:p>
            <a:pPr fontAlgn="base"/>
            <a:r>
              <a:rPr lang="en-US" sz="1200" dirty="0"/>
              <a:t>The University of Alberta’s Cognitive Science Dictionary</a:t>
            </a:r>
            <a:br>
              <a:rPr lang="en-US" sz="1200" dirty="0"/>
            </a:br>
            <a:r>
              <a:rPr lang="en-US" sz="1200" dirty="0"/>
              <a:t>Fluid Intelligence. Cassie </a:t>
            </a:r>
            <a:r>
              <a:rPr lang="en-US" sz="1200" dirty="0" err="1"/>
              <a:t>Jacknicke</a:t>
            </a:r>
            <a:r>
              <a:rPr lang="en-US" sz="1200" dirty="0"/>
              <a:t>, November 24, 1995.</a:t>
            </a:r>
            <a:br>
              <a:rPr lang="en-US" sz="1200" dirty="0"/>
            </a:br>
            <a:r>
              <a:rPr lang="en-US" sz="1200" dirty="0">
                <a:hlinkClick r:id="rId3"/>
              </a:rPr>
              <a:t>http://penta.ufrgs.br/edu/telelab/3/fluid_in.htm</a:t>
            </a:r>
            <a:endParaRPr lang="en-US" sz="1200" dirty="0"/>
          </a:p>
          <a:p>
            <a:pPr fontAlgn="base"/>
            <a:r>
              <a:rPr lang="en-US" sz="1200" dirty="0"/>
              <a:t>YouTube™:</a:t>
            </a:r>
          </a:p>
          <a:p>
            <a:pPr fontAlgn="base"/>
            <a:r>
              <a:rPr lang="en-US" sz="1200" dirty="0"/>
              <a:t>Progression</a:t>
            </a:r>
            <a:br>
              <a:rPr lang="en-US" sz="1200" dirty="0"/>
            </a:br>
            <a:r>
              <a:rPr lang="en-US" sz="1200" dirty="0"/>
              <a:t>Best Time-lapse video shows little girl growing into an old woman.</a:t>
            </a:r>
            <a:br>
              <a:rPr lang="en-US" sz="1200" dirty="0"/>
            </a:br>
            <a:r>
              <a:rPr lang="en-US" sz="1200" dirty="0">
                <a:hlinkClick r:id="rId4"/>
              </a:rPr>
              <a:t>https://www.youtube.com/watch?v=mzskiJxcGT8</a:t>
            </a:r>
            <a:endParaRPr lang="en-US" sz="1200" dirty="0"/>
          </a:p>
          <a:p>
            <a:pPr fontAlgn="base"/>
            <a:r>
              <a:rPr lang="en-US" sz="1200" dirty="0"/>
              <a:t>Sandwich Generation</a:t>
            </a:r>
            <a:br>
              <a:rPr lang="en-US" sz="1200" dirty="0"/>
            </a:br>
            <a:r>
              <a:rPr lang="en-US" sz="1200" dirty="0"/>
              <a:t>Living with Integrity: The Sandwich Generation</a:t>
            </a:r>
            <a:br>
              <a:rPr lang="en-US" sz="1200" dirty="0"/>
            </a:br>
            <a:r>
              <a:rPr lang="en-US" sz="1200" dirty="0">
                <a:hlinkClick r:id="rId5"/>
              </a:rPr>
              <a:t>https://www.youtube.com/watch?v=OoLgfRNW124</a:t>
            </a:r>
            <a:endParaRPr lang="en-US" sz="1200" dirty="0"/>
          </a:p>
          <a:p>
            <a:pPr fontAlgn="base"/>
            <a:r>
              <a:rPr lang="en-US" sz="1200" dirty="0"/>
              <a:t>Technology Timeline; 1920s to Present</a:t>
            </a:r>
            <a:br>
              <a:rPr lang="en-US" sz="1200" dirty="0"/>
            </a:br>
            <a:r>
              <a:rPr lang="en-US" sz="1200" dirty="0"/>
              <a:t>From The Invention of Television to the Advent of Advertising, From the First Computers to the Internet… the Convergence of Turning Television into Computers. This is a 20 minute video.</a:t>
            </a:r>
            <a:br>
              <a:rPr lang="en-US" sz="1200" dirty="0"/>
            </a:br>
            <a:r>
              <a:rPr lang="en-US" sz="1200" dirty="0">
                <a:hlinkClick r:id="rId6"/>
              </a:rPr>
              <a:t>https://www.youtube.com/watch?v=kXewcY6l_VA</a:t>
            </a:r>
            <a:endParaRPr lang="en-US" sz="1200" dirty="0"/>
          </a:p>
          <a:p>
            <a:pPr fontAlgn="base"/>
            <a:r>
              <a:rPr lang="en-US" sz="1200" dirty="0"/>
              <a:t>The Sandwich Generation</a:t>
            </a:r>
            <a:br>
              <a:rPr lang="en-US" sz="1200" dirty="0"/>
            </a:br>
            <a:r>
              <a:rPr lang="en-US" sz="1200" dirty="0"/>
              <a:t>The Sandwich Generation, those caught between their aging parents and young children, includes some 20 million Americans.</a:t>
            </a:r>
          </a:p>
          <a:p>
            <a:pPr fontAlgn="base"/>
            <a:r>
              <a:rPr lang="en-US" sz="1200" dirty="0">
                <a:hlinkClick r:id="rId7"/>
              </a:rPr>
              <a:t>http://youtu.be/YhXrHD7qWDk8k0</a:t>
            </a:r>
            <a:endParaRPr lang="en-US" sz="1200" dirty="0"/>
          </a:p>
          <a:p>
            <a:endParaRPr lang="en-US" sz="1200" dirty="0"/>
          </a:p>
        </p:txBody>
      </p:sp>
    </p:spTree>
    <p:extLst>
      <p:ext uri="{BB962C8B-B14F-4D97-AF65-F5344CB8AC3E}">
        <p14:creationId xmlns:p14="http://schemas.microsoft.com/office/powerpoint/2010/main" val="371992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5336-7FBD-432E-B6BB-59D5177D500C}"/>
              </a:ext>
            </a:extLst>
          </p:cNvPr>
          <p:cNvSpPr>
            <a:spLocks noGrp="1"/>
          </p:cNvSpPr>
          <p:nvPr>
            <p:ph type="title"/>
          </p:nvPr>
        </p:nvSpPr>
        <p:spPr/>
        <p:txBody>
          <a:bodyPr/>
          <a:lstStyle/>
          <a:p>
            <a:r>
              <a:rPr lang="en-US" dirty="0"/>
              <a:t>Family Life Cycle Development</a:t>
            </a:r>
          </a:p>
        </p:txBody>
      </p:sp>
      <p:graphicFrame>
        <p:nvGraphicFramePr>
          <p:cNvPr id="4" name="Diagram 3">
            <a:extLst>
              <a:ext uri="{FF2B5EF4-FFF2-40B4-BE49-F238E27FC236}">
                <a16:creationId xmlns:a16="http://schemas.microsoft.com/office/drawing/2014/main" id="{D9FDDC02-FFB5-4E5F-AE53-5D92ADB0F818}"/>
              </a:ext>
            </a:extLst>
          </p:cNvPr>
          <p:cNvGraphicFramePr/>
          <p:nvPr>
            <p:extLst>
              <p:ext uri="{D42A27DB-BD31-4B8C-83A1-F6EECF244321}">
                <p14:modId xmlns:p14="http://schemas.microsoft.com/office/powerpoint/2010/main" val="165584976"/>
              </p:ext>
            </p:extLst>
          </p:nvPr>
        </p:nvGraphicFramePr>
        <p:xfrm>
          <a:off x="2432957" y="1497657"/>
          <a:ext cx="7326086" cy="486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77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CFEBE-518E-4FBC-84CA-CD69B0787E23}"/>
              </a:ext>
            </a:extLst>
          </p:cNvPr>
          <p:cNvSpPr>
            <a:spLocks noGrp="1"/>
          </p:cNvSpPr>
          <p:nvPr>
            <p:ph type="title"/>
          </p:nvPr>
        </p:nvSpPr>
        <p:spPr/>
        <p:txBody>
          <a:bodyPr/>
          <a:lstStyle/>
          <a:p>
            <a:r>
              <a:rPr lang="en-US" dirty="0"/>
              <a:t>Erikson</a:t>
            </a:r>
          </a:p>
        </p:txBody>
      </p:sp>
      <p:sp>
        <p:nvSpPr>
          <p:cNvPr id="6" name="Content Placeholder 5">
            <a:extLst>
              <a:ext uri="{FF2B5EF4-FFF2-40B4-BE49-F238E27FC236}">
                <a16:creationId xmlns:a16="http://schemas.microsoft.com/office/drawing/2014/main" id="{2E604DB0-68E9-4C99-9669-3C5D75B8085C}"/>
              </a:ext>
            </a:extLst>
          </p:cNvPr>
          <p:cNvSpPr>
            <a:spLocks noGrp="1"/>
          </p:cNvSpPr>
          <p:nvPr>
            <p:ph sz="half" idx="1"/>
          </p:nvPr>
        </p:nvSpPr>
        <p:spPr/>
        <p:txBody>
          <a:bodyPr/>
          <a:lstStyle/>
          <a:p>
            <a:r>
              <a:rPr lang="en-US" dirty="0"/>
              <a:t>Erikson believed that “each stage of life is associated with a specific psychological struggle, a struggle that contributes to a major aspect of personality.” </a:t>
            </a:r>
          </a:p>
          <a:p>
            <a:endParaRPr lang="en-US" dirty="0"/>
          </a:p>
        </p:txBody>
      </p:sp>
      <p:sp>
        <p:nvSpPr>
          <p:cNvPr id="7" name="Content Placeholder 6">
            <a:extLst>
              <a:ext uri="{FF2B5EF4-FFF2-40B4-BE49-F238E27FC236}">
                <a16:creationId xmlns:a16="http://schemas.microsoft.com/office/drawing/2014/main" id="{6FE13A72-D987-41C6-8834-2C69D27D3F8E}"/>
              </a:ext>
            </a:extLst>
          </p:cNvPr>
          <p:cNvSpPr>
            <a:spLocks noGrp="1"/>
          </p:cNvSpPr>
          <p:nvPr>
            <p:ph sz="half" idx="10"/>
          </p:nvPr>
        </p:nvSpPr>
        <p:spPr/>
        <p:txBody>
          <a:bodyPr/>
          <a:lstStyle/>
          <a:p>
            <a:r>
              <a:rPr lang="en-US" dirty="0"/>
              <a:t>Generativity vs. Stagnation (middle adulthood)</a:t>
            </a:r>
          </a:p>
          <a:p>
            <a:pPr marL="457200" indent="-457200">
              <a:buClr>
                <a:schemeClr val="accent1"/>
              </a:buClr>
              <a:buFont typeface="Wingdings" panose="05000000000000000000" pitchFamily="2" charset="2"/>
              <a:buChar char="Ø"/>
            </a:pPr>
            <a:r>
              <a:rPr lang="en-US" dirty="0"/>
              <a:t>Develops an interest in giving back to the next generation, leading and guiding</a:t>
            </a:r>
          </a:p>
          <a:p>
            <a:pPr marL="457200" indent="-457200">
              <a:buClr>
                <a:schemeClr val="accent1"/>
              </a:buClr>
              <a:buFont typeface="Wingdings" panose="05000000000000000000" pitchFamily="2" charset="2"/>
              <a:buChar char="Ø"/>
            </a:pPr>
            <a:r>
              <a:rPr lang="en-US" dirty="0"/>
              <a:t>May include parenting to achieve this</a:t>
            </a:r>
          </a:p>
          <a:p>
            <a:endParaRPr lang="en-US" dirty="0"/>
          </a:p>
        </p:txBody>
      </p:sp>
    </p:spTree>
    <p:extLst>
      <p:ext uri="{BB962C8B-B14F-4D97-AF65-F5344CB8AC3E}">
        <p14:creationId xmlns:p14="http://schemas.microsoft.com/office/powerpoint/2010/main" val="44057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E0D-DDB0-4A00-BDAD-4EFAAA5AC303}"/>
              </a:ext>
            </a:extLst>
          </p:cNvPr>
          <p:cNvSpPr>
            <a:spLocks noGrp="1"/>
          </p:cNvSpPr>
          <p:nvPr>
            <p:ph type="title"/>
          </p:nvPr>
        </p:nvSpPr>
        <p:spPr/>
        <p:txBody>
          <a:bodyPr/>
          <a:lstStyle/>
          <a:p>
            <a:r>
              <a:rPr lang="en-US" dirty="0"/>
              <a:t>Levinson</a:t>
            </a:r>
          </a:p>
        </p:txBody>
      </p:sp>
      <p:sp>
        <p:nvSpPr>
          <p:cNvPr id="3" name="Content Placeholder 2">
            <a:extLst>
              <a:ext uri="{FF2B5EF4-FFF2-40B4-BE49-F238E27FC236}">
                <a16:creationId xmlns:a16="http://schemas.microsoft.com/office/drawing/2014/main" id="{FC70BC95-A2D2-437C-B74E-44619D3A439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States that the life course goes through a sequence of definable stages (seasons); none more important than another</a:t>
            </a:r>
          </a:p>
          <a:p>
            <a:pPr lvl="2">
              <a:buFont typeface="Wingdings" panose="05000000000000000000" pitchFamily="2" charset="2"/>
              <a:buChar char="Ø"/>
            </a:pPr>
            <a:r>
              <a:rPr lang="en-US" sz="2800" dirty="0"/>
              <a:t>Change goes on in each season</a:t>
            </a:r>
          </a:p>
          <a:p>
            <a:pPr lvl="2">
              <a:buFont typeface="Wingdings" panose="05000000000000000000" pitchFamily="2" charset="2"/>
              <a:buChar char="Ø"/>
            </a:pPr>
            <a:r>
              <a:rPr lang="en-US" sz="2800" dirty="0"/>
              <a:t>Each season is colored by the ones before</a:t>
            </a:r>
          </a:p>
          <a:p>
            <a:pPr lvl="2">
              <a:buFont typeface="Wingdings" panose="05000000000000000000" pitchFamily="2" charset="2"/>
              <a:buChar char="Ø"/>
            </a:pPr>
            <a:r>
              <a:rPr lang="en-US" sz="2800" dirty="0"/>
              <a:t>Each shift requires a transition</a:t>
            </a:r>
          </a:p>
          <a:p>
            <a:endParaRPr lang="en-US" dirty="0"/>
          </a:p>
        </p:txBody>
      </p:sp>
    </p:spTree>
    <p:extLst>
      <p:ext uri="{BB962C8B-B14F-4D97-AF65-F5344CB8AC3E}">
        <p14:creationId xmlns:p14="http://schemas.microsoft.com/office/powerpoint/2010/main" val="190071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311-EDE2-4767-8DC0-D6F27E3D73A6}"/>
              </a:ext>
            </a:extLst>
          </p:cNvPr>
          <p:cNvSpPr>
            <a:spLocks noGrp="1"/>
          </p:cNvSpPr>
          <p:nvPr>
            <p:ph type="title"/>
          </p:nvPr>
        </p:nvSpPr>
        <p:spPr/>
        <p:txBody>
          <a:bodyPr/>
          <a:lstStyle/>
          <a:p>
            <a:r>
              <a:rPr lang="en-US" dirty="0"/>
              <a:t>Physical Changes in Middle Adulthood</a:t>
            </a:r>
          </a:p>
        </p:txBody>
      </p:sp>
      <p:pic>
        <p:nvPicPr>
          <p:cNvPr id="4" name="Picture 2" descr="C:\Users\Jean\AppData\Local\Microsoft\Windows\Temporary Internet Files\Content.IE5\IQMAI0AI\MP900448482[1].jpg">
            <a:extLst>
              <a:ext uri="{FF2B5EF4-FFF2-40B4-BE49-F238E27FC236}">
                <a16:creationId xmlns:a16="http://schemas.microsoft.com/office/drawing/2014/main" id="{9AC41BC8-058A-4AD8-A50D-D068C53FF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860" y="1712884"/>
            <a:ext cx="6395060" cy="426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4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E17C-5ABA-4BB7-8051-552B7D249CEA}"/>
              </a:ext>
            </a:extLst>
          </p:cNvPr>
          <p:cNvSpPr>
            <a:spLocks noGrp="1"/>
          </p:cNvSpPr>
          <p:nvPr>
            <p:ph type="title"/>
          </p:nvPr>
        </p:nvSpPr>
        <p:spPr/>
        <p:txBody>
          <a:bodyPr/>
          <a:lstStyle/>
          <a:p>
            <a:r>
              <a:rPr lang="en-US" dirty="0"/>
              <a:t>Elements of Physical Development</a:t>
            </a:r>
          </a:p>
        </p:txBody>
      </p:sp>
      <p:sp>
        <p:nvSpPr>
          <p:cNvPr id="3" name="Content Placeholder 2">
            <a:extLst>
              <a:ext uri="{FF2B5EF4-FFF2-40B4-BE49-F238E27FC236}">
                <a16:creationId xmlns:a16="http://schemas.microsoft.com/office/drawing/2014/main" id="{84A04BE4-E22B-418C-9277-840E7BB2455D}"/>
              </a:ext>
            </a:extLst>
          </p:cNvPr>
          <p:cNvSpPr>
            <a:spLocks noGrp="1"/>
          </p:cNvSpPr>
          <p:nvPr>
            <p:ph sz="half" idx="1"/>
          </p:nvPr>
        </p:nvSpPr>
        <p:spPr/>
        <p:txBody>
          <a:bodyPr/>
          <a:lstStyle/>
          <a:p>
            <a:pPr marL="301943" lvl="1" indent="0">
              <a:buNone/>
            </a:pPr>
            <a:r>
              <a:rPr lang="en-US" sz="2800" dirty="0"/>
              <a:t>Changes in physical development</a:t>
            </a:r>
          </a:p>
          <a:p>
            <a:pPr lvl="2"/>
            <a:r>
              <a:rPr lang="en-US" sz="2800" dirty="0"/>
              <a:t>Sensory – vision, hearing, smell, taste and touch</a:t>
            </a:r>
          </a:p>
          <a:p>
            <a:pPr lvl="2"/>
            <a:r>
              <a:rPr lang="en-US" sz="2800" dirty="0"/>
              <a:t>Muscle ability</a:t>
            </a:r>
          </a:p>
          <a:p>
            <a:endParaRPr lang="en-US" dirty="0"/>
          </a:p>
        </p:txBody>
      </p:sp>
      <p:pic>
        <p:nvPicPr>
          <p:cNvPr id="5" name="Picture 5" descr="C:\Users\Jean\AppData\Local\Microsoft\Windows\Temporary Internet Files\Content.IE5\JNSRW19R\MP900321042[1].jpg">
            <a:extLst>
              <a:ext uri="{FF2B5EF4-FFF2-40B4-BE49-F238E27FC236}">
                <a16:creationId xmlns:a16="http://schemas.microsoft.com/office/drawing/2014/main" id="{5F46B184-4846-4EBA-BCC1-D0D4B48D1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9" y="2034848"/>
            <a:ext cx="3124200" cy="222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5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FFBD-5C41-4F75-A0C9-B02D6266AF33}"/>
              </a:ext>
            </a:extLst>
          </p:cNvPr>
          <p:cNvSpPr>
            <a:spLocks noGrp="1"/>
          </p:cNvSpPr>
          <p:nvPr>
            <p:ph type="title"/>
          </p:nvPr>
        </p:nvSpPr>
        <p:spPr/>
        <p:txBody>
          <a:bodyPr/>
          <a:lstStyle/>
          <a:p>
            <a:r>
              <a:rPr lang="en-US" dirty="0"/>
              <a:t>Elements of Physical Development </a:t>
            </a:r>
          </a:p>
        </p:txBody>
      </p:sp>
      <p:sp>
        <p:nvSpPr>
          <p:cNvPr id="3" name="Content Placeholder 2">
            <a:extLst>
              <a:ext uri="{FF2B5EF4-FFF2-40B4-BE49-F238E27FC236}">
                <a16:creationId xmlns:a16="http://schemas.microsoft.com/office/drawing/2014/main" id="{9800EA62-1411-4E4D-82DD-E30D66400934}"/>
              </a:ext>
            </a:extLst>
          </p:cNvPr>
          <p:cNvSpPr>
            <a:spLocks noGrp="1"/>
          </p:cNvSpPr>
          <p:nvPr>
            <p:ph sz="half" idx="1"/>
          </p:nvPr>
        </p:nvSpPr>
        <p:spPr/>
        <p:txBody>
          <a:bodyPr/>
          <a:lstStyle/>
          <a:p>
            <a:pPr>
              <a:tabLst>
                <a:tab pos="1198563" algn="l"/>
              </a:tabLst>
            </a:pPr>
            <a:r>
              <a:rPr lang="en-US" sz="2800" dirty="0"/>
              <a:t>Wellness</a:t>
            </a:r>
          </a:p>
          <a:p>
            <a:pPr lvl="1">
              <a:buFont typeface="Wingdings" panose="05000000000000000000" pitchFamily="2" charset="2"/>
              <a:buChar char="Ø"/>
            </a:pPr>
            <a:r>
              <a:rPr lang="en-US" sz="2800" dirty="0"/>
              <a:t>Life expectancy change</a:t>
            </a:r>
          </a:p>
          <a:p>
            <a:pPr lvl="1">
              <a:buFont typeface="Wingdings" panose="05000000000000000000" pitchFamily="2" charset="2"/>
              <a:buChar char="Ø"/>
            </a:pPr>
            <a:r>
              <a:rPr lang="en-US" sz="2800" dirty="0"/>
              <a:t>Energy levels</a:t>
            </a:r>
          </a:p>
          <a:p>
            <a:pPr lvl="1">
              <a:buFont typeface="Wingdings" panose="05000000000000000000" pitchFamily="2" charset="2"/>
              <a:buChar char="Ø"/>
            </a:pPr>
            <a:r>
              <a:rPr lang="en-US" sz="2800" dirty="0"/>
              <a:t>Weight gain</a:t>
            </a:r>
          </a:p>
          <a:p>
            <a:pPr lvl="1">
              <a:buFont typeface="Wingdings" panose="05000000000000000000" pitchFamily="2" charset="2"/>
              <a:buChar char="Ø"/>
            </a:pPr>
            <a:r>
              <a:rPr lang="en-US" sz="2800" dirty="0"/>
              <a:t>Exercise</a:t>
            </a:r>
          </a:p>
          <a:p>
            <a:endParaRPr lang="en-US" dirty="0"/>
          </a:p>
        </p:txBody>
      </p:sp>
      <p:pic>
        <p:nvPicPr>
          <p:cNvPr id="4" name="Picture 2" descr="C:\Users\Jean\AppData\Local\Microsoft\Windows\Temporary Internet Files\Content.IE5\JNSRW19R\MP900448609[1].jpg">
            <a:extLst>
              <a:ext uri="{FF2B5EF4-FFF2-40B4-BE49-F238E27FC236}">
                <a16:creationId xmlns:a16="http://schemas.microsoft.com/office/drawing/2014/main" id="{8F016481-5DBE-49DB-9E88-20D32555C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85" y="1487910"/>
            <a:ext cx="3308587" cy="496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2281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05d88611-e516-4d1a-b12e-39107e78b3d0"/>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73</TotalTime>
  <Words>3095</Words>
  <Application>Microsoft Office PowerPoint</Application>
  <PresentationFormat>Widescreen</PresentationFormat>
  <Paragraphs>261</Paragraphs>
  <Slides>31</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.AppleSystemUIFont</vt:lpstr>
      <vt:lpstr>Arial</vt:lpstr>
      <vt:lpstr>Calibri</vt:lpstr>
      <vt:lpstr>Open Sans</vt:lpstr>
      <vt:lpstr>Open Sans SemiBold</vt:lpstr>
      <vt:lpstr>Wingdings</vt:lpstr>
      <vt:lpstr>2_Office Theme</vt:lpstr>
      <vt:lpstr>3_Office Theme</vt:lpstr>
      <vt:lpstr>Life in the Middle:  Understanding Development in Middle Adulthood</vt:lpstr>
      <vt:lpstr>PowerPoint Presentation</vt:lpstr>
      <vt:lpstr>PowerPoint Presentation</vt:lpstr>
      <vt:lpstr>Family Life Cycle Development</vt:lpstr>
      <vt:lpstr>Erikson</vt:lpstr>
      <vt:lpstr>Levinson</vt:lpstr>
      <vt:lpstr>Physical Changes in Middle Adulthood</vt:lpstr>
      <vt:lpstr>Elements of Physical Development</vt:lpstr>
      <vt:lpstr>Elements of Physical Development </vt:lpstr>
      <vt:lpstr>Nutrition and Wellness</vt:lpstr>
      <vt:lpstr>Cognitive Development</vt:lpstr>
      <vt:lpstr>Horn</vt:lpstr>
      <vt:lpstr>Crystalized Intelligence</vt:lpstr>
      <vt:lpstr>Fluid Intelligence</vt:lpstr>
      <vt:lpstr>Preventing Memory Loss</vt:lpstr>
      <vt:lpstr>Societal Changes</vt:lpstr>
      <vt:lpstr>Societal Changes</vt:lpstr>
      <vt:lpstr>Societal Changes</vt:lpstr>
      <vt:lpstr>Top Jobs Threatened by Technology</vt:lpstr>
      <vt:lpstr>Societal Changes</vt:lpstr>
      <vt:lpstr>Societal Cultural Shift</vt:lpstr>
      <vt:lpstr>Societal Cultural Shift</vt:lpstr>
      <vt:lpstr>Family and Social Relationships</vt:lpstr>
      <vt:lpstr>Family and Social Relationships</vt:lpstr>
      <vt:lpstr>Grandparents as Parents</vt:lpstr>
      <vt:lpstr>Relationships</vt:lpstr>
      <vt:lpstr>Relationships</vt:lpstr>
      <vt:lpstr>In Conclusion… </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9</cp:revision>
  <cp:lastPrinted>2017-07-07T16:17:37Z</cp:lastPrinted>
  <dcterms:created xsi:type="dcterms:W3CDTF">2017-07-11T23:58:30Z</dcterms:created>
  <dcterms:modified xsi:type="dcterms:W3CDTF">2017-11-17T20:01:48Z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