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0"/>
  </p:notesMasterIdLst>
  <p:handoutMasterIdLst>
    <p:handoutMasterId r:id="rId21"/>
  </p:handoutMasterIdLst>
  <p:sldIdLst>
    <p:sldId id="322" r:id="rId6"/>
    <p:sldId id="319" r:id="rId7"/>
    <p:sldId id="323" r:id="rId8"/>
    <p:sldId id="324" r:id="rId9"/>
    <p:sldId id="325" r:id="rId10"/>
    <p:sldId id="335" r:id="rId11"/>
    <p:sldId id="336" r:id="rId12"/>
    <p:sldId id="337" r:id="rId13"/>
    <p:sldId id="338" r:id="rId14"/>
    <p:sldId id="339" r:id="rId15"/>
    <p:sldId id="340" r:id="rId16"/>
    <p:sldId id="341" r:id="rId17"/>
    <p:sldId id="326" r:id="rId18"/>
    <p:sldId id="327" r:id="rId19"/>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74168" autoAdjust="0"/>
  </p:normalViewPr>
  <p:slideViewPr>
    <p:cSldViewPr snapToGrid="0">
      <p:cViewPr varScale="1">
        <p:scale>
          <a:sx n="50" d="100"/>
          <a:sy n="50" d="100"/>
        </p:scale>
        <p:origin x="1300" y="3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27-Nov-17</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27-Nov-17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Deficiencies and Excesses</a:t>
            </a:r>
          </a:p>
          <a:p>
            <a:pPr marL="0" marR="0" indent="0" algn="l" defTabSz="914400" rtl="0" eaLnBrk="1" fontAlgn="auto" latinLnBrk="0" hangingPunct="1">
              <a:lnSpc>
                <a:spcPct val="100000"/>
              </a:lnSpc>
              <a:spcBef>
                <a:spcPts val="0"/>
              </a:spcBef>
              <a:spcAft>
                <a:spcPts val="0"/>
              </a:spcAft>
              <a:buClrTx/>
              <a:buSzTx/>
              <a:buFontTx/>
              <a:buNone/>
              <a:tabLst/>
              <a:defRPr/>
            </a:pPr>
            <a:r>
              <a:rPr lang="en-US" u="sng" dirty="0"/>
              <a:t>Effects of getting too little	</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a:t> Pernicious</a:t>
            </a:r>
            <a:r>
              <a:rPr lang="en-US" baseline="0" dirty="0"/>
              <a:t> anemia (low red blood cell count)</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u="sng" dirty="0"/>
          </a:p>
          <a:p>
            <a:pPr marL="0" marR="0" indent="0" algn="l" defTabSz="914400" rtl="0" eaLnBrk="1" fontAlgn="auto" latinLnBrk="0" hangingPunct="1">
              <a:lnSpc>
                <a:spcPct val="100000"/>
              </a:lnSpc>
              <a:spcBef>
                <a:spcPts val="0"/>
              </a:spcBef>
              <a:spcAft>
                <a:spcPts val="0"/>
              </a:spcAft>
              <a:buClrTx/>
              <a:buSzTx/>
              <a:buFontTx/>
              <a:buNone/>
              <a:tabLst/>
              <a:defRPr/>
            </a:pPr>
            <a:r>
              <a:rPr lang="en-US" u="sng" dirty="0"/>
              <a:t>Effects of getting too much</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a:t>No known effects</a:t>
            </a:r>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30037645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Deficiencies and Excesses</a:t>
            </a:r>
          </a:p>
          <a:p>
            <a:pPr marL="0" marR="0" indent="0" algn="l" defTabSz="914400" rtl="0" eaLnBrk="1" fontAlgn="auto" latinLnBrk="0" hangingPunct="1">
              <a:lnSpc>
                <a:spcPct val="100000"/>
              </a:lnSpc>
              <a:spcBef>
                <a:spcPts val="0"/>
              </a:spcBef>
              <a:spcAft>
                <a:spcPts val="0"/>
              </a:spcAft>
              <a:buClrTx/>
              <a:buSzTx/>
              <a:buFontTx/>
              <a:buNone/>
              <a:tabLst/>
              <a:defRPr/>
            </a:pPr>
            <a:r>
              <a:rPr lang="en-US" u="sng" dirty="0"/>
              <a:t>Effects of getting too little	</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a:t> Scurvy</a:t>
            </a:r>
            <a:r>
              <a:rPr lang="en-US" baseline="0" dirty="0"/>
              <a:t> </a:t>
            </a:r>
          </a:p>
          <a:p>
            <a:pPr marL="457200" marR="0" lvl="1"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a:t> Paleness</a:t>
            </a:r>
          </a:p>
          <a:p>
            <a:pPr marL="457200" marR="0" lvl="1"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a:t> Depression</a:t>
            </a:r>
          </a:p>
          <a:p>
            <a:pPr marL="457200" marR="0" lvl="1"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a:t> Spongy gums</a:t>
            </a:r>
          </a:p>
          <a:p>
            <a:pPr marL="457200" marR="0" lvl="1"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a:t> Bleeding from mucous membranes</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u="sng" dirty="0"/>
          </a:p>
          <a:p>
            <a:pPr marL="0" marR="0" indent="0" algn="l" defTabSz="914400" rtl="0" eaLnBrk="1" fontAlgn="auto" latinLnBrk="0" hangingPunct="1">
              <a:lnSpc>
                <a:spcPct val="100000"/>
              </a:lnSpc>
              <a:spcBef>
                <a:spcPts val="0"/>
              </a:spcBef>
              <a:spcAft>
                <a:spcPts val="0"/>
              </a:spcAft>
              <a:buClrTx/>
              <a:buSzTx/>
              <a:buFontTx/>
              <a:buNone/>
              <a:tabLst/>
              <a:defRPr/>
            </a:pPr>
            <a:r>
              <a:rPr lang="en-US" u="sng" dirty="0"/>
              <a:t>Effects of getting too much</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a:t> Indigestion</a:t>
            </a:r>
            <a:r>
              <a:rPr lang="en-US" baseline="0" dirty="0"/>
              <a:t> </a:t>
            </a:r>
            <a:endParaRPr lang="en-US" dirty="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a:t> Diarrhea</a:t>
            </a:r>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30773876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37387598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42161704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Include Biotin, Folate, Niacin,</a:t>
            </a:r>
            <a:r>
              <a:rPr lang="en-US" baseline="0" dirty="0"/>
              <a:t> Pantothenic Acid, Riboflavin, Thiamin, Vitamin B6, Vitamin B12, Vitamin C.</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Deficiencies and Excesses</a:t>
            </a:r>
          </a:p>
          <a:p>
            <a:pPr marL="0" marR="0" indent="0" algn="l" defTabSz="914400" rtl="0" eaLnBrk="1" fontAlgn="auto" latinLnBrk="0" hangingPunct="1">
              <a:lnSpc>
                <a:spcPct val="100000"/>
              </a:lnSpc>
              <a:spcBef>
                <a:spcPts val="0"/>
              </a:spcBef>
              <a:spcAft>
                <a:spcPts val="0"/>
              </a:spcAft>
              <a:buClrTx/>
              <a:buSzTx/>
              <a:buFontTx/>
              <a:buNone/>
              <a:tabLst/>
              <a:defRPr/>
            </a:pPr>
            <a:r>
              <a:rPr lang="en-US" u="sng" dirty="0"/>
              <a:t>Effects of getting too little	</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a:t> Dry,</a:t>
            </a:r>
            <a:r>
              <a:rPr lang="en-US" baseline="0" dirty="0"/>
              <a:t> scaly skin</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a:t> I</a:t>
            </a:r>
            <a:r>
              <a:rPr lang="en-US" dirty="0"/>
              <a:t>nflammation</a:t>
            </a:r>
            <a:r>
              <a:rPr lang="en-US" baseline="0" dirty="0"/>
              <a:t> of the stomach and intestines</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a:t> Hair loss</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u="sng" dirty="0"/>
          </a:p>
          <a:p>
            <a:pPr marL="0" marR="0" indent="0" algn="l" defTabSz="914400" rtl="0" eaLnBrk="1" fontAlgn="auto" latinLnBrk="0" hangingPunct="1">
              <a:lnSpc>
                <a:spcPct val="100000"/>
              </a:lnSpc>
              <a:spcBef>
                <a:spcPts val="0"/>
              </a:spcBef>
              <a:spcAft>
                <a:spcPts val="0"/>
              </a:spcAft>
              <a:buClrTx/>
              <a:buSzTx/>
              <a:buFontTx/>
              <a:buNone/>
              <a:tabLst/>
              <a:defRPr/>
            </a:pPr>
            <a:r>
              <a:rPr lang="en-US" u="sng" dirty="0"/>
              <a:t>Effects of getting too much</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a:t>No known effects</a:t>
            </a:r>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7836567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Deficiencies and Excesses</a:t>
            </a:r>
          </a:p>
          <a:p>
            <a:pPr marL="0" marR="0" indent="0" algn="l" defTabSz="914400" rtl="0" eaLnBrk="1" fontAlgn="auto" latinLnBrk="0" hangingPunct="1">
              <a:lnSpc>
                <a:spcPct val="100000"/>
              </a:lnSpc>
              <a:spcBef>
                <a:spcPts val="0"/>
              </a:spcBef>
              <a:spcAft>
                <a:spcPts val="0"/>
              </a:spcAft>
              <a:buClrTx/>
              <a:buSzTx/>
              <a:buFontTx/>
              <a:buNone/>
              <a:tabLst/>
              <a:defRPr/>
            </a:pPr>
            <a:r>
              <a:rPr lang="en-US" u="sng" dirty="0"/>
              <a:t>Effects of getting too little	</a:t>
            </a:r>
            <a:endParaRPr lang="en-US" dirty="0"/>
          </a:p>
          <a:p>
            <a:pPr eaLnBrk="1" hangingPunct="1">
              <a:buFont typeface="Arial" pitchFamily="34" charset="0"/>
              <a:buChar char="•"/>
            </a:pPr>
            <a:r>
              <a:rPr lang="en-US" dirty="0"/>
              <a:t> Anemia</a:t>
            </a:r>
          </a:p>
          <a:p>
            <a:pPr eaLnBrk="1" hangingPunct="1">
              <a:buFont typeface="Arial" pitchFamily="34" charset="0"/>
              <a:buChar char="•"/>
            </a:pPr>
            <a:r>
              <a:rPr lang="en-US" dirty="0"/>
              <a:t> Feel</a:t>
            </a:r>
            <a:r>
              <a:rPr lang="en-US" baseline="0" dirty="0"/>
              <a:t> tired and weak</a:t>
            </a:r>
          </a:p>
          <a:p>
            <a:pPr eaLnBrk="1" hangingPunct="1">
              <a:buFont typeface="Arial" pitchFamily="34" charset="0"/>
              <a:buChar char="•"/>
            </a:pPr>
            <a:r>
              <a:rPr lang="en-US" baseline="0" dirty="0"/>
              <a:t> May develop diarrhea</a:t>
            </a:r>
          </a:p>
          <a:p>
            <a:pPr eaLnBrk="1" hangingPunct="1">
              <a:buFont typeface="Arial" pitchFamily="34" charset="0"/>
              <a:buChar char="•"/>
            </a:pPr>
            <a:r>
              <a:rPr lang="en-US" baseline="0" dirty="0"/>
              <a:t> Weight loss </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u="sng" dirty="0"/>
          </a:p>
          <a:p>
            <a:pPr marL="0" marR="0" indent="0" algn="l" defTabSz="914400" rtl="0" eaLnBrk="1" fontAlgn="auto" latinLnBrk="0" hangingPunct="1">
              <a:lnSpc>
                <a:spcPct val="100000"/>
              </a:lnSpc>
              <a:spcBef>
                <a:spcPts val="0"/>
              </a:spcBef>
              <a:spcAft>
                <a:spcPts val="0"/>
              </a:spcAft>
              <a:buClrTx/>
              <a:buSzTx/>
              <a:buFontTx/>
              <a:buNone/>
              <a:tabLst/>
              <a:defRPr/>
            </a:pPr>
            <a:r>
              <a:rPr lang="en-US" u="sng" dirty="0"/>
              <a:t>Effects of getting too much</a:t>
            </a:r>
            <a:endParaRPr lang="en-US" dirty="0"/>
          </a:p>
          <a:p>
            <a:pPr>
              <a:buFont typeface="Arial" pitchFamily="34" charset="0"/>
              <a:buChar char="•"/>
            </a:pPr>
            <a:r>
              <a:rPr lang="en-US" dirty="0"/>
              <a:t> Masks</a:t>
            </a:r>
            <a:r>
              <a:rPr lang="en-US" baseline="0" dirty="0"/>
              <a:t> the symptoms of vitamin B12 deficiency</a:t>
            </a:r>
          </a:p>
          <a:p>
            <a:pPr>
              <a:buFont typeface="Arial" pitchFamily="34" charset="0"/>
              <a:buNone/>
            </a:pPr>
            <a:endParaRPr lang="en-US" dirty="0"/>
          </a:p>
          <a:p>
            <a:r>
              <a:rPr lang="en-US" dirty="0"/>
              <a:t>A</a:t>
            </a:r>
            <a:r>
              <a:rPr lang="en-US" baseline="0" dirty="0"/>
              <a:t> health professional may prescribe additional Folate during pregnancy and lactation.</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25759259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Deficiencies and Excesses</a:t>
            </a:r>
          </a:p>
          <a:p>
            <a:pPr marL="0" marR="0" indent="0" algn="l" defTabSz="914400" rtl="0" eaLnBrk="1" fontAlgn="auto" latinLnBrk="0" hangingPunct="1">
              <a:lnSpc>
                <a:spcPct val="100000"/>
              </a:lnSpc>
              <a:spcBef>
                <a:spcPts val="0"/>
              </a:spcBef>
              <a:spcAft>
                <a:spcPts val="0"/>
              </a:spcAft>
              <a:buClrTx/>
              <a:buSzTx/>
              <a:buFontTx/>
              <a:buNone/>
              <a:tabLst/>
              <a:defRPr/>
            </a:pPr>
            <a:r>
              <a:rPr lang="en-US" u="sng" dirty="0"/>
              <a:t>Effects of getting too little	</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a:t> Pellagra</a:t>
            </a:r>
            <a:r>
              <a:rPr lang="en-US" baseline="0" dirty="0"/>
              <a:t> – a disease that produces skin lesions and mental and digestive problems</a:t>
            </a:r>
          </a:p>
          <a:p>
            <a:pPr marL="457200" marR="0" lvl="1"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a:t> Sensitivity to sunlight</a:t>
            </a:r>
          </a:p>
          <a:p>
            <a:pPr marL="457200" marR="0" lvl="1"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a:t> Aggression</a:t>
            </a:r>
          </a:p>
          <a:p>
            <a:pPr marL="457200" marR="0" lvl="1"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a:t> Dry and reddened skin with sores</a:t>
            </a:r>
          </a:p>
          <a:p>
            <a:pPr marL="457200" marR="0" lvl="1"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a:t> Insomnia</a:t>
            </a:r>
          </a:p>
          <a:p>
            <a:pPr marL="457200" marR="0" lvl="1"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a:t> Weakness</a:t>
            </a:r>
          </a:p>
          <a:p>
            <a:pPr marL="0" marR="0" indent="0" algn="l" defTabSz="914400" rtl="0" eaLnBrk="1" fontAlgn="auto" latinLnBrk="0" hangingPunct="1">
              <a:lnSpc>
                <a:spcPct val="100000"/>
              </a:lnSpc>
              <a:spcBef>
                <a:spcPts val="0"/>
              </a:spcBef>
              <a:spcAft>
                <a:spcPts val="0"/>
              </a:spcAft>
              <a:buClrTx/>
              <a:buSzTx/>
              <a:buFontTx/>
              <a:buNone/>
              <a:tabLst/>
              <a:defRPr/>
            </a:pPr>
            <a:endParaRPr lang="en-US" u="sng" dirty="0"/>
          </a:p>
          <a:p>
            <a:pPr marL="0" marR="0" indent="0" algn="l" defTabSz="914400" rtl="0" eaLnBrk="1" fontAlgn="auto" latinLnBrk="0" hangingPunct="1">
              <a:lnSpc>
                <a:spcPct val="100000"/>
              </a:lnSpc>
              <a:spcBef>
                <a:spcPts val="0"/>
              </a:spcBef>
              <a:spcAft>
                <a:spcPts val="0"/>
              </a:spcAft>
              <a:buClrTx/>
              <a:buSzTx/>
              <a:buFontTx/>
              <a:buNone/>
              <a:tabLst/>
              <a:defRPr/>
            </a:pPr>
            <a:r>
              <a:rPr lang="en-US" u="sng" dirty="0"/>
              <a:t>Effects of getting too much</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a:t> Flushing</a:t>
            </a:r>
            <a:r>
              <a:rPr lang="en-US" baseline="0" dirty="0"/>
              <a:t> red of the face</a:t>
            </a: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14058104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Deficiencies and Excesses</a:t>
            </a:r>
          </a:p>
          <a:p>
            <a:pPr marL="0" marR="0" indent="0" algn="l" defTabSz="914400" rtl="0" eaLnBrk="1" fontAlgn="auto" latinLnBrk="0" hangingPunct="1">
              <a:lnSpc>
                <a:spcPct val="100000"/>
              </a:lnSpc>
              <a:spcBef>
                <a:spcPts val="0"/>
              </a:spcBef>
              <a:spcAft>
                <a:spcPts val="0"/>
              </a:spcAft>
              <a:buClrTx/>
              <a:buSzTx/>
              <a:buFontTx/>
              <a:buNone/>
              <a:tabLst/>
              <a:defRPr/>
            </a:pPr>
            <a:r>
              <a:rPr lang="en-US" u="sng" dirty="0"/>
              <a:t>Effects of getting too little	</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a:t> Nausea</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a:t> Insomnia</a:t>
            </a:r>
          </a:p>
          <a:p>
            <a:pPr marL="0" marR="0" indent="0" algn="l" defTabSz="914400" rtl="0" eaLnBrk="1" fontAlgn="auto" latinLnBrk="0" hangingPunct="1">
              <a:lnSpc>
                <a:spcPct val="100000"/>
              </a:lnSpc>
              <a:spcBef>
                <a:spcPts val="0"/>
              </a:spcBef>
              <a:spcAft>
                <a:spcPts val="0"/>
              </a:spcAft>
              <a:buClrTx/>
              <a:buSzTx/>
              <a:buFontTx/>
              <a:buNone/>
              <a:tabLst/>
              <a:defRPr/>
            </a:pPr>
            <a:endParaRPr lang="en-US" u="sng" dirty="0"/>
          </a:p>
          <a:p>
            <a:pPr marL="0" marR="0" indent="0" algn="l" defTabSz="914400" rtl="0" eaLnBrk="1" fontAlgn="auto" latinLnBrk="0" hangingPunct="1">
              <a:lnSpc>
                <a:spcPct val="100000"/>
              </a:lnSpc>
              <a:spcBef>
                <a:spcPts val="0"/>
              </a:spcBef>
              <a:spcAft>
                <a:spcPts val="0"/>
              </a:spcAft>
              <a:buClrTx/>
              <a:buSzTx/>
              <a:buFontTx/>
              <a:buNone/>
              <a:tabLst/>
              <a:defRPr/>
            </a:pPr>
            <a:r>
              <a:rPr lang="en-US" u="sng" dirty="0"/>
              <a:t>Effects of getting too much</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a:t>No known effects</a:t>
            </a:r>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42615707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Deficiencies and Excesses</a:t>
            </a:r>
          </a:p>
          <a:p>
            <a:pPr marL="0" marR="0" indent="0" algn="l" defTabSz="914400" rtl="0" eaLnBrk="1" fontAlgn="auto" latinLnBrk="0" hangingPunct="1">
              <a:lnSpc>
                <a:spcPct val="100000"/>
              </a:lnSpc>
              <a:spcBef>
                <a:spcPts val="0"/>
              </a:spcBef>
              <a:spcAft>
                <a:spcPts val="0"/>
              </a:spcAft>
              <a:buClrTx/>
              <a:buSzTx/>
              <a:buFontTx/>
              <a:buNone/>
              <a:tabLst/>
              <a:defRPr/>
            </a:pPr>
            <a:r>
              <a:rPr lang="en-US" u="sng" dirty="0"/>
              <a:t>Effects of getting too little	</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u="none" baseline="0" dirty="0"/>
              <a:t> </a:t>
            </a:r>
            <a:r>
              <a:rPr lang="en-US" u="none" baseline="0" dirty="0" err="1"/>
              <a:t>Ariboflavinosis</a:t>
            </a:r>
            <a:endParaRPr lang="en-US" u="none" baseline="0" dirty="0"/>
          </a:p>
          <a:p>
            <a:pPr marL="457200" marR="0" lvl="1"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u="none" baseline="0" dirty="0"/>
              <a:t> Sore throat</a:t>
            </a:r>
          </a:p>
          <a:p>
            <a:pPr marL="457200" marR="0" lvl="1"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u="none" baseline="0" dirty="0"/>
              <a:t> Cracked lips</a:t>
            </a:r>
          </a:p>
          <a:p>
            <a:pPr marL="457200" marR="0" lvl="1"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u="none" baseline="0" dirty="0"/>
              <a:t> Moist scaly skin</a:t>
            </a:r>
          </a:p>
          <a:p>
            <a:pPr marL="457200" marR="0" lvl="1"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u="none" baseline="0" dirty="0"/>
              <a:t> Magenta-colored tongue</a:t>
            </a:r>
          </a:p>
          <a:p>
            <a:pPr marL="457200" marR="0" lvl="1"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u="none" baseline="0" dirty="0"/>
              <a:t> Decreased red blood cell count</a:t>
            </a:r>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u="none" dirty="0"/>
          </a:p>
          <a:p>
            <a:pPr marL="0" marR="0" indent="0" algn="l" defTabSz="914400" rtl="0" eaLnBrk="1" fontAlgn="auto" latinLnBrk="0" hangingPunct="1">
              <a:lnSpc>
                <a:spcPct val="100000"/>
              </a:lnSpc>
              <a:spcBef>
                <a:spcPts val="0"/>
              </a:spcBef>
              <a:spcAft>
                <a:spcPts val="0"/>
              </a:spcAft>
              <a:buClrTx/>
              <a:buSzTx/>
              <a:buFontTx/>
              <a:buNone/>
              <a:tabLst/>
              <a:defRPr/>
            </a:pPr>
            <a:r>
              <a:rPr lang="en-US" u="sng" dirty="0"/>
              <a:t>Effects of getting too much</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a:t>No known effects</a:t>
            </a:r>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22964770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Deficiencies and Excesses</a:t>
            </a:r>
          </a:p>
          <a:p>
            <a:pPr marL="0" marR="0" indent="0" algn="l" defTabSz="914400" rtl="0" eaLnBrk="1" fontAlgn="auto" latinLnBrk="0" hangingPunct="1">
              <a:lnSpc>
                <a:spcPct val="100000"/>
              </a:lnSpc>
              <a:spcBef>
                <a:spcPts val="0"/>
              </a:spcBef>
              <a:spcAft>
                <a:spcPts val="0"/>
              </a:spcAft>
              <a:buClrTx/>
              <a:buSzTx/>
              <a:buFontTx/>
              <a:buNone/>
              <a:tabLst/>
              <a:defRPr/>
            </a:pPr>
            <a:r>
              <a:rPr lang="en-US" u="sng" dirty="0"/>
              <a:t>Effects of getting too little	</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a:t> Beriberi</a:t>
            </a:r>
          </a:p>
          <a:p>
            <a:pPr marL="457200" marR="0" lvl="1"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a:t> Weakened heart</a:t>
            </a:r>
          </a:p>
          <a:p>
            <a:pPr marL="457200" marR="0" lvl="1"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a:t> Wasting</a:t>
            </a:r>
          </a:p>
          <a:p>
            <a:pPr marL="457200" marR="0" lvl="1"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a:t> Partial paralysis</a:t>
            </a:r>
          </a:p>
          <a:p>
            <a:pPr marL="0" marR="0" indent="0" algn="l" defTabSz="914400" rtl="0" eaLnBrk="1" fontAlgn="auto" latinLnBrk="0" hangingPunct="1">
              <a:lnSpc>
                <a:spcPct val="100000"/>
              </a:lnSpc>
              <a:spcBef>
                <a:spcPts val="0"/>
              </a:spcBef>
              <a:spcAft>
                <a:spcPts val="0"/>
              </a:spcAft>
              <a:buClrTx/>
              <a:buSzTx/>
              <a:buFontTx/>
              <a:buNone/>
              <a:tabLst/>
              <a:defRPr/>
            </a:pPr>
            <a:endParaRPr lang="en-US" u="sng" dirty="0"/>
          </a:p>
          <a:p>
            <a:pPr marL="0" marR="0" indent="0" algn="l" defTabSz="914400" rtl="0" eaLnBrk="1" fontAlgn="auto" latinLnBrk="0" hangingPunct="1">
              <a:lnSpc>
                <a:spcPct val="100000"/>
              </a:lnSpc>
              <a:spcBef>
                <a:spcPts val="0"/>
              </a:spcBef>
              <a:spcAft>
                <a:spcPts val="0"/>
              </a:spcAft>
              <a:buClrTx/>
              <a:buSzTx/>
              <a:buFontTx/>
              <a:buNone/>
              <a:tabLst/>
              <a:defRPr/>
            </a:pPr>
            <a:r>
              <a:rPr lang="en-US" u="sng" dirty="0"/>
              <a:t>Effects of getting too much</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a:t>No known effects</a:t>
            </a:r>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35202357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Deficiencies and Excesses</a:t>
            </a:r>
          </a:p>
          <a:p>
            <a:pPr marL="0" marR="0" indent="0" algn="l" defTabSz="914400" rtl="0" eaLnBrk="1" fontAlgn="auto" latinLnBrk="0" hangingPunct="1">
              <a:lnSpc>
                <a:spcPct val="100000"/>
              </a:lnSpc>
              <a:spcBef>
                <a:spcPts val="0"/>
              </a:spcBef>
              <a:spcAft>
                <a:spcPts val="0"/>
              </a:spcAft>
              <a:buClrTx/>
              <a:buSzTx/>
              <a:buFontTx/>
              <a:buNone/>
              <a:tabLst/>
              <a:defRPr/>
            </a:pPr>
            <a:r>
              <a:rPr lang="en-US" u="sng" dirty="0"/>
              <a:t>Effects of getting too little	</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a:t> Anemia</a:t>
            </a:r>
            <a:r>
              <a:rPr lang="en-US" baseline="0" dirty="0"/>
              <a:t> (low red blood cell count)</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u="sng" dirty="0"/>
          </a:p>
          <a:p>
            <a:pPr marL="0" marR="0" indent="0" algn="l" defTabSz="914400" rtl="0" eaLnBrk="1" fontAlgn="auto" latinLnBrk="0" hangingPunct="1">
              <a:lnSpc>
                <a:spcPct val="100000"/>
              </a:lnSpc>
              <a:spcBef>
                <a:spcPts val="0"/>
              </a:spcBef>
              <a:spcAft>
                <a:spcPts val="0"/>
              </a:spcAft>
              <a:buClrTx/>
              <a:buSzTx/>
              <a:buFontTx/>
              <a:buNone/>
              <a:tabLst/>
              <a:defRPr/>
            </a:pPr>
            <a:r>
              <a:rPr lang="en-US" u="sng" dirty="0"/>
              <a:t>Effects of getting too much</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a:t> Impairment</a:t>
            </a:r>
            <a:r>
              <a:rPr lang="en-US" baseline="0" dirty="0"/>
              <a:t> of proprioception (awareness of your own movement)</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a:t> Nerve damage</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a:t> Skin lesions</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322652588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www.choosemyplate.gov/food-groups/fruits.html" TargetMode="External"/><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dirty="0"/>
              <a:t>Water-Soluble Vitamins</a:t>
            </a:r>
          </a:p>
        </p:txBody>
      </p:sp>
      <p:sp>
        <p:nvSpPr>
          <p:cNvPr id="2" name="Rectangle 1">
            <a:extLst>
              <a:ext uri="{FF2B5EF4-FFF2-40B4-BE49-F238E27FC236}">
                <a16:creationId xmlns:a16="http://schemas.microsoft.com/office/drawing/2014/main" id="{6482EAB0-DB92-4DA3-8A35-748994C16E07}"/>
              </a:ext>
            </a:extLst>
          </p:cNvPr>
          <p:cNvSpPr/>
          <p:nvPr/>
        </p:nvSpPr>
        <p:spPr>
          <a:xfrm>
            <a:off x="4632960" y="3567699"/>
            <a:ext cx="7462934" cy="2800767"/>
          </a:xfrm>
          <a:prstGeom prst="rect">
            <a:avLst/>
          </a:prstGeom>
        </p:spPr>
        <p:txBody>
          <a:bodyPr wrap="square">
            <a:spAutoFit/>
          </a:bodyPr>
          <a:lstStyle/>
          <a:p>
            <a:r>
              <a:rPr lang="en-US" sz="4400" dirty="0">
                <a:solidFill>
                  <a:schemeClr val="accent2">
                    <a:lumMod val="60000"/>
                    <a:lumOff val="40000"/>
                  </a:schemeClr>
                </a:solidFill>
                <a:latin typeface="Open Sans"/>
              </a:rPr>
              <a:t>Biotin, Folate, Niacin, Pantothenic acid, Riboflavin, Thiamin, Vitamin B6, Vitamin B12, Vitamin C</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Vitamin B</a:t>
            </a:r>
            <a:r>
              <a:rPr lang="en-US" sz="1800" dirty="0"/>
              <a:t>6</a:t>
            </a:r>
            <a:endParaRPr lang="en-US" dirty="0"/>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Functions</a:t>
            </a:r>
          </a:p>
          <a:p>
            <a:pPr lvl="2"/>
            <a:r>
              <a:rPr lang="en-US" dirty="0"/>
              <a:t>Helps body release energy from carbohydrates, proteins, and fats</a:t>
            </a:r>
          </a:p>
          <a:p>
            <a:pPr lvl="2"/>
            <a:r>
              <a:rPr lang="en-US" dirty="0"/>
              <a:t>Promotes healthy nervous system</a:t>
            </a:r>
          </a:p>
          <a:p>
            <a:pPr lvl="2"/>
            <a:r>
              <a:rPr lang="en-US" dirty="0"/>
              <a:t>Helps make nonessential amino acids</a:t>
            </a:r>
          </a:p>
          <a:p>
            <a:pPr lvl="1"/>
            <a:endParaRPr lang="en-US" dirty="0"/>
          </a:p>
        </p:txBody>
      </p:sp>
      <p:sp>
        <p:nvSpPr>
          <p:cNvPr id="4" name="Content Placeholder 3">
            <a:extLst>
              <a:ext uri="{FF2B5EF4-FFF2-40B4-BE49-F238E27FC236}">
                <a16:creationId xmlns:a16="http://schemas.microsoft.com/office/drawing/2014/main" id="{FF9DE41A-1653-4475-AE1C-BDE584A3D95B}"/>
              </a:ext>
            </a:extLst>
          </p:cNvPr>
          <p:cNvSpPr>
            <a:spLocks noGrp="1"/>
          </p:cNvSpPr>
          <p:nvPr>
            <p:ph sz="half" idx="10"/>
          </p:nvPr>
        </p:nvSpPr>
        <p:spPr/>
        <p:txBody>
          <a:bodyPr/>
          <a:lstStyle/>
          <a:p>
            <a:pPr lvl="1"/>
            <a:r>
              <a:rPr lang="en-US" dirty="0"/>
              <a:t>Food Sources </a:t>
            </a:r>
          </a:p>
          <a:p>
            <a:pPr lvl="2"/>
            <a:r>
              <a:rPr lang="en-US" dirty="0"/>
              <a:t>Poultry, fish, pork</a:t>
            </a:r>
          </a:p>
          <a:p>
            <a:pPr lvl="2"/>
            <a:r>
              <a:rPr lang="en-US" dirty="0"/>
              <a:t>Dry beans and peas</a:t>
            </a:r>
          </a:p>
          <a:p>
            <a:pPr lvl="2"/>
            <a:r>
              <a:rPr lang="en-US" dirty="0"/>
              <a:t>Nuts</a:t>
            </a:r>
          </a:p>
          <a:p>
            <a:pPr lvl="2"/>
            <a:r>
              <a:rPr lang="en-US" dirty="0"/>
              <a:t>Whole grains</a:t>
            </a:r>
          </a:p>
          <a:p>
            <a:pPr lvl="2"/>
            <a:r>
              <a:rPr lang="en-US" dirty="0"/>
              <a:t>Some fruits and vegetables</a:t>
            </a:r>
          </a:p>
          <a:p>
            <a:pPr lvl="2"/>
            <a:r>
              <a:rPr lang="en-US" dirty="0"/>
              <a:t>Liver and kidneys</a:t>
            </a:r>
          </a:p>
          <a:p>
            <a:endParaRPr lang="en-US" dirty="0"/>
          </a:p>
          <a:p>
            <a:endParaRPr lang="en-US" dirty="0"/>
          </a:p>
        </p:txBody>
      </p:sp>
    </p:spTree>
    <p:extLst>
      <p:ext uri="{BB962C8B-B14F-4D97-AF65-F5344CB8AC3E}">
        <p14:creationId xmlns:p14="http://schemas.microsoft.com/office/powerpoint/2010/main" val="16913279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Vitamin B</a:t>
            </a:r>
            <a:r>
              <a:rPr lang="en-US" sz="1800" dirty="0"/>
              <a:t>12</a:t>
            </a:r>
            <a:endParaRPr lang="en-US" dirty="0"/>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Functions</a:t>
            </a:r>
          </a:p>
          <a:p>
            <a:pPr lvl="2"/>
            <a:r>
              <a:rPr lang="en-US" dirty="0"/>
              <a:t>Helps body use carbohydrates, proteins, and fats</a:t>
            </a:r>
          </a:p>
          <a:p>
            <a:pPr lvl="2"/>
            <a:r>
              <a:rPr lang="en-US" dirty="0"/>
              <a:t>Helps maintain healthy nerve cells and red blood cells</a:t>
            </a:r>
          </a:p>
          <a:p>
            <a:pPr lvl="2"/>
            <a:r>
              <a:rPr lang="en-US" dirty="0"/>
              <a:t>Used in making genetic material</a:t>
            </a:r>
          </a:p>
          <a:p>
            <a:pPr lvl="1"/>
            <a:endParaRPr lang="en-US" dirty="0"/>
          </a:p>
        </p:txBody>
      </p:sp>
      <p:sp>
        <p:nvSpPr>
          <p:cNvPr id="4" name="Content Placeholder 3">
            <a:extLst>
              <a:ext uri="{FF2B5EF4-FFF2-40B4-BE49-F238E27FC236}">
                <a16:creationId xmlns:a16="http://schemas.microsoft.com/office/drawing/2014/main" id="{FF9DE41A-1653-4475-AE1C-BDE584A3D95B}"/>
              </a:ext>
            </a:extLst>
          </p:cNvPr>
          <p:cNvSpPr>
            <a:spLocks noGrp="1"/>
          </p:cNvSpPr>
          <p:nvPr>
            <p:ph sz="half" idx="10"/>
          </p:nvPr>
        </p:nvSpPr>
        <p:spPr/>
        <p:txBody>
          <a:bodyPr/>
          <a:lstStyle/>
          <a:p>
            <a:pPr lvl="1"/>
            <a:r>
              <a:rPr lang="en-US" dirty="0"/>
              <a:t>Food Sources </a:t>
            </a:r>
          </a:p>
          <a:p>
            <a:pPr lvl="2"/>
            <a:r>
              <a:rPr lang="en-US" dirty="0"/>
              <a:t>Found naturally in animal foods, such as meat, poultry, fish, shellfish, eggs, and dairy products</a:t>
            </a:r>
          </a:p>
          <a:p>
            <a:pPr lvl="2"/>
            <a:r>
              <a:rPr lang="en-US" dirty="0"/>
              <a:t>Some fortified foods</a:t>
            </a:r>
          </a:p>
          <a:p>
            <a:pPr lvl="2"/>
            <a:r>
              <a:rPr lang="en-US" dirty="0"/>
              <a:t>Some nutritional yeasts</a:t>
            </a:r>
          </a:p>
          <a:p>
            <a:endParaRPr lang="en-US" dirty="0"/>
          </a:p>
          <a:p>
            <a:endParaRPr lang="en-US" dirty="0"/>
          </a:p>
        </p:txBody>
      </p:sp>
    </p:spTree>
    <p:extLst>
      <p:ext uri="{BB962C8B-B14F-4D97-AF65-F5344CB8AC3E}">
        <p14:creationId xmlns:p14="http://schemas.microsoft.com/office/powerpoint/2010/main" val="40876861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Vitamin C (Ascorbic Acid)</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Functions</a:t>
            </a:r>
          </a:p>
          <a:p>
            <a:pPr lvl="2"/>
            <a:r>
              <a:rPr lang="en-US" dirty="0"/>
              <a:t>Helps maintain healthy capillaries, bones, skin, and teeth</a:t>
            </a:r>
          </a:p>
          <a:p>
            <a:pPr lvl="2"/>
            <a:r>
              <a:rPr lang="en-US" dirty="0"/>
              <a:t>Helps form collagen, which gives structure to bones, cartilage, muscles, and blood vessels</a:t>
            </a:r>
          </a:p>
          <a:p>
            <a:pPr lvl="2"/>
            <a:r>
              <a:rPr lang="en-US" dirty="0"/>
              <a:t>Helps your body heal wounds and resist infections</a:t>
            </a:r>
          </a:p>
          <a:p>
            <a:pPr lvl="2"/>
            <a:r>
              <a:rPr lang="en-US" dirty="0"/>
              <a:t>Aids in absorption of iron</a:t>
            </a:r>
          </a:p>
          <a:p>
            <a:pPr lvl="2"/>
            <a:r>
              <a:rPr lang="en-US" dirty="0"/>
              <a:t>Works as an antioxidant</a:t>
            </a:r>
          </a:p>
          <a:p>
            <a:pPr lvl="2"/>
            <a:endParaRPr lang="en-US" dirty="0"/>
          </a:p>
          <a:p>
            <a:pPr lvl="1"/>
            <a:endParaRPr lang="en-US" dirty="0"/>
          </a:p>
        </p:txBody>
      </p:sp>
      <p:sp>
        <p:nvSpPr>
          <p:cNvPr id="4" name="Content Placeholder 3">
            <a:extLst>
              <a:ext uri="{FF2B5EF4-FFF2-40B4-BE49-F238E27FC236}">
                <a16:creationId xmlns:a16="http://schemas.microsoft.com/office/drawing/2014/main" id="{FF9DE41A-1653-4475-AE1C-BDE584A3D95B}"/>
              </a:ext>
            </a:extLst>
          </p:cNvPr>
          <p:cNvSpPr>
            <a:spLocks noGrp="1"/>
          </p:cNvSpPr>
          <p:nvPr>
            <p:ph sz="half" idx="10"/>
          </p:nvPr>
        </p:nvSpPr>
        <p:spPr/>
        <p:txBody>
          <a:bodyPr/>
          <a:lstStyle/>
          <a:p>
            <a:pPr lvl="1"/>
            <a:r>
              <a:rPr lang="en-US" dirty="0"/>
              <a:t>Food Sources </a:t>
            </a:r>
          </a:p>
          <a:p>
            <a:pPr lvl="2"/>
            <a:r>
              <a:rPr lang="en-US" dirty="0"/>
              <a:t>Fruits – citrus fruits (orange, grapefruit, tangerine), cantaloupe, guava, kiwi, mango, papaya, strawberries</a:t>
            </a:r>
          </a:p>
          <a:p>
            <a:pPr lvl="2"/>
            <a:r>
              <a:rPr lang="en-US" dirty="0"/>
              <a:t>Vegetables – bell peppers, broccoli, cabbage, kale, plantains, potatoes, tomatoes</a:t>
            </a:r>
          </a:p>
          <a:p>
            <a:endParaRPr lang="en-US" dirty="0"/>
          </a:p>
          <a:p>
            <a:endParaRPr lang="en-US" dirty="0"/>
          </a:p>
        </p:txBody>
      </p:sp>
    </p:spTree>
    <p:extLst>
      <p:ext uri="{BB962C8B-B14F-4D97-AF65-F5344CB8AC3E}">
        <p14:creationId xmlns:p14="http://schemas.microsoft.com/office/powerpoint/2010/main" val="39236656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Questions?</a:t>
            </a:r>
          </a:p>
        </p:txBody>
      </p:sp>
      <p:pic>
        <p:nvPicPr>
          <p:cNvPr id="6" name="Picture 5">
            <a:extLst>
              <a:ext uri="{FF2B5EF4-FFF2-40B4-BE49-F238E27FC236}">
                <a16:creationId xmlns:a16="http://schemas.microsoft.com/office/drawing/2014/main" id="{D6C2204E-8614-4EC2-B684-44D45D1481EF}"/>
              </a:ext>
            </a:extLst>
          </p:cNvPr>
          <p:cNvPicPr>
            <a:picLocks noChangeAspect="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4451739" y="2260600"/>
            <a:ext cx="3288521" cy="3264204"/>
          </a:xfrm>
          <a:prstGeom prst="rect">
            <a:avLst/>
          </a:prstGeom>
        </p:spPr>
      </p:pic>
    </p:spTree>
    <p:extLst>
      <p:ext uri="{BB962C8B-B14F-4D97-AF65-F5344CB8AC3E}">
        <p14:creationId xmlns:p14="http://schemas.microsoft.com/office/powerpoint/2010/main" val="21046144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Textbooks:</a:t>
            </a:r>
          </a:p>
          <a:p>
            <a:pPr lvl="2"/>
            <a:r>
              <a:rPr lang="en-US" sz="2000" dirty="0" err="1"/>
              <a:t>Duyff</a:t>
            </a:r>
            <a:r>
              <a:rPr lang="en-US" sz="2000" dirty="0"/>
              <a:t>, R. L. (2010). Food, nutrition &amp; wellness.  Columbus, OH: Glencoe/McGraw-Hill.</a:t>
            </a:r>
          </a:p>
          <a:p>
            <a:pPr lvl="2"/>
            <a:r>
              <a:rPr lang="en-US" sz="2000" dirty="0" err="1"/>
              <a:t>Kowtaluk</a:t>
            </a:r>
            <a:r>
              <a:rPr lang="en-US" sz="2000" dirty="0"/>
              <a:t>, H. (2010) Food for today. Columbus, OH: Glencoe/McGraw-Hill.</a:t>
            </a:r>
          </a:p>
          <a:p>
            <a:pPr lvl="2"/>
            <a:r>
              <a:rPr lang="en-US" sz="2000" dirty="0"/>
              <a:t>Weixel, S., &amp; </a:t>
            </a:r>
            <a:r>
              <a:rPr lang="en-US" sz="2000" dirty="0" err="1"/>
              <a:t>Wempen</a:t>
            </a:r>
            <a:r>
              <a:rPr lang="en-US" sz="2000" dirty="0"/>
              <a:t>, F. (2010). Food &amp; nutrition and you.  Upper Saddle River, NJ: Pearson/Prentice Hall.</a:t>
            </a:r>
          </a:p>
          <a:p>
            <a:pPr lvl="1"/>
            <a:r>
              <a:rPr lang="en-US" sz="2000" dirty="0"/>
              <a:t>Website:</a:t>
            </a:r>
          </a:p>
          <a:p>
            <a:pPr lvl="2"/>
            <a:r>
              <a:rPr lang="en-US" sz="2000" dirty="0"/>
              <a:t>U.S. Department of Agriculture. </a:t>
            </a:r>
            <a:br>
              <a:rPr lang="en-US" sz="2000" dirty="0"/>
            </a:br>
            <a:r>
              <a:rPr lang="en-US" sz="2000" dirty="0"/>
              <a:t>ChooseMyPlate.gov Website. Washington, DC. Fruits.</a:t>
            </a:r>
            <a:br>
              <a:rPr lang="en-US" sz="2000" dirty="0"/>
            </a:br>
            <a:r>
              <a:rPr lang="en-US" sz="2000" dirty="0">
                <a:hlinkClick r:id="rId3"/>
              </a:rPr>
              <a:t>http://www.choosemyplate.gov/food-groups/fruits.html</a:t>
            </a:r>
            <a:br>
              <a:rPr lang="en-US" sz="2000" dirty="0"/>
            </a:br>
            <a:r>
              <a:rPr lang="en-US" sz="2000" dirty="0"/>
              <a:t>Accessed December, 2012. </a:t>
            </a:r>
          </a:p>
        </p:txBody>
      </p:sp>
    </p:spTree>
    <p:extLst>
      <p:ext uri="{BB962C8B-B14F-4D97-AF65-F5344CB8AC3E}">
        <p14:creationId xmlns:p14="http://schemas.microsoft.com/office/powerpoint/2010/main" val="912801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Water Soluble Vitamins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Dissolve in water</a:t>
            </a:r>
          </a:p>
          <a:p>
            <a:pPr lvl="1"/>
            <a:r>
              <a:rPr lang="en-US" dirty="0"/>
              <a:t>Pass easily through the bloodstream</a:t>
            </a:r>
          </a:p>
          <a:p>
            <a:pPr lvl="1"/>
            <a:r>
              <a:rPr lang="en-US" dirty="0"/>
              <a:t>Remain in the body for a short time</a:t>
            </a:r>
          </a:p>
          <a:p>
            <a:pPr lvl="1"/>
            <a:r>
              <a:rPr lang="en-US" dirty="0"/>
              <a:t>Are needed on a daily basis</a:t>
            </a:r>
          </a:p>
          <a:p>
            <a:pPr lvl="1"/>
            <a:endParaRPr lang="en-US" dirty="0"/>
          </a:p>
        </p:txBody>
      </p:sp>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Biotin</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Functions</a:t>
            </a:r>
          </a:p>
          <a:p>
            <a:pPr lvl="2"/>
            <a:r>
              <a:rPr lang="en-US" dirty="0"/>
              <a:t>Helps body use carbohydrates, proteins, and fats</a:t>
            </a:r>
          </a:p>
          <a:p>
            <a:pPr lvl="2"/>
            <a:r>
              <a:rPr lang="en-US" dirty="0"/>
              <a:t>Helps stabilize sugar level</a:t>
            </a:r>
          </a:p>
          <a:p>
            <a:endParaRPr lang="en-US" dirty="0"/>
          </a:p>
        </p:txBody>
      </p:sp>
      <p:sp>
        <p:nvSpPr>
          <p:cNvPr id="4" name="Content Placeholder 3">
            <a:extLst>
              <a:ext uri="{FF2B5EF4-FFF2-40B4-BE49-F238E27FC236}">
                <a16:creationId xmlns:a16="http://schemas.microsoft.com/office/drawing/2014/main" id="{B8E942A6-F183-474A-9B9D-DEBE53415094}"/>
              </a:ext>
            </a:extLst>
          </p:cNvPr>
          <p:cNvSpPr>
            <a:spLocks noGrp="1"/>
          </p:cNvSpPr>
          <p:nvPr>
            <p:ph sz="half" idx="10"/>
          </p:nvPr>
        </p:nvSpPr>
        <p:spPr/>
        <p:txBody>
          <a:bodyPr/>
          <a:lstStyle/>
          <a:p>
            <a:pPr lvl="1"/>
            <a:r>
              <a:rPr lang="en-US" dirty="0"/>
              <a:t>Food Sources </a:t>
            </a:r>
          </a:p>
          <a:p>
            <a:pPr lvl="2"/>
            <a:r>
              <a:rPr lang="en-US" dirty="0"/>
              <a:t>Green leafy vegetables</a:t>
            </a:r>
          </a:p>
          <a:p>
            <a:pPr lvl="2"/>
            <a:r>
              <a:rPr lang="en-US" dirty="0"/>
              <a:t>Whole-grain breads and cereals</a:t>
            </a:r>
          </a:p>
          <a:p>
            <a:pPr lvl="2"/>
            <a:r>
              <a:rPr lang="en-US" dirty="0"/>
              <a:t>Liver</a:t>
            </a:r>
          </a:p>
          <a:p>
            <a:pPr lvl="2"/>
            <a:r>
              <a:rPr lang="en-US" dirty="0"/>
              <a:t>Egg yolks</a:t>
            </a:r>
          </a:p>
          <a:p>
            <a:endParaRPr lang="en-US" dirty="0"/>
          </a:p>
          <a:p>
            <a:endParaRPr lang="en-US" dirty="0"/>
          </a:p>
        </p:txBody>
      </p:sp>
    </p:spTree>
    <p:extLst>
      <p:ext uri="{BB962C8B-B14F-4D97-AF65-F5344CB8AC3E}">
        <p14:creationId xmlns:p14="http://schemas.microsoft.com/office/powerpoint/2010/main" val="3729876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Folate (B9) (Folacin, Folic acid)</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Functions</a:t>
            </a:r>
          </a:p>
          <a:p>
            <a:pPr lvl="2"/>
            <a:r>
              <a:rPr lang="en-US" dirty="0"/>
              <a:t>Teams with vitamin B12 to help build red blood cells and form genetic material (DNA)</a:t>
            </a:r>
          </a:p>
          <a:p>
            <a:pPr lvl="2"/>
            <a:r>
              <a:rPr lang="en-US" dirty="0"/>
              <a:t>Helps your body use proteins</a:t>
            </a:r>
          </a:p>
          <a:p>
            <a:pPr lvl="2"/>
            <a:r>
              <a:rPr lang="en-US" dirty="0"/>
              <a:t>Helps prevent birth defects in brain and spinal cord</a:t>
            </a:r>
          </a:p>
          <a:p>
            <a:pPr lvl="1"/>
            <a:endParaRPr lang="en-US" dirty="0"/>
          </a:p>
        </p:txBody>
      </p:sp>
      <p:sp>
        <p:nvSpPr>
          <p:cNvPr id="4" name="Content Placeholder 3">
            <a:extLst>
              <a:ext uri="{FF2B5EF4-FFF2-40B4-BE49-F238E27FC236}">
                <a16:creationId xmlns:a16="http://schemas.microsoft.com/office/drawing/2014/main" id="{FF9DE41A-1653-4475-AE1C-BDE584A3D95B}"/>
              </a:ext>
            </a:extLst>
          </p:cNvPr>
          <p:cNvSpPr>
            <a:spLocks noGrp="1"/>
          </p:cNvSpPr>
          <p:nvPr>
            <p:ph sz="half" idx="10"/>
          </p:nvPr>
        </p:nvSpPr>
        <p:spPr/>
        <p:txBody>
          <a:bodyPr/>
          <a:lstStyle/>
          <a:p>
            <a:pPr lvl="1"/>
            <a:r>
              <a:rPr lang="en-US" dirty="0"/>
              <a:t>Food Sources </a:t>
            </a:r>
          </a:p>
          <a:p>
            <a:pPr lvl="2"/>
            <a:r>
              <a:rPr lang="en-US" dirty="0"/>
              <a:t>Green leafy vegetables</a:t>
            </a:r>
          </a:p>
          <a:p>
            <a:pPr lvl="2"/>
            <a:r>
              <a:rPr lang="en-US" dirty="0"/>
              <a:t>Dry beans and peas</a:t>
            </a:r>
          </a:p>
          <a:p>
            <a:pPr lvl="2"/>
            <a:r>
              <a:rPr lang="en-US" dirty="0"/>
              <a:t>Fruits</a:t>
            </a:r>
          </a:p>
          <a:p>
            <a:pPr lvl="2"/>
            <a:r>
              <a:rPr lang="en-US" dirty="0"/>
              <a:t>Enriched and whole-grain breads</a:t>
            </a:r>
          </a:p>
          <a:p>
            <a:endParaRPr lang="en-US" dirty="0"/>
          </a:p>
          <a:p>
            <a:endParaRPr lang="en-US" dirty="0"/>
          </a:p>
        </p:txBody>
      </p:sp>
    </p:spTree>
    <p:extLst>
      <p:ext uri="{BB962C8B-B14F-4D97-AF65-F5344CB8AC3E}">
        <p14:creationId xmlns:p14="http://schemas.microsoft.com/office/powerpoint/2010/main" val="1927648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Niacin (Vitamin B</a:t>
            </a:r>
            <a:r>
              <a:rPr lang="en-US" sz="1800" dirty="0"/>
              <a:t>3</a:t>
            </a:r>
            <a:r>
              <a:rPr lang="en-US" dirty="0"/>
              <a: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Functions</a:t>
            </a:r>
          </a:p>
          <a:p>
            <a:pPr lvl="2"/>
            <a:r>
              <a:rPr lang="en-US" dirty="0"/>
              <a:t>Helps your body release energy from carbohydrates, proteins, and fats</a:t>
            </a:r>
          </a:p>
          <a:p>
            <a:pPr lvl="2"/>
            <a:r>
              <a:rPr lang="en-US" dirty="0"/>
              <a:t>Needed for a healthy nervous system and mucous membranes</a:t>
            </a:r>
          </a:p>
          <a:p>
            <a:pPr lvl="1"/>
            <a:endParaRPr lang="en-US" dirty="0"/>
          </a:p>
        </p:txBody>
      </p:sp>
      <p:sp>
        <p:nvSpPr>
          <p:cNvPr id="4" name="Content Placeholder 3">
            <a:extLst>
              <a:ext uri="{FF2B5EF4-FFF2-40B4-BE49-F238E27FC236}">
                <a16:creationId xmlns:a16="http://schemas.microsoft.com/office/drawing/2014/main" id="{FF9DE41A-1653-4475-AE1C-BDE584A3D95B}"/>
              </a:ext>
            </a:extLst>
          </p:cNvPr>
          <p:cNvSpPr>
            <a:spLocks noGrp="1"/>
          </p:cNvSpPr>
          <p:nvPr>
            <p:ph sz="half" idx="10"/>
          </p:nvPr>
        </p:nvSpPr>
        <p:spPr/>
        <p:txBody>
          <a:bodyPr/>
          <a:lstStyle/>
          <a:p>
            <a:pPr lvl="1"/>
            <a:r>
              <a:rPr lang="en-US" dirty="0"/>
              <a:t>Food Sources </a:t>
            </a:r>
          </a:p>
          <a:p>
            <a:pPr lvl="2"/>
            <a:r>
              <a:rPr lang="en-US" dirty="0"/>
              <a:t>Meat, poultry, fish</a:t>
            </a:r>
          </a:p>
          <a:p>
            <a:pPr lvl="2"/>
            <a:r>
              <a:rPr lang="en-US" dirty="0"/>
              <a:t>Enriched and whole-grain breads and cereals</a:t>
            </a:r>
          </a:p>
          <a:p>
            <a:pPr lvl="2"/>
            <a:r>
              <a:rPr lang="en-US" dirty="0"/>
              <a:t>Dry beans and peas</a:t>
            </a:r>
          </a:p>
          <a:p>
            <a:pPr lvl="2"/>
            <a:r>
              <a:rPr lang="en-US" dirty="0"/>
              <a:t>Peanuts</a:t>
            </a:r>
          </a:p>
          <a:p>
            <a:endParaRPr lang="en-US" dirty="0"/>
          </a:p>
          <a:p>
            <a:endParaRPr lang="en-US" dirty="0"/>
          </a:p>
        </p:txBody>
      </p:sp>
    </p:spTree>
    <p:extLst>
      <p:ext uri="{BB962C8B-B14F-4D97-AF65-F5344CB8AC3E}">
        <p14:creationId xmlns:p14="http://schemas.microsoft.com/office/powerpoint/2010/main" val="27163441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Pantothenic acid</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Functions</a:t>
            </a:r>
          </a:p>
          <a:p>
            <a:pPr lvl="2"/>
            <a:r>
              <a:rPr lang="en-US" dirty="0"/>
              <a:t>Helps the body release energy from carbohydrates, proteins, and fats</a:t>
            </a:r>
          </a:p>
          <a:p>
            <a:pPr lvl="2"/>
            <a:r>
              <a:rPr lang="en-US" dirty="0"/>
              <a:t>Helps the body produce cholesterol</a:t>
            </a:r>
          </a:p>
          <a:p>
            <a:pPr lvl="2"/>
            <a:r>
              <a:rPr lang="en-US" dirty="0"/>
              <a:t>Promotes normal growth and development</a:t>
            </a:r>
          </a:p>
          <a:p>
            <a:pPr lvl="2"/>
            <a:r>
              <a:rPr lang="en-US" dirty="0"/>
              <a:t>Needed for a healthy nervous system</a:t>
            </a:r>
          </a:p>
          <a:p>
            <a:pPr lvl="1"/>
            <a:endParaRPr lang="en-US" dirty="0"/>
          </a:p>
        </p:txBody>
      </p:sp>
      <p:sp>
        <p:nvSpPr>
          <p:cNvPr id="4" name="Content Placeholder 3">
            <a:extLst>
              <a:ext uri="{FF2B5EF4-FFF2-40B4-BE49-F238E27FC236}">
                <a16:creationId xmlns:a16="http://schemas.microsoft.com/office/drawing/2014/main" id="{FF9DE41A-1653-4475-AE1C-BDE584A3D95B}"/>
              </a:ext>
            </a:extLst>
          </p:cNvPr>
          <p:cNvSpPr>
            <a:spLocks noGrp="1"/>
          </p:cNvSpPr>
          <p:nvPr>
            <p:ph sz="half" idx="10"/>
          </p:nvPr>
        </p:nvSpPr>
        <p:spPr/>
        <p:txBody>
          <a:bodyPr/>
          <a:lstStyle/>
          <a:p>
            <a:pPr lvl="1"/>
            <a:r>
              <a:rPr lang="en-US" dirty="0"/>
              <a:t>Food Sources </a:t>
            </a:r>
          </a:p>
          <a:p>
            <a:pPr lvl="2"/>
            <a:r>
              <a:rPr lang="en-US" dirty="0"/>
              <a:t>Meat, poultry, fish</a:t>
            </a:r>
          </a:p>
          <a:p>
            <a:pPr lvl="2"/>
            <a:r>
              <a:rPr lang="en-US" dirty="0"/>
              <a:t>Eggs</a:t>
            </a:r>
          </a:p>
          <a:p>
            <a:pPr lvl="2"/>
            <a:r>
              <a:rPr lang="en-US" dirty="0"/>
              <a:t>Dry beans and peas</a:t>
            </a:r>
          </a:p>
          <a:p>
            <a:pPr lvl="2"/>
            <a:r>
              <a:rPr lang="en-US" dirty="0"/>
              <a:t>Whole-grain breads and cereals</a:t>
            </a:r>
          </a:p>
          <a:p>
            <a:pPr lvl="2"/>
            <a:r>
              <a:rPr lang="en-US" dirty="0"/>
              <a:t>Milk</a:t>
            </a:r>
          </a:p>
          <a:p>
            <a:pPr lvl="2"/>
            <a:r>
              <a:rPr lang="en-US" dirty="0"/>
              <a:t>Some fruits and vegetables</a:t>
            </a:r>
          </a:p>
          <a:p>
            <a:endParaRPr lang="en-US" dirty="0"/>
          </a:p>
          <a:p>
            <a:endParaRPr lang="en-US" dirty="0"/>
          </a:p>
        </p:txBody>
      </p:sp>
    </p:spTree>
    <p:extLst>
      <p:ext uri="{BB962C8B-B14F-4D97-AF65-F5344CB8AC3E}">
        <p14:creationId xmlns:p14="http://schemas.microsoft.com/office/powerpoint/2010/main" val="15011347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Riboflavin (Vitamin B</a:t>
            </a:r>
            <a:r>
              <a:rPr lang="en-US" sz="1800" dirty="0"/>
              <a:t>2</a:t>
            </a:r>
            <a:r>
              <a:rPr lang="en-US" dirty="0"/>
              <a: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Functions</a:t>
            </a:r>
          </a:p>
          <a:p>
            <a:pPr lvl="2"/>
            <a:r>
              <a:rPr lang="en-US" dirty="0"/>
              <a:t>Helps your body release energy from carbohydrates, proteins, and fats</a:t>
            </a:r>
          </a:p>
          <a:p>
            <a:pPr lvl="2"/>
            <a:r>
              <a:rPr lang="en-US" dirty="0"/>
              <a:t>Contributes to body growth and red blood cell production</a:t>
            </a:r>
          </a:p>
          <a:p>
            <a:pPr lvl="1"/>
            <a:endParaRPr lang="en-US" dirty="0"/>
          </a:p>
        </p:txBody>
      </p:sp>
      <p:sp>
        <p:nvSpPr>
          <p:cNvPr id="4" name="Content Placeholder 3">
            <a:extLst>
              <a:ext uri="{FF2B5EF4-FFF2-40B4-BE49-F238E27FC236}">
                <a16:creationId xmlns:a16="http://schemas.microsoft.com/office/drawing/2014/main" id="{FF9DE41A-1653-4475-AE1C-BDE584A3D95B}"/>
              </a:ext>
            </a:extLst>
          </p:cNvPr>
          <p:cNvSpPr>
            <a:spLocks noGrp="1"/>
          </p:cNvSpPr>
          <p:nvPr>
            <p:ph sz="half" idx="10"/>
          </p:nvPr>
        </p:nvSpPr>
        <p:spPr/>
        <p:txBody>
          <a:bodyPr/>
          <a:lstStyle/>
          <a:p>
            <a:pPr lvl="1"/>
            <a:r>
              <a:rPr lang="en-US" dirty="0"/>
              <a:t>Food Sources </a:t>
            </a:r>
          </a:p>
          <a:p>
            <a:pPr lvl="2"/>
            <a:r>
              <a:rPr lang="en-US" dirty="0"/>
              <a:t>Enriched breads and cereals</a:t>
            </a:r>
          </a:p>
          <a:p>
            <a:pPr lvl="2"/>
            <a:r>
              <a:rPr lang="en-US" dirty="0"/>
              <a:t>Milk and other dairy products</a:t>
            </a:r>
          </a:p>
          <a:p>
            <a:pPr lvl="2"/>
            <a:r>
              <a:rPr lang="en-US" dirty="0"/>
              <a:t>Green leafy vegetables</a:t>
            </a:r>
          </a:p>
          <a:p>
            <a:pPr lvl="2"/>
            <a:r>
              <a:rPr lang="en-US" dirty="0"/>
              <a:t>Eggs</a:t>
            </a:r>
          </a:p>
          <a:p>
            <a:pPr lvl="2"/>
            <a:r>
              <a:rPr lang="en-US" dirty="0"/>
              <a:t>Meat, poultry, fish</a:t>
            </a:r>
          </a:p>
          <a:p>
            <a:endParaRPr lang="en-US" dirty="0"/>
          </a:p>
          <a:p>
            <a:endParaRPr lang="en-US" dirty="0"/>
          </a:p>
        </p:txBody>
      </p:sp>
    </p:spTree>
    <p:extLst>
      <p:ext uri="{BB962C8B-B14F-4D97-AF65-F5344CB8AC3E}">
        <p14:creationId xmlns:p14="http://schemas.microsoft.com/office/powerpoint/2010/main" val="16033166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Thiamin (Vitamin B</a:t>
            </a:r>
            <a:r>
              <a:rPr lang="en-US" sz="1800" dirty="0"/>
              <a:t>1</a:t>
            </a:r>
            <a:r>
              <a:rPr lang="en-US" dirty="0"/>
              <a: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Functions</a:t>
            </a:r>
          </a:p>
          <a:p>
            <a:pPr lvl="2"/>
            <a:r>
              <a:rPr lang="en-US" dirty="0"/>
              <a:t>Helps turn carbohydrates into energy</a:t>
            </a:r>
          </a:p>
          <a:p>
            <a:pPr lvl="2"/>
            <a:r>
              <a:rPr lang="en-US" dirty="0"/>
              <a:t>Needed for muscle coordination and a healthy nervous system</a:t>
            </a:r>
          </a:p>
          <a:p>
            <a:pPr lvl="1"/>
            <a:endParaRPr lang="en-US" dirty="0"/>
          </a:p>
        </p:txBody>
      </p:sp>
      <p:sp>
        <p:nvSpPr>
          <p:cNvPr id="4" name="Content Placeholder 3">
            <a:extLst>
              <a:ext uri="{FF2B5EF4-FFF2-40B4-BE49-F238E27FC236}">
                <a16:creationId xmlns:a16="http://schemas.microsoft.com/office/drawing/2014/main" id="{FF9DE41A-1653-4475-AE1C-BDE584A3D95B}"/>
              </a:ext>
            </a:extLst>
          </p:cNvPr>
          <p:cNvSpPr>
            <a:spLocks noGrp="1"/>
          </p:cNvSpPr>
          <p:nvPr>
            <p:ph sz="half" idx="10"/>
          </p:nvPr>
        </p:nvSpPr>
        <p:spPr/>
        <p:txBody>
          <a:bodyPr/>
          <a:lstStyle/>
          <a:p>
            <a:pPr lvl="1"/>
            <a:r>
              <a:rPr lang="en-US" dirty="0"/>
              <a:t>Food Sources </a:t>
            </a:r>
          </a:p>
          <a:p>
            <a:pPr lvl="2"/>
            <a:r>
              <a:rPr lang="en-US" dirty="0"/>
              <a:t>Enriched and whole-grain breads and cereals</a:t>
            </a:r>
          </a:p>
          <a:p>
            <a:pPr lvl="2"/>
            <a:r>
              <a:rPr lang="en-US" dirty="0"/>
              <a:t>Dry beans and peas</a:t>
            </a:r>
          </a:p>
          <a:p>
            <a:pPr lvl="2"/>
            <a:r>
              <a:rPr lang="en-US" dirty="0"/>
              <a:t>Lean pork</a:t>
            </a:r>
          </a:p>
          <a:p>
            <a:pPr lvl="2"/>
            <a:r>
              <a:rPr lang="en-US" dirty="0"/>
              <a:t>Liver</a:t>
            </a:r>
          </a:p>
          <a:p>
            <a:endParaRPr lang="en-US" dirty="0"/>
          </a:p>
          <a:p>
            <a:endParaRPr lang="en-US" dirty="0"/>
          </a:p>
        </p:txBody>
      </p:sp>
    </p:spTree>
    <p:extLst>
      <p:ext uri="{BB962C8B-B14F-4D97-AF65-F5344CB8AC3E}">
        <p14:creationId xmlns:p14="http://schemas.microsoft.com/office/powerpoint/2010/main" val="3770875482"/>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www.w3.org/XML/1998/namespace"/>
    <ds:schemaRef ds:uri="http://purl.org/dc/dcmitype/"/>
    <ds:schemaRef ds:uri="http://schemas.microsoft.com/office/2006/documentManagement/types"/>
    <ds:schemaRef ds:uri="05d88611-e516-4d1a-b12e-39107e78b3d0"/>
    <ds:schemaRef ds:uri="http://schemas.microsoft.com/office/infopath/2007/PartnerControls"/>
    <ds:schemaRef ds:uri="http://purl.org/dc/elements/1.1/"/>
    <ds:schemaRef ds:uri="http://schemas.microsoft.com/sharepoint/v3"/>
    <ds:schemaRef ds:uri="http://purl.org/dc/terms/"/>
    <ds:schemaRef ds:uri="http://schemas.openxmlformats.org/package/2006/metadata/core-properties"/>
    <ds:schemaRef ds:uri="56ea17bb-c96d-4826-b465-01eec0dd23dd"/>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2029</TotalTime>
  <Words>697</Words>
  <Application>Microsoft Office PowerPoint</Application>
  <PresentationFormat>Widescreen</PresentationFormat>
  <Paragraphs>207</Paragraphs>
  <Slides>14</Slides>
  <Notes>13</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14</vt:i4>
      </vt:variant>
    </vt:vector>
  </HeadingPairs>
  <TitlesOfParts>
    <vt:vector size="21" baseType="lpstr">
      <vt:lpstr>.AppleSystemUIFont</vt:lpstr>
      <vt:lpstr>Arial</vt:lpstr>
      <vt:lpstr>Calibri</vt:lpstr>
      <vt:lpstr>Open Sans</vt:lpstr>
      <vt:lpstr>Open Sans SemiBold</vt:lpstr>
      <vt:lpstr>2_Office Theme</vt:lpstr>
      <vt:lpstr>3_Office Theme</vt:lpstr>
      <vt:lpstr>Water-Soluble Vitamins</vt:lpstr>
      <vt:lpstr>PowerPoint Presentation</vt:lpstr>
      <vt:lpstr>Water Soluble Vitamins</vt:lpstr>
      <vt:lpstr>Biotin</vt:lpstr>
      <vt:lpstr>Folate (B9) (Folacin, Folic acid)</vt:lpstr>
      <vt:lpstr>Niacin (Vitamin B3)</vt:lpstr>
      <vt:lpstr>Pantothenic acid</vt:lpstr>
      <vt:lpstr>Riboflavin (Vitamin B2)</vt:lpstr>
      <vt:lpstr>Thiamin (Vitamin B1)</vt:lpstr>
      <vt:lpstr>Vitamin B6</vt:lpstr>
      <vt:lpstr>Vitamin B12</vt:lpstr>
      <vt:lpstr>Vitamin C (Ascorbic Acid)</vt:lpstr>
      <vt:lpstr>Questions?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7</cp:revision>
  <cp:lastPrinted>2017-07-07T16:17:37Z</cp:lastPrinted>
  <dcterms:created xsi:type="dcterms:W3CDTF">2017-07-11T23:58:30Z</dcterms:created>
  <dcterms:modified xsi:type="dcterms:W3CDTF">2017-11-28T18:50:03Z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