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handoutMasterIdLst>
    <p:handoutMasterId r:id="rId17"/>
  </p:handoutMasterIdLst>
  <p:sldIdLst>
    <p:sldId id="322" r:id="rId6"/>
    <p:sldId id="319" r:id="rId7"/>
    <p:sldId id="323" r:id="rId8"/>
    <p:sldId id="324" r:id="rId9"/>
    <p:sldId id="325" r:id="rId10"/>
    <p:sldId id="326" r:id="rId11"/>
    <p:sldId id="327" r:id="rId12"/>
    <p:sldId id="328" r:id="rId13"/>
    <p:sldId id="329" r:id="rId14"/>
    <p:sldId id="330"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6565" autoAdjust="0"/>
  </p:normalViewPr>
  <p:slideViewPr>
    <p:cSldViewPr snapToGrid="0">
      <p:cViewPr>
        <p:scale>
          <a:sx n="52" d="100"/>
          <a:sy n="52" d="100"/>
        </p:scale>
        <p:origin x="1248"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23-Nov-17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23-Nov-17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you serve others?  We all serve is some capacity.  </a:t>
            </a:r>
          </a:p>
          <a:p>
            <a:r>
              <a:rPr lang="en-US" dirty="0"/>
              <a:t>You may serve: </a:t>
            </a:r>
          </a:p>
          <a:p>
            <a:pPr marL="171450" indent="-171450">
              <a:buFont typeface="Arial" panose="020B0604020202020204" pitchFamily="34" charset="0"/>
              <a:buChar char="•"/>
            </a:pPr>
            <a:r>
              <a:rPr lang="en-US" dirty="0"/>
              <a:t>by helping</a:t>
            </a:r>
            <a:r>
              <a:rPr lang="en-US" baseline="0" dirty="0"/>
              <a:t> a grandparent with chores</a:t>
            </a:r>
          </a:p>
          <a:p>
            <a:pPr marL="171450" indent="-171450">
              <a:buFont typeface="Arial" panose="020B0604020202020204" pitchFamily="34" charset="0"/>
              <a:buChar char="•"/>
            </a:pPr>
            <a:r>
              <a:rPr lang="en-US" baseline="0" dirty="0"/>
              <a:t>as part of an organization that raises funds for the local food bank</a:t>
            </a:r>
          </a:p>
          <a:p>
            <a:pPr marL="171450" indent="-171450">
              <a:buFont typeface="Arial" panose="020B0604020202020204" pitchFamily="34" charset="0"/>
              <a:buChar char="•"/>
            </a:pPr>
            <a:r>
              <a:rPr lang="en-US" baseline="0" dirty="0"/>
              <a:t>as part of a group that in some ways serves local veterans</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Sometimes we serve because:</a:t>
            </a:r>
          </a:p>
          <a:p>
            <a:pPr marL="171450" indent="-171450">
              <a:buFont typeface="Arial" panose="020B0604020202020204" pitchFamily="34" charset="0"/>
              <a:buChar char="•"/>
            </a:pPr>
            <a:r>
              <a:rPr lang="en-US" baseline="0" dirty="0"/>
              <a:t>we are required to</a:t>
            </a:r>
          </a:p>
          <a:p>
            <a:pPr marL="171450" indent="-171450">
              <a:buFont typeface="Arial" panose="020B0604020202020204" pitchFamily="34" charset="0"/>
              <a:buChar char="•"/>
            </a:pPr>
            <a:r>
              <a:rPr lang="en-US" baseline="0" dirty="0"/>
              <a:t>we have a passion for helping others</a:t>
            </a:r>
          </a:p>
          <a:p>
            <a:pPr marL="171450" indent="-171450">
              <a:buFont typeface="Arial" panose="020B0604020202020204" pitchFamily="34" charset="0"/>
              <a:buChar char="•"/>
            </a:pPr>
            <a:r>
              <a:rPr lang="en-US" baseline="0" dirty="0"/>
              <a:t>it is our job</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189705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382918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Learning to Life</a:t>
            </a:r>
          </a:p>
          <a:p>
            <a:r>
              <a:rPr lang="en-US" dirty="0"/>
              <a:t>This eight-minute video offers insights from teachers, principals, and students who have experienced the benefits of service-learning, and provides an introduction to service-learning as an effective strategy to improve academic achievement, increase student engagement, improve social behavior, build civic skills, and strengthen community partnerships.</a:t>
            </a:r>
          </a:p>
          <a:p>
            <a:r>
              <a:rPr lang="en-US" dirty="0"/>
              <a:t>http://www.servicelearning.org/lsa/bring_learning/fullvideo.php</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Often, when we hear the word</a:t>
            </a:r>
            <a:r>
              <a:rPr lang="en-US" baseline="0" dirty="0"/>
              <a:t> community service, we think that it is code for someone who has been in trouble and they have to do community service as punishment.  </a:t>
            </a:r>
          </a:p>
          <a:p>
            <a:r>
              <a:rPr lang="en-US" baseline="0" dirty="0"/>
              <a:t>Or, volunteers show up to community wide project sponsored by a city, group, or organization to provide services needed.</a:t>
            </a:r>
          </a:p>
          <a:p>
            <a:r>
              <a:rPr lang="en-US" baseline="0" dirty="0"/>
              <a:t>But family and community service has a whole other meaning.</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313783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can serve others in a variety of ways.  Let’s look at how we can do that.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940414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a:t>
            </a:r>
            <a:r>
              <a:rPr lang="en-US" baseline="0" dirty="0"/>
              <a:t> many different people that provide service.  </a:t>
            </a:r>
          </a:p>
          <a:p>
            <a:r>
              <a:rPr lang="en-US" baseline="0" dirty="0"/>
              <a:t>Churches – what services do you know they provide?</a:t>
            </a:r>
          </a:p>
          <a:p>
            <a:r>
              <a:rPr lang="en-US" baseline="0" dirty="0"/>
              <a:t>Organizations – Name some local organizations and how they serve others (Boys and Girls Club, Veterans VFW Auxiliaries, </a:t>
            </a:r>
            <a:r>
              <a:rPr lang="en-US" baseline="0" dirty="0" err="1"/>
              <a:t>AmeriCorp</a:t>
            </a:r>
            <a:r>
              <a:rPr lang="en-US" baseline="0" dirty="0"/>
              <a:t>).  </a:t>
            </a:r>
          </a:p>
          <a:p>
            <a:r>
              <a:rPr lang="en-US" baseline="0" dirty="0"/>
              <a:t>Agencies – What are some agencies that you know about that serve others and what do they do?  (Women, Infants, and Children – WIC, Child Protective Services - CPS)  </a:t>
            </a:r>
          </a:p>
          <a:p>
            <a:r>
              <a:rPr lang="en-US" baseline="0" dirty="0"/>
              <a:t>Individuals - How can we serve someone?  Give me some examples.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74347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even</a:t>
            </a:r>
            <a:r>
              <a:rPr lang="en-US" baseline="0" dirty="0"/>
              <a:t> people who make a career out of serving others.  The list of service careers is extensive but here are a few examples.  </a:t>
            </a:r>
          </a:p>
          <a:p>
            <a:r>
              <a:rPr lang="en-US" baseline="0" dirty="0"/>
              <a:t>Can you think of more examples?</a:t>
            </a:r>
          </a:p>
          <a:p>
            <a:endParaRPr lang="en-US" baseline="0" dirty="0"/>
          </a:p>
          <a:p>
            <a:r>
              <a:rPr lang="en-US" sz="1200" b="1" u="none" kern="1200" dirty="0">
                <a:solidFill>
                  <a:schemeClr val="tx1"/>
                </a:solidFill>
                <a:effectLst/>
                <a:latin typeface="+mn-lt"/>
                <a:ea typeface="+mn-ea"/>
                <a:cs typeface="+mn-cs"/>
              </a:rPr>
              <a:t>Caseworker</a:t>
            </a:r>
            <a:r>
              <a:rPr lang="en-US" sz="1200" u="none" kern="1200" dirty="0">
                <a:solidFill>
                  <a:schemeClr val="tx1"/>
                </a:solidFill>
                <a:effectLst/>
                <a:latin typeface="+mn-lt"/>
                <a:ea typeface="+mn-ea"/>
                <a:cs typeface="+mn-cs"/>
              </a:rPr>
              <a:t> - an individual who helps clients with issues such as abusive situations, disability, or financial crisis</a:t>
            </a:r>
          </a:p>
          <a:p>
            <a:r>
              <a:rPr lang="en-US" sz="1200" b="1" u="none" kern="1200" dirty="0">
                <a:solidFill>
                  <a:schemeClr val="tx1"/>
                </a:solidFill>
                <a:effectLst/>
                <a:latin typeface="+mn-lt"/>
                <a:ea typeface="+mn-ea"/>
                <a:cs typeface="+mn-cs"/>
              </a:rPr>
              <a:t>Childcare director</a:t>
            </a:r>
            <a:r>
              <a:rPr lang="en-US" sz="1200" u="none" kern="1200" dirty="0">
                <a:solidFill>
                  <a:schemeClr val="tx1"/>
                </a:solidFill>
                <a:effectLst/>
                <a:latin typeface="+mn-lt"/>
                <a:ea typeface="+mn-ea"/>
                <a:cs typeface="+mn-cs"/>
              </a:rPr>
              <a:t> - manages programs and activities in a variety of care settings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chemeClr val="tx1"/>
                </a:solidFill>
                <a:effectLst/>
                <a:latin typeface="+mn-lt"/>
                <a:ea typeface="+mn-ea"/>
                <a:cs typeface="+mn-cs"/>
              </a:rPr>
              <a:t>Child protective services officer</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law enforcement officer who provides protection to children in domestic situations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chemeClr val="tx1"/>
                </a:solidFill>
                <a:effectLst/>
                <a:latin typeface="+mn-lt"/>
                <a:ea typeface="+mn-ea"/>
                <a:cs typeface="+mn-cs"/>
              </a:rPr>
              <a:t>Clergy</a:t>
            </a:r>
            <a:r>
              <a:rPr lang="en-US" sz="1200" u="none" kern="1200" dirty="0">
                <a:solidFill>
                  <a:schemeClr val="tx1"/>
                </a:solidFill>
                <a:effectLst/>
                <a:latin typeface="+mn-lt"/>
                <a:ea typeface="+mn-ea"/>
                <a:cs typeface="+mn-cs"/>
              </a:rPr>
              <a:t> - leads worship services in churches and performs other functions including counseling</a:t>
            </a:r>
          </a:p>
          <a:p>
            <a:r>
              <a:rPr lang="en-US" sz="1200" b="1" u="none" kern="1200" dirty="0">
                <a:solidFill>
                  <a:schemeClr val="tx1"/>
                </a:solidFill>
                <a:effectLst/>
                <a:latin typeface="+mn-lt"/>
                <a:ea typeface="+mn-ea"/>
                <a:cs typeface="+mn-cs"/>
              </a:rPr>
              <a:t>Counselor</a:t>
            </a:r>
            <a:r>
              <a:rPr lang="en-US" sz="1200" u="none" kern="1200" dirty="0">
                <a:solidFill>
                  <a:schemeClr val="tx1"/>
                </a:solidFill>
                <a:effectLst/>
                <a:latin typeface="+mn-lt"/>
                <a:ea typeface="+mn-ea"/>
                <a:cs typeface="+mn-cs"/>
              </a:rPr>
              <a:t> - provides advice to clients who are dealing with various issues and problems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chemeClr val="tx1"/>
                </a:solidFill>
                <a:effectLst/>
                <a:latin typeface="+mn-lt"/>
                <a:ea typeface="+mn-ea"/>
                <a:cs typeface="+mn-cs"/>
              </a:rPr>
              <a:t>Daycare teacher</a:t>
            </a:r>
            <a:r>
              <a:rPr lang="en-US" sz="1200" u="none" kern="1200" dirty="0">
                <a:solidFill>
                  <a:schemeClr val="tx1"/>
                </a:solidFill>
                <a:effectLst/>
                <a:latin typeface="+mn-lt"/>
                <a:ea typeface="+mn-ea"/>
                <a:cs typeface="+mn-cs"/>
              </a:rPr>
              <a:t> - delivers instruction and curriculum to children </a:t>
            </a:r>
          </a:p>
          <a:p>
            <a:r>
              <a:rPr lang="en-US" sz="1200" b="1" u="none" kern="1200" dirty="0">
                <a:solidFill>
                  <a:schemeClr val="tx1"/>
                </a:solidFill>
                <a:effectLst/>
                <a:latin typeface="+mn-lt"/>
                <a:ea typeface="+mn-ea"/>
                <a:cs typeface="+mn-cs"/>
              </a:rPr>
              <a:t>Financial advisor </a:t>
            </a:r>
            <a:r>
              <a:rPr lang="en-US" sz="1200" u="none" kern="1200" dirty="0">
                <a:solidFill>
                  <a:schemeClr val="tx1"/>
                </a:solidFill>
                <a:effectLst/>
                <a:latin typeface="+mn-lt"/>
                <a:ea typeface="+mn-ea"/>
                <a:cs typeface="+mn-cs"/>
              </a:rPr>
              <a:t>- assists families with management of financial resources</a:t>
            </a:r>
          </a:p>
          <a:p>
            <a:r>
              <a:rPr lang="en-US" sz="1200" b="1" u="none" kern="1200" dirty="0">
                <a:solidFill>
                  <a:schemeClr val="tx1"/>
                </a:solidFill>
                <a:effectLst/>
                <a:latin typeface="+mn-lt"/>
                <a:ea typeface="+mn-ea"/>
                <a:cs typeface="+mn-cs"/>
              </a:rPr>
              <a:t>Personal home care aide</a:t>
            </a:r>
            <a:r>
              <a:rPr lang="en-US" sz="1200" u="none" kern="1200" dirty="0">
                <a:solidFill>
                  <a:schemeClr val="tx1"/>
                </a:solidFill>
                <a:effectLst/>
                <a:latin typeface="+mn-lt"/>
                <a:ea typeface="+mn-ea"/>
                <a:cs typeface="+mn-cs"/>
              </a:rPr>
              <a:t> -provides assistance to individuals with activities such as meal preparation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chemeClr val="tx1"/>
                </a:solidFill>
                <a:effectLst/>
                <a:latin typeface="+mn-lt"/>
                <a:ea typeface="+mn-ea"/>
                <a:cs typeface="+mn-cs"/>
              </a:rPr>
              <a:t>Probation officer</a:t>
            </a:r>
            <a:r>
              <a:rPr lang="en-US" sz="1200" u="none" kern="1200" dirty="0">
                <a:solidFill>
                  <a:schemeClr val="tx1"/>
                </a:solidFill>
                <a:effectLst/>
                <a:latin typeface="+mn-lt"/>
                <a:ea typeface="+mn-ea"/>
                <a:cs typeface="+mn-cs"/>
              </a:rPr>
              <a:t> - assists individual law offenders in abiding to the conditions of their probation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chemeClr val="tx1"/>
                </a:solidFill>
                <a:effectLst/>
                <a:latin typeface="+mn-lt"/>
                <a:ea typeface="+mn-ea"/>
                <a:cs typeface="+mn-cs"/>
              </a:rPr>
              <a:t>Therapist </a:t>
            </a:r>
            <a:r>
              <a:rPr lang="en-US" sz="1200" kern="1200" dirty="0">
                <a:solidFill>
                  <a:schemeClr val="tx1"/>
                </a:solidFill>
                <a:effectLst/>
                <a:latin typeface="+mn-lt"/>
                <a:ea typeface="+mn-ea"/>
                <a:cs typeface="+mn-cs"/>
              </a:rPr>
              <a:t>- someone who diagnoses and treats clients dealing with personal issues</a:t>
            </a:r>
          </a:p>
          <a:p>
            <a:endParaRPr lang="en-US" dirty="0"/>
          </a:p>
          <a:p>
            <a:r>
              <a:rPr lang="en-US" sz="1200" kern="1200" dirty="0">
                <a:solidFill>
                  <a:schemeClr val="tx1"/>
                </a:solidFill>
                <a:effectLst/>
                <a:latin typeface="+mn-lt"/>
                <a:ea typeface="+mn-ea"/>
                <a:cs typeface="+mn-cs"/>
              </a:rPr>
              <a:t>What do you consider the top three characteristics of an individual employed in a service related career?</a:t>
            </a:r>
          </a:p>
          <a:p>
            <a:r>
              <a:rPr lang="en-US" sz="1200" kern="1200" dirty="0">
                <a:solidFill>
                  <a:schemeClr val="tx1"/>
                </a:solidFill>
                <a:effectLst/>
                <a:latin typeface="+mn-lt"/>
                <a:ea typeface="+mn-ea"/>
                <a:cs typeface="+mn-cs"/>
              </a:rPr>
              <a:t>What service related career is of interest to you? Why?</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875537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627231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7864317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ervicelearning.org/lsa/bring_learning/fullvideo.php"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1421973"/>
            <a:ext cx="7462935" cy="3413772"/>
          </a:xfrm>
        </p:spPr>
        <p:txBody>
          <a:bodyPr>
            <a:noAutofit/>
          </a:bodyPr>
          <a:lstStyle/>
          <a:p>
            <a:r>
              <a:rPr lang="en-US" dirty="0"/>
              <a:t>We Serve – An Introduction to Service Learning</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National Service-Learning Clearinghouse</a:t>
            </a:r>
          </a:p>
          <a:p>
            <a:pPr marL="457200" lvl="2" indent="0">
              <a:buNone/>
            </a:pPr>
            <a:r>
              <a:rPr lang="en-US" sz="2000" dirty="0"/>
              <a:t>   America's Most Comprehensive Service-Learning Resource</a:t>
            </a:r>
          </a:p>
          <a:p>
            <a:pPr marL="457200" lvl="2" indent="0">
              <a:buNone/>
            </a:pPr>
            <a:r>
              <a:rPr lang="en-US" sz="2000" dirty="0"/>
              <a:t>   http://www.servicelearning.org/success-stories</a:t>
            </a:r>
          </a:p>
          <a:p>
            <a:pPr lvl="2"/>
            <a:r>
              <a:rPr lang="en-US" sz="2000" dirty="0"/>
              <a:t>The President’s Volunteer Service Award</a:t>
            </a:r>
          </a:p>
          <a:p>
            <a:pPr marL="457200" lvl="2" indent="0">
              <a:buNone/>
            </a:pPr>
            <a:r>
              <a:rPr lang="en-US" sz="2000" dirty="0"/>
              <a:t>   A premier volunteer awards program, encouraging United States citizens or lawfully </a:t>
            </a:r>
          </a:p>
          <a:p>
            <a:pPr marL="457200" lvl="2" indent="0">
              <a:buNone/>
            </a:pPr>
            <a:r>
              <a:rPr lang="en-US" sz="2000" dirty="0"/>
              <a:t>   admitted permanent residents of the United States through presidential recognition to </a:t>
            </a:r>
          </a:p>
          <a:p>
            <a:pPr marL="457200" lvl="2" indent="0">
              <a:buNone/>
            </a:pPr>
            <a:r>
              <a:rPr lang="en-US" sz="2000" dirty="0"/>
              <a:t>   live a life of service</a:t>
            </a:r>
          </a:p>
          <a:p>
            <a:pPr marL="457200" lvl="2" indent="0">
              <a:buNone/>
            </a:pPr>
            <a:r>
              <a:rPr lang="en-US" sz="2000" dirty="0"/>
              <a:t>   http://www.presidentialserviceawards.gov/tg/pvsainfo/dspOrderAwards.cfm</a:t>
            </a:r>
          </a:p>
          <a:p>
            <a:pPr lvl="2"/>
            <a:r>
              <a:rPr lang="en-US" sz="2000" dirty="0"/>
              <a:t>Youth Service America</a:t>
            </a:r>
          </a:p>
          <a:p>
            <a:pPr marL="457200" lvl="2" indent="0">
              <a:buNone/>
            </a:pPr>
            <a:r>
              <a:rPr lang="en-US" sz="2000" dirty="0"/>
              <a:t>   25 Years of Youth Changing the World</a:t>
            </a:r>
          </a:p>
          <a:p>
            <a:pPr marL="0" lvl="1" indent="0">
              <a:buNone/>
            </a:pPr>
            <a:r>
              <a:rPr lang="en-US" sz="2000" dirty="0"/>
              <a:t>          http://www.ysa.org</a:t>
            </a:r>
          </a:p>
        </p:txBody>
      </p:sp>
    </p:spTree>
    <p:extLst>
      <p:ext uri="{BB962C8B-B14F-4D97-AF65-F5344CB8AC3E}">
        <p14:creationId xmlns:p14="http://schemas.microsoft.com/office/powerpoint/2010/main" val="17928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hlinkClick r:id="rId3"/>
              </a:rPr>
              <a:t>Bring Learning to Life</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64636" y="2248323"/>
            <a:ext cx="10741802" cy="3201007"/>
          </a:xfrm>
        </p:spPr>
        <p:txBody>
          <a:bodyPr/>
          <a:lstStyle/>
          <a:p>
            <a:pPr lvl="1"/>
            <a:r>
              <a:rPr lang="en-US" dirty="0"/>
              <a:t>Improves academic achievement</a:t>
            </a:r>
          </a:p>
          <a:p>
            <a:pPr lvl="1"/>
            <a:r>
              <a:rPr lang="en-US" dirty="0"/>
              <a:t>Increases student engagement</a:t>
            </a:r>
          </a:p>
          <a:p>
            <a:pPr lvl="1"/>
            <a:r>
              <a:rPr lang="en-US" dirty="0"/>
              <a:t>Improves social behavior</a:t>
            </a:r>
          </a:p>
          <a:p>
            <a:pPr lvl="1"/>
            <a:r>
              <a:rPr lang="en-US" dirty="0"/>
              <a:t>Builds civic skills</a:t>
            </a:r>
          </a:p>
          <a:p>
            <a:pPr lvl="1"/>
            <a:r>
              <a:rPr lang="en-US" dirty="0"/>
              <a:t>Strengthens community partnerships</a:t>
            </a:r>
          </a:p>
        </p:txBody>
      </p:sp>
      <p:pic>
        <p:nvPicPr>
          <p:cNvPr id="4" name="Content Placeholder 6">
            <a:extLst>
              <a:ext uri="{FF2B5EF4-FFF2-40B4-BE49-F238E27FC236}">
                <a16:creationId xmlns:a16="http://schemas.microsoft.com/office/drawing/2014/main" id="{FF8AEBD7-AD32-4990-8D47-BA926718F3E3}"/>
              </a:ext>
            </a:extLst>
          </p:cNvPr>
          <p:cNvPicPr>
            <a:picLocks noChangeAspect="1"/>
          </p:cNvPicPr>
          <p:nvPr/>
        </p:nvPicPr>
        <p:blipFill rotWithShape="1">
          <a:blip r:embed="rId4"/>
          <a:srcRect l="6972" t="36188" r="55825" b="12530"/>
          <a:stretch/>
        </p:blipFill>
        <p:spPr>
          <a:xfrm>
            <a:off x="7419946" y="2248323"/>
            <a:ext cx="3380170" cy="2619632"/>
          </a:xfrm>
          <a:prstGeom prst="rect">
            <a:avLst/>
          </a:prstGeom>
        </p:spPr>
      </p:pic>
      <p:sp>
        <p:nvSpPr>
          <p:cNvPr id="5" name="TextBox 4">
            <a:extLst>
              <a:ext uri="{FF2B5EF4-FFF2-40B4-BE49-F238E27FC236}">
                <a16:creationId xmlns:a16="http://schemas.microsoft.com/office/drawing/2014/main" id="{36AC47DA-9FB1-4A1E-AA17-93C91EEAE80F}"/>
              </a:ext>
            </a:extLst>
          </p:cNvPr>
          <p:cNvSpPr txBox="1"/>
          <p:nvPr/>
        </p:nvSpPr>
        <p:spPr>
          <a:xfrm>
            <a:off x="676130" y="1285371"/>
            <a:ext cx="1665841" cy="400110"/>
          </a:xfrm>
          <a:prstGeom prst="rect">
            <a:avLst/>
          </a:prstGeom>
          <a:noFill/>
        </p:spPr>
        <p:txBody>
          <a:bodyPr wrap="none" rtlCol="0">
            <a:spAutoFit/>
          </a:bodyPr>
          <a:lstStyle/>
          <a:p>
            <a:r>
              <a:rPr lang="en-US" sz="2000" dirty="0">
                <a:latin typeface="Open Sans"/>
              </a:rPr>
              <a:t>(click on link)</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Family and Community Service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Improves family life</a:t>
            </a:r>
          </a:p>
          <a:p>
            <a:pPr lvl="1"/>
            <a:r>
              <a:rPr lang="en-US" dirty="0"/>
              <a:t>Meets needs</a:t>
            </a:r>
          </a:p>
          <a:p>
            <a:pPr lvl="1"/>
            <a:r>
              <a:rPr lang="en-US" dirty="0"/>
              <a:t>Provides assistance to others</a:t>
            </a:r>
          </a:p>
          <a:p>
            <a:pPr lvl="1"/>
            <a:r>
              <a:rPr lang="en-US" dirty="0"/>
              <a:t>Applies skills to help others</a:t>
            </a:r>
          </a:p>
          <a:p>
            <a:pPr lvl="1"/>
            <a:endParaRPr lang="en-US" dirty="0"/>
          </a:p>
        </p:txBody>
      </p:sp>
      <p:pic>
        <p:nvPicPr>
          <p:cNvPr id="4" name="Picture 3" descr="C:\Users\kitth\AppData\Local\Microsoft\Windows\Temporary Internet Files\Content.IE5\9DMARJV4\MP900422710[1].jpg">
            <a:extLst>
              <a:ext uri="{FF2B5EF4-FFF2-40B4-BE49-F238E27FC236}">
                <a16:creationId xmlns:a16="http://schemas.microsoft.com/office/drawing/2014/main" id="{767DB124-C6AC-4A0C-8A22-85673374309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80303" y="2753497"/>
            <a:ext cx="3619813" cy="2869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284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How do we serve others?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By identifying needs</a:t>
            </a:r>
          </a:p>
          <a:p>
            <a:pPr lvl="1"/>
            <a:r>
              <a:rPr lang="en-US" dirty="0"/>
              <a:t>By forming and implementing plans to meet those needs</a:t>
            </a:r>
          </a:p>
          <a:p>
            <a:pPr lvl="1"/>
            <a:r>
              <a:rPr lang="en-US" dirty="0"/>
              <a:t>By connecting recipients with those who can help</a:t>
            </a:r>
          </a:p>
          <a:p>
            <a:pPr lvl="1"/>
            <a:r>
              <a:rPr lang="en-US" dirty="0"/>
              <a:t>By doing</a:t>
            </a:r>
          </a:p>
          <a:p>
            <a:pPr lvl="1"/>
            <a:endParaRPr lang="en-US" dirty="0"/>
          </a:p>
        </p:txBody>
      </p:sp>
      <p:pic>
        <p:nvPicPr>
          <p:cNvPr id="4" name="Picture 2" descr="C:\Users\kitth\AppData\Local\Microsoft\Windows\Temporary Internet Files\Content.IE5\DRWWKR90\MP910220674[1].jpg">
            <a:extLst>
              <a:ext uri="{FF2B5EF4-FFF2-40B4-BE49-F238E27FC236}">
                <a16:creationId xmlns:a16="http://schemas.microsoft.com/office/drawing/2014/main" id="{86E3D68D-5276-4B21-AC56-9044D32774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1189" y="2506833"/>
            <a:ext cx="3138791" cy="3127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6960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Who serves families?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 Churches</a:t>
            </a:r>
          </a:p>
          <a:p>
            <a:pPr lvl="1"/>
            <a:r>
              <a:rPr lang="en-US" dirty="0"/>
              <a:t> Organizations</a:t>
            </a:r>
          </a:p>
          <a:p>
            <a:pPr lvl="1"/>
            <a:r>
              <a:rPr lang="en-US" dirty="0"/>
              <a:t> Agencies</a:t>
            </a:r>
          </a:p>
          <a:p>
            <a:pPr lvl="1"/>
            <a:r>
              <a:rPr lang="en-US" dirty="0"/>
              <a:t> Individuals</a:t>
            </a:r>
          </a:p>
          <a:p>
            <a:pPr lvl="1"/>
            <a:endParaRPr lang="en-US" dirty="0"/>
          </a:p>
        </p:txBody>
      </p:sp>
      <p:pic>
        <p:nvPicPr>
          <p:cNvPr id="4" name="Picture 2" descr="C:\Users\kitth\AppData\Local\Microsoft\Windows\Temporary Internet Files\Content.IE5\9DMARJV4\MP900442452[1].jpg">
            <a:extLst>
              <a:ext uri="{FF2B5EF4-FFF2-40B4-BE49-F238E27FC236}">
                <a16:creationId xmlns:a16="http://schemas.microsoft.com/office/drawing/2014/main" id="{33D900AC-E401-4AA4-9717-F5A15660B31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41904" y="2713823"/>
            <a:ext cx="4458212" cy="2979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1038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as a Career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Caseworker</a:t>
            </a:r>
          </a:p>
          <a:p>
            <a:pPr lvl="1"/>
            <a:r>
              <a:rPr lang="en-US" dirty="0"/>
              <a:t>Childcare director</a:t>
            </a:r>
          </a:p>
          <a:p>
            <a:pPr lvl="1"/>
            <a:r>
              <a:rPr lang="en-US" dirty="0"/>
              <a:t>Child protective service officer</a:t>
            </a:r>
          </a:p>
          <a:p>
            <a:pPr lvl="1"/>
            <a:r>
              <a:rPr lang="en-US" dirty="0"/>
              <a:t>Clergy</a:t>
            </a:r>
          </a:p>
          <a:p>
            <a:pPr lvl="1"/>
            <a:r>
              <a:rPr lang="en-US" dirty="0"/>
              <a:t>Counselor</a:t>
            </a:r>
          </a:p>
          <a:p>
            <a:pPr lvl="1"/>
            <a:endParaRPr lang="en-US" dirty="0"/>
          </a:p>
          <a:p>
            <a:pPr lvl="1"/>
            <a:endParaRPr lang="en-US" dirty="0"/>
          </a:p>
        </p:txBody>
      </p:sp>
      <p:sp>
        <p:nvSpPr>
          <p:cNvPr id="4" name="Content Placeholder 3">
            <a:extLst>
              <a:ext uri="{FF2B5EF4-FFF2-40B4-BE49-F238E27FC236}">
                <a16:creationId xmlns:a16="http://schemas.microsoft.com/office/drawing/2014/main" id="{DD01E0DF-C948-4CC2-877C-F8EBC48EE7A0}"/>
              </a:ext>
            </a:extLst>
          </p:cNvPr>
          <p:cNvSpPr>
            <a:spLocks noGrp="1"/>
          </p:cNvSpPr>
          <p:nvPr>
            <p:ph sz="half" idx="10"/>
          </p:nvPr>
        </p:nvSpPr>
        <p:spPr/>
        <p:txBody>
          <a:bodyPr/>
          <a:lstStyle/>
          <a:p>
            <a:pPr lvl="1"/>
            <a:r>
              <a:rPr lang="en-US" dirty="0"/>
              <a:t>Daycare teacher </a:t>
            </a:r>
          </a:p>
          <a:p>
            <a:pPr lvl="1"/>
            <a:r>
              <a:rPr lang="en-US" dirty="0"/>
              <a:t>Financial advisor</a:t>
            </a:r>
          </a:p>
          <a:p>
            <a:pPr lvl="1"/>
            <a:r>
              <a:rPr lang="en-US" dirty="0"/>
              <a:t>Personal home care aide</a:t>
            </a:r>
          </a:p>
          <a:p>
            <a:pPr lvl="1"/>
            <a:r>
              <a:rPr lang="en-US" dirty="0"/>
              <a:t>Probation officer</a:t>
            </a:r>
          </a:p>
          <a:p>
            <a:pPr lvl="1"/>
            <a:r>
              <a:rPr lang="en-US" dirty="0"/>
              <a:t>Therapist</a:t>
            </a:r>
          </a:p>
        </p:txBody>
      </p:sp>
      <p:pic>
        <p:nvPicPr>
          <p:cNvPr id="5" name="Picture 6" descr="C:\Users\kitth\AppData\Local\Microsoft\Windows\Temporary Internet Files\Content.IE5\PSUI7H2V\MP900411828[1].jpg">
            <a:extLst>
              <a:ext uri="{FF2B5EF4-FFF2-40B4-BE49-F238E27FC236}">
                <a16:creationId xmlns:a16="http://schemas.microsoft.com/office/drawing/2014/main" id="{150E5DEC-1DFA-417B-B329-14DF4E14252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4553" y="4727777"/>
            <a:ext cx="1912447" cy="142696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476728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	</a:t>
            </a:r>
          </a:p>
        </p:txBody>
      </p:sp>
      <p:pic>
        <p:nvPicPr>
          <p:cNvPr id="6" name="Picture 5">
            <a:extLst>
              <a:ext uri="{FF2B5EF4-FFF2-40B4-BE49-F238E27FC236}">
                <a16:creationId xmlns:a16="http://schemas.microsoft.com/office/drawing/2014/main" id="{9C03DFBD-5A3E-4017-8951-FEE8E77E62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3913" y="2456936"/>
            <a:ext cx="2514600" cy="2514600"/>
          </a:xfrm>
          <a:prstGeom prst="rect">
            <a:avLst/>
          </a:prstGeom>
        </p:spPr>
      </p:pic>
    </p:spTree>
    <p:extLst>
      <p:ext uri="{BB962C8B-B14F-4D97-AF65-F5344CB8AC3E}">
        <p14:creationId xmlns:p14="http://schemas.microsoft.com/office/powerpoint/2010/main" val="3718528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Video:</a:t>
            </a:r>
          </a:p>
          <a:p>
            <a:pPr lvl="2"/>
            <a:r>
              <a:rPr lang="en-US" sz="2000" dirty="0"/>
              <a:t>Bring Learning to Life</a:t>
            </a:r>
          </a:p>
          <a:p>
            <a:pPr marL="457200" lvl="2" indent="0">
              <a:buNone/>
            </a:pPr>
            <a:r>
              <a:rPr lang="en-US" sz="2000" dirty="0"/>
              <a:t>   This eight-minute video offers insights from teachers, principals, and students who have  </a:t>
            </a:r>
          </a:p>
          <a:p>
            <a:pPr marL="457200" lvl="2" indent="0">
              <a:buNone/>
            </a:pPr>
            <a:r>
              <a:rPr lang="en-US" sz="2000" dirty="0"/>
              <a:t>   experienced the benefits of service-learning, and provides an introduction to  service-</a:t>
            </a:r>
          </a:p>
          <a:p>
            <a:pPr marL="457200" lvl="2" indent="0">
              <a:buNone/>
            </a:pPr>
            <a:r>
              <a:rPr lang="en-US" sz="2000" dirty="0"/>
              <a:t>   learning as an effective strategy to improve academic achievement, increase student </a:t>
            </a:r>
          </a:p>
          <a:p>
            <a:pPr marL="457200" lvl="2" indent="0">
              <a:buNone/>
            </a:pPr>
            <a:r>
              <a:rPr lang="en-US" sz="2000" dirty="0"/>
              <a:t>   engagement, improve social behavior, build civic skills, and strengthen community </a:t>
            </a:r>
          </a:p>
          <a:p>
            <a:pPr marL="457200" lvl="2" indent="0">
              <a:buNone/>
            </a:pPr>
            <a:r>
              <a:rPr lang="en-US" sz="2000" dirty="0"/>
              <a:t>   partnerships.</a:t>
            </a:r>
          </a:p>
          <a:p>
            <a:pPr marL="457200" lvl="2" indent="0">
              <a:buNone/>
            </a:pPr>
            <a:r>
              <a:rPr lang="en-US" sz="2000" dirty="0"/>
              <a:t>   http://www.servicelearning.org/lsa/bring_learning/fullvideo.php</a:t>
            </a:r>
          </a:p>
          <a:p>
            <a:pPr lvl="1"/>
            <a:r>
              <a:rPr lang="en-US" sz="2000" dirty="0"/>
              <a:t>Websites:</a:t>
            </a:r>
          </a:p>
          <a:p>
            <a:pPr lvl="2"/>
            <a:r>
              <a:rPr lang="en-US" sz="2000" dirty="0"/>
              <a:t>Achieve Texas</a:t>
            </a:r>
          </a:p>
          <a:p>
            <a:pPr marL="457200" lvl="2" indent="0">
              <a:buNone/>
            </a:pPr>
            <a:r>
              <a:rPr lang="en-US" sz="2000" dirty="0"/>
              <a:t>   An education initiative designed to prepare students for a lifetime of success</a:t>
            </a:r>
          </a:p>
          <a:p>
            <a:pPr marL="457200" lvl="2" indent="0">
              <a:buNone/>
            </a:pPr>
            <a:r>
              <a:rPr lang="en-US" sz="2000" dirty="0"/>
              <a:t>   http://www.achievetexas.org</a:t>
            </a:r>
          </a:p>
        </p:txBody>
      </p:sp>
    </p:spTree>
    <p:extLst>
      <p:ext uri="{BB962C8B-B14F-4D97-AF65-F5344CB8AC3E}">
        <p14:creationId xmlns:p14="http://schemas.microsoft.com/office/powerpoint/2010/main" val="259066473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sharepoint/v3"/>
    <ds:schemaRef ds:uri="http://purl.org/dc/terms/"/>
    <ds:schemaRef ds:uri="56ea17bb-c96d-4826-b465-01eec0dd23dd"/>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05d88611-e516-4d1a-b12e-39107e78b3d0"/>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146</TotalTime>
  <Words>861</Words>
  <Application>Microsoft Office PowerPoint</Application>
  <PresentationFormat>Widescreen</PresentationFormat>
  <Paragraphs>111</Paragraphs>
  <Slides>10</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We Serve – An Introduction to Service Learning</vt:lpstr>
      <vt:lpstr>PowerPoint Presentation</vt:lpstr>
      <vt:lpstr>Bring Learning to Life</vt:lpstr>
      <vt:lpstr>Family and Community Service </vt:lpstr>
      <vt:lpstr>How do we serve others?</vt:lpstr>
      <vt:lpstr>Who serves families?</vt:lpstr>
      <vt:lpstr>Service as a Career </vt:lpstr>
      <vt:lpstr>Questions? </vt:lpstr>
      <vt:lpstr>Resources and References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2017-11-23T15:09:18Z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