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3" r:id="rId8"/>
    <p:sldId id="324" r:id="rId9"/>
    <p:sldId id="332" r:id="rId10"/>
    <p:sldId id="333" r:id="rId11"/>
    <p:sldId id="334" r:id="rId12"/>
    <p:sldId id="335" r:id="rId13"/>
    <p:sldId id="336" r:id="rId14"/>
    <p:sldId id="325" r:id="rId15"/>
    <p:sldId id="326"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7364" autoAdjust="0"/>
  </p:normalViewPr>
  <p:slideViewPr>
    <p:cSldViewPr snapToGrid="0">
      <p:cViewPr varScale="1">
        <p:scale>
          <a:sx n="52" d="100"/>
          <a:sy n="52" d="100"/>
        </p:scale>
        <p:origin x="1248"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23-Nov-17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23-Nov-17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cnpp.usda.gov/DGAs2010-PolicyDocument.htm"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www.dhhs.gov/" TargetMode="External"/><Relationship Id="rId4" Type="http://schemas.openxmlformats.org/officeDocument/2006/relationships/hyperlink" Target="http://www.usda.gov/"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913487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know someone with Diabetes? High blood</a:t>
            </a:r>
            <a:r>
              <a:rPr lang="en-US" baseline="0" dirty="0"/>
              <a:t> pressure? Anorexia Nervosa?</a:t>
            </a:r>
          </a:p>
          <a:p>
            <a:endParaRPr lang="en-US" baseline="0" dirty="0"/>
          </a:p>
          <a:p>
            <a:r>
              <a:rPr lang="en-US" baseline="0" dirty="0"/>
              <a:t>We are going to find out more about health related illnesses in this lesson.</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Eating</a:t>
            </a:r>
            <a:r>
              <a:rPr lang="en-US" baseline="0" dirty="0"/>
              <a:t> disorders are serious and dangerous. People with these disorders often need help to overcome them.</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050839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Eating disorders</a:t>
            </a:r>
            <a:r>
              <a:rPr lang="en-US" baseline="0" dirty="0"/>
              <a:t> are emotional illnesses that are dangerous to a person’s health.</a:t>
            </a:r>
          </a:p>
          <a:p>
            <a:r>
              <a:rPr lang="en-US" baseline="0" dirty="0"/>
              <a:t>Long-term medical problems can result including:</a:t>
            </a:r>
          </a:p>
          <a:p>
            <a:pPr marL="171450" indent="-171450">
              <a:buFont typeface="Arial" panose="020B0604020202020204" pitchFamily="34" charset="0"/>
              <a:buChar char="•"/>
            </a:pPr>
            <a:r>
              <a:rPr lang="en-US" baseline="0" dirty="0"/>
              <a:t>Heart and kidney problems</a:t>
            </a:r>
          </a:p>
          <a:p>
            <a:pPr marL="171450" indent="-171450">
              <a:buFont typeface="Arial" panose="020B0604020202020204" pitchFamily="34" charset="0"/>
              <a:buChar char="•"/>
            </a:pPr>
            <a:r>
              <a:rPr lang="en-US" baseline="0" dirty="0"/>
              <a:t>Breathing difficulties</a:t>
            </a:r>
          </a:p>
          <a:p>
            <a:pPr marL="171450" indent="-171450">
              <a:buFont typeface="Arial" panose="020B0604020202020204" pitchFamily="34" charset="0"/>
              <a:buChar char="•"/>
            </a:pPr>
            <a:r>
              <a:rPr lang="en-US" baseline="0" dirty="0"/>
              <a:t>Digestive troubles</a:t>
            </a:r>
            <a:endParaRPr lang="en-US" dirty="0"/>
          </a:p>
          <a:p>
            <a:endParaRPr lang="en-US" dirty="0"/>
          </a:p>
          <a:p>
            <a:r>
              <a:rPr lang="en-US" dirty="0"/>
              <a:t>Do you know anyone who has an eating</a:t>
            </a:r>
            <a:r>
              <a:rPr lang="en-US" baseline="0" dirty="0"/>
              <a:t> disorder?</a:t>
            </a:r>
          </a:p>
          <a:p>
            <a:r>
              <a:rPr lang="en-US" baseline="0" dirty="0"/>
              <a:t>How would you try to help them?</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3400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people are sensitive</a:t>
            </a:r>
            <a:r>
              <a:rPr lang="en-US" baseline="0" dirty="0"/>
              <a:t> to foods or substances in food.  </a:t>
            </a:r>
          </a:p>
          <a:p>
            <a:endParaRPr lang="en-US" dirty="0"/>
          </a:p>
          <a:p>
            <a:r>
              <a:rPr lang="en-US" dirty="0"/>
              <a:t>Examples:</a:t>
            </a:r>
          </a:p>
          <a:p>
            <a:pPr marL="171450" indent="-171450">
              <a:buFont typeface="Arial" panose="020B0604020202020204" pitchFamily="34" charset="0"/>
              <a:buChar char="•"/>
            </a:pPr>
            <a:r>
              <a:rPr lang="en-US" dirty="0"/>
              <a:t>Lactose</a:t>
            </a:r>
            <a:r>
              <a:rPr lang="en-US" baseline="0" dirty="0"/>
              <a:t> intolerance – the inability to adequately digest lactose, the sugar found in milk products</a:t>
            </a:r>
          </a:p>
          <a:p>
            <a:pPr marL="171450" indent="-171450">
              <a:buFont typeface="Arial" panose="020B0604020202020204" pitchFamily="34" charset="0"/>
              <a:buChar char="•"/>
            </a:pPr>
            <a:r>
              <a:rPr lang="en-US" baseline="0" dirty="0"/>
              <a:t>Gluten intolerance  - the inability to digest gluten, a protein found in wheat, rye, barley, and perhaps oats</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Do you know anyone with a lactose or gluten intolerance? What are their symptoms? </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47863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a:t>
            </a:r>
            <a:r>
              <a:rPr lang="en-US" baseline="0" dirty="0"/>
              <a:t> with a physician to diagnose and treat an allergy if you think you have one.</a:t>
            </a:r>
          </a:p>
          <a:p>
            <a:endParaRPr lang="en-US" baseline="0" dirty="0"/>
          </a:p>
          <a:p>
            <a:r>
              <a:rPr lang="en-US" baseline="0" dirty="0"/>
              <a:t>What can happen to someone if they were allergic to peanuts and they ate a peanut butter sandwich?</a:t>
            </a:r>
          </a:p>
          <a:p>
            <a:r>
              <a:rPr lang="en-US" baseline="0" dirty="0"/>
              <a:t>Discuss consequences.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916809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body can develop problems if you don’t fuel it properly. </a:t>
            </a:r>
          </a:p>
          <a:p>
            <a:r>
              <a:rPr lang="en-US" dirty="0"/>
              <a:t>Diet can affect health in many ways:</a:t>
            </a:r>
          </a:p>
          <a:p>
            <a:pPr marL="171450" indent="-171450">
              <a:buFont typeface="Arial" panose="020B0604020202020204" pitchFamily="34" charset="0"/>
              <a:buChar char="•"/>
            </a:pPr>
            <a:r>
              <a:rPr lang="en-US" dirty="0"/>
              <a:t>Short-term energy</a:t>
            </a:r>
          </a:p>
          <a:p>
            <a:pPr marL="171450" indent="-171450">
              <a:buFont typeface="Arial" panose="020B0604020202020204" pitchFamily="34" charset="0"/>
              <a:buChar char="•"/>
            </a:pPr>
            <a:r>
              <a:rPr lang="en-US" dirty="0"/>
              <a:t>Body weight</a:t>
            </a:r>
          </a:p>
          <a:p>
            <a:pPr marL="171450" indent="-171450">
              <a:buFont typeface="Arial" panose="020B0604020202020204" pitchFamily="34" charset="0"/>
              <a:buChar char="•"/>
            </a:pPr>
            <a:r>
              <a:rPr lang="en-US" dirty="0"/>
              <a:t>Vitamin</a:t>
            </a:r>
            <a:r>
              <a:rPr lang="en-US" baseline="0" dirty="0"/>
              <a:t> deficiencies</a:t>
            </a:r>
          </a:p>
          <a:p>
            <a:pPr marL="171450" indent="-171450">
              <a:buFont typeface="Arial" panose="020B0604020202020204" pitchFamily="34" charset="0"/>
              <a:buChar char="•"/>
            </a:pPr>
            <a:r>
              <a:rPr lang="en-US" baseline="0" dirty="0"/>
              <a:t>Mineral deficiencies</a:t>
            </a:r>
          </a:p>
          <a:p>
            <a:pPr marL="171450" indent="-171450">
              <a:buFont typeface="Arial" panose="020B0604020202020204" pitchFamily="34" charset="0"/>
              <a:buChar char="•"/>
            </a:pPr>
            <a:r>
              <a:rPr lang="en-US" baseline="0" dirty="0"/>
              <a:t>Long-term strain on organs</a:t>
            </a:r>
          </a:p>
          <a:p>
            <a:pPr marL="171450" indent="-171450">
              <a:buFont typeface="Arial" panose="020B0604020202020204" pitchFamily="34" charset="0"/>
              <a:buChar char="•"/>
            </a:pPr>
            <a:r>
              <a:rPr lang="en-US" baseline="0" dirty="0"/>
              <a:t>Disease prevention</a:t>
            </a:r>
          </a:p>
          <a:p>
            <a:pPr marL="171450" indent="-171450">
              <a:buFont typeface="Arial" panose="020B0604020202020204" pitchFamily="34" charset="0"/>
              <a:buChar char="•"/>
            </a:pPr>
            <a:r>
              <a:rPr lang="en-US" baseline="0" dirty="0"/>
              <a:t>Age and appearance</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185752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a:hlinkClick r:id="rId3"/>
              </a:rPr>
              <a:t>Dietary Guidelines for Americans</a:t>
            </a:r>
            <a:r>
              <a:rPr lang="en-US" dirty="0"/>
              <a:t> are jointly issued and updated every 5 years by the </a:t>
            </a:r>
            <a:r>
              <a:rPr lang="en-US" dirty="0">
                <a:hlinkClick r:id="rId4"/>
              </a:rPr>
              <a:t>Department of Agriculture (USDA)</a:t>
            </a:r>
            <a:r>
              <a:rPr lang="en-US" dirty="0"/>
              <a:t> and the </a:t>
            </a:r>
            <a:r>
              <a:rPr lang="en-US" dirty="0">
                <a:hlinkClick r:id="rId5"/>
              </a:rPr>
              <a:t>Department of Health and Human Services (HHS)</a:t>
            </a:r>
            <a:r>
              <a:rPr lang="en-US" dirty="0"/>
              <a:t>. They provide authoritative advice for Americans ages 2 and older about consuming fewer calories, making informed food choices, and being physically active to attain and maintain a healthy weight, reduce risk of chronic disease, and promote overall health.</a:t>
            </a:r>
          </a:p>
          <a:p>
            <a:endParaRPr lang="en-US" dirty="0"/>
          </a:p>
          <a:p>
            <a:r>
              <a:rPr lang="en-US" dirty="0"/>
              <a:t>Click</a:t>
            </a:r>
            <a:r>
              <a:rPr lang="en-US" baseline="0" dirty="0"/>
              <a:t> on hyperlink to view video:</a:t>
            </a:r>
            <a:endParaRPr lang="en-US" dirty="0"/>
          </a:p>
          <a:p>
            <a:r>
              <a:rPr lang="en-US" dirty="0"/>
              <a:t>Finding a Balance</a:t>
            </a:r>
          </a:p>
          <a:p>
            <a:r>
              <a:rPr lang="en-US" dirty="0"/>
              <a:t>The key is FINDING A BALANCE in your lifestyle that includes healthy eating and regular physical activity.</a:t>
            </a:r>
          </a:p>
          <a:p>
            <a:r>
              <a:rPr lang="en-US" dirty="0"/>
              <a:t>http://www.cdc.gov/CDCTV/FindingBalance/index.html</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239338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40544658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cdc.gov/CDCTV/FindingBalance/index.html"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We are What We Eat – Connecting Food and Health</a:t>
            </a:r>
          </a:p>
        </p:txBody>
      </p:sp>
      <p:sp>
        <p:nvSpPr>
          <p:cNvPr id="4" name="Rectangle 3">
            <a:extLst>
              <a:ext uri="{FF2B5EF4-FFF2-40B4-BE49-F238E27FC236}">
                <a16:creationId xmlns:a16="http://schemas.microsoft.com/office/drawing/2014/main" id="{63857A57-BA1F-4D95-A2F6-88208C6029F7}"/>
              </a:ext>
            </a:extLst>
          </p:cNvPr>
          <p:cNvSpPr/>
          <p:nvPr/>
        </p:nvSpPr>
        <p:spPr>
          <a:xfrm>
            <a:off x="4612640" y="3532555"/>
            <a:ext cx="6096000" cy="1446550"/>
          </a:xfrm>
          <a:prstGeom prst="rect">
            <a:avLst/>
          </a:prstGeom>
        </p:spPr>
        <p:txBody>
          <a:bodyPr>
            <a:spAutoFit/>
          </a:bodyPr>
          <a:lstStyle/>
          <a:p>
            <a:endParaRPr lang="en-US" sz="4400" dirty="0">
              <a:solidFill>
                <a:schemeClr val="accent2">
                  <a:lumMod val="60000"/>
                  <a:lumOff val="40000"/>
                </a:schemeClr>
              </a:solidFill>
              <a:latin typeface="Open Sans"/>
            </a:endParaRPr>
          </a:p>
          <a:p>
            <a:r>
              <a:rPr lang="en-US" sz="4400" dirty="0">
                <a:solidFill>
                  <a:schemeClr val="accent2">
                    <a:lumMod val="60000"/>
                    <a:lumOff val="40000"/>
                  </a:schemeClr>
                </a:solidFill>
                <a:latin typeface="Open Sans"/>
              </a:rPr>
              <a:t>Nutrition Research</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429185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err="1"/>
              <a:t>Duyff</a:t>
            </a:r>
            <a:r>
              <a:rPr lang="en-US" sz="2000" dirty="0"/>
              <a:t>. R. L. (2010). Food, nutrition &amp; wellness. Columbus, OH: Glencoe/McGraw-Hill.</a:t>
            </a:r>
          </a:p>
          <a:p>
            <a:pPr lvl="2"/>
            <a:r>
              <a:rPr lang="en-US" sz="2000" dirty="0" err="1"/>
              <a:t>Kowtaluk</a:t>
            </a:r>
            <a:r>
              <a:rPr lang="en-US" sz="2000" dirty="0"/>
              <a:t>, H. (2010). Food for today. Columbus, OH: Glencoe/McGraw-Hill. </a:t>
            </a:r>
          </a:p>
          <a:p>
            <a:pPr lvl="2"/>
            <a:r>
              <a:rPr lang="en-US" sz="2000" dirty="0"/>
              <a:t>Weixel, S., &amp; </a:t>
            </a:r>
            <a:r>
              <a:rPr lang="en-US" sz="2000" dirty="0" err="1"/>
              <a:t>Wempen</a:t>
            </a:r>
            <a:r>
              <a:rPr lang="en-US" sz="2000" dirty="0"/>
              <a:t>, F. (2010). Food &amp; nutrition for you. Upper Saddle River, NJ: Pearson/Prentice Hall.</a:t>
            </a:r>
          </a:p>
          <a:p>
            <a:pPr lvl="1"/>
            <a:r>
              <a:rPr lang="en-US" sz="2000" dirty="0"/>
              <a:t>Video:</a:t>
            </a:r>
          </a:p>
          <a:p>
            <a:pPr lvl="2"/>
            <a:r>
              <a:rPr lang="en-US" sz="2000" dirty="0"/>
              <a:t>Finding Balance </a:t>
            </a:r>
            <a:br>
              <a:rPr lang="en-US" sz="2000" dirty="0"/>
            </a:br>
            <a:r>
              <a:rPr lang="en-US" sz="2000" dirty="0"/>
              <a:t>The key is FINDING A BALANCE in your lifestyle that includes healthy eating and regular physical activity.</a:t>
            </a:r>
            <a:br>
              <a:rPr lang="en-US" sz="2000" dirty="0"/>
            </a:br>
            <a:r>
              <a:rPr lang="en-US" sz="2000" dirty="0"/>
              <a:t>http://www.cdc.gov/CDCTV/FindingBalance/index.html</a:t>
            </a:r>
          </a:p>
          <a:p>
            <a:pPr lvl="1"/>
            <a:endParaRPr lang="en-US" sz="2000" dirty="0"/>
          </a:p>
        </p:txBody>
      </p:sp>
    </p:spTree>
    <p:extLst>
      <p:ext uri="{BB962C8B-B14F-4D97-AF65-F5344CB8AC3E}">
        <p14:creationId xmlns:p14="http://schemas.microsoft.com/office/powerpoint/2010/main" val="1655073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Diet-related illnesses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Eating Disorders</a:t>
            </a:r>
          </a:p>
          <a:p>
            <a:pPr lvl="1"/>
            <a:r>
              <a:rPr lang="en-US" dirty="0"/>
              <a:t>Food Allergies</a:t>
            </a:r>
          </a:p>
          <a:p>
            <a:pPr lvl="1"/>
            <a:r>
              <a:rPr lang="en-US" dirty="0"/>
              <a:t>Medical Conditions</a:t>
            </a:r>
          </a:p>
          <a:p>
            <a:pPr lvl="1"/>
            <a:r>
              <a:rPr lang="en-US" dirty="0"/>
              <a:t>Dietary Guidelines for Americans</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Eating Disorders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A complex illness</a:t>
            </a:r>
          </a:p>
          <a:p>
            <a:pPr lvl="1"/>
            <a:r>
              <a:rPr lang="en-US" dirty="0"/>
              <a:t>Involves harmful attitudes about</a:t>
            </a:r>
          </a:p>
          <a:p>
            <a:pPr lvl="2"/>
            <a:r>
              <a:rPr lang="en-US" dirty="0"/>
              <a:t>body</a:t>
            </a:r>
          </a:p>
          <a:p>
            <a:pPr lvl="2"/>
            <a:r>
              <a:rPr lang="en-US" dirty="0"/>
              <a:t>self</a:t>
            </a:r>
          </a:p>
          <a:p>
            <a:pPr lvl="2"/>
            <a:r>
              <a:rPr lang="en-US" dirty="0"/>
              <a:t>food</a:t>
            </a:r>
          </a:p>
        </p:txBody>
      </p:sp>
      <p:sp>
        <p:nvSpPr>
          <p:cNvPr id="4" name="Content Placeholder 3">
            <a:extLst>
              <a:ext uri="{FF2B5EF4-FFF2-40B4-BE49-F238E27FC236}">
                <a16:creationId xmlns:a16="http://schemas.microsoft.com/office/drawing/2014/main" id="{051AF427-D896-469F-A4A6-E5E8FB3448D8}"/>
              </a:ext>
            </a:extLst>
          </p:cNvPr>
          <p:cNvSpPr>
            <a:spLocks noGrp="1"/>
          </p:cNvSpPr>
          <p:nvPr>
            <p:ph sz="half" idx="10"/>
          </p:nvPr>
        </p:nvSpPr>
        <p:spPr/>
        <p:txBody>
          <a:bodyPr/>
          <a:lstStyle/>
          <a:p>
            <a:pPr lvl="1"/>
            <a:r>
              <a:rPr lang="en-US" dirty="0"/>
              <a:t>Anorexia Nervosa</a:t>
            </a:r>
          </a:p>
          <a:p>
            <a:pPr lvl="1"/>
            <a:r>
              <a:rPr lang="en-US" dirty="0"/>
              <a:t>Bulimia Nervosa</a:t>
            </a:r>
          </a:p>
          <a:p>
            <a:pPr lvl="1"/>
            <a:r>
              <a:rPr lang="en-US" dirty="0"/>
              <a:t>Binge-Eating Disorder</a:t>
            </a:r>
          </a:p>
        </p:txBody>
      </p:sp>
    </p:spTree>
    <p:extLst>
      <p:ext uri="{BB962C8B-B14F-4D97-AF65-F5344CB8AC3E}">
        <p14:creationId xmlns:p14="http://schemas.microsoft.com/office/powerpoint/2010/main" val="4102770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Warning Signs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Refusing to eat</a:t>
            </a:r>
          </a:p>
          <a:p>
            <a:pPr lvl="1"/>
            <a:r>
              <a:rPr lang="en-US" dirty="0"/>
              <a:t>Eating very little</a:t>
            </a:r>
          </a:p>
          <a:p>
            <a:pPr lvl="1"/>
            <a:r>
              <a:rPr lang="en-US" dirty="0"/>
              <a:t>Extreme weight loss</a:t>
            </a:r>
          </a:p>
          <a:p>
            <a:pPr lvl="1"/>
            <a:r>
              <a:rPr lang="en-US" dirty="0"/>
              <a:t>Frequent and intense exercise</a:t>
            </a:r>
          </a:p>
          <a:p>
            <a:pPr lvl="1"/>
            <a:r>
              <a:rPr lang="en-US" dirty="0"/>
              <a:t>Eating secretly</a:t>
            </a:r>
          </a:p>
        </p:txBody>
      </p:sp>
      <p:sp>
        <p:nvSpPr>
          <p:cNvPr id="4" name="Content Placeholder 3">
            <a:extLst>
              <a:ext uri="{FF2B5EF4-FFF2-40B4-BE49-F238E27FC236}">
                <a16:creationId xmlns:a16="http://schemas.microsoft.com/office/drawing/2014/main" id="{051AF427-D896-469F-A4A6-E5E8FB3448D8}"/>
              </a:ext>
            </a:extLst>
          </p:cNvPr>
          <p:cNvSpPr>
            <a:spLocks noGrp="1"/>
          </p:cNvSpPr>
          <p:nvPr>
            <p:ph sz="half" idx="10"/>
          </p:nvPr>
        </p:nvSpPr>
        <p:spPr/>
        <p:txBody>
          <a:bodyPr/>
          <a:lstStyle/>
          <a:p>
            <a:pPr lvl="1"/>
            <a:r>
              <a:rPr lang="en-US" dirty="0"/>
              <a:t>Disappearing after eating</a:t>
            </a:r>
          </a:p>
          <a:p>
            <a:pPr lvl="1"/>
            <a:r>
              <a:rPr lang="en-US" dirty="0"/>
              <a:t>Unhealthy teeth and gums</a:t>
            </a:r>
          </a:p>
          <a:p>
            <a:pPr lvl="1"/>
            <a:r>
              <a:rPr lang="en-US" dirty="0"/>
              <a:t>Loss of menstrual cycle</a:t>
            </a:r>
          </a:p>
          <a:p>
            <a:pPr lvl="1"/>
            <a:r>
              <a:rPr lang="en-US" dirty="0"/>
              <a:t>Use of diet pills or laxatives</a:t>
            </a:r>
          </a:p>
        </p:txBody>
      </p:sp>
    </p:spTree>
    <p:extLst>
      <p:ext uri="{BB962C8B-B14F-4D97-AF65-F5344CB8AC3E}">
        <p14:creationId xmlns:p14="http://schemas.microsoft.com/office/powerpoint/2010/main" val="2369256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Food Allergies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An allergic reaction to a substance in food</a:t>
            </a:r>
          </a:p>
          <a:p>
            <a:pPr lvl="1"/>
            <a:r>
              <a:rPr lang="en-US" dirty="0"/>
              <a:t>Body’s immune system reacts</a:t>
            </a:r>
          </a:p>
          <a:p>
            <a:pPr lvl="1"/>
            <a:r>
              <a:rPr lang="en-US" dirty="0"/>
              <a:t>Even small amounts of food can cause a reaction</a:t>
            </a:r>
          </a:p>
          <a:p>
            <a:pPr lvl="1"/>
            <a:r>
              <a:rPr lang="en-US" dirty="0"/>
              <a:t>May be life-threatening</a:t>
            </a:r>
          </a:p>
        </p:txBody>
      </p:sp>
      <p:sp>
        <p:nvSpPr>
          <p:cNvPr id="4" name="Content Placeholder 3">
            <a:extLst>
              <a:ext uri="{FF2B5EF4-FFF2-40B4-BE49-F238E27FC236}">
                <a16:creationId xmlns:a16="http://schemas.microsoft.com/office/drawing/2014/main" id="{051AF427-D896-469F-A4A6-E5E8FB3448D8}"/>
              </a:ext>
            </a:extLst>
          </p:cNvPr>
          <p:cNvSpPr>
            <a:spLocks noGrp="1"/>
          </p:cNvSpPr>
          <p:nvPr>
            <p:ph sz="half" idx="10"/>
          </p:nvPr>
        </p:nvSpPr>
        <p:spPr/>
        <p:txBody>
          <a:bodyPr/>
          <a:lstStyle/>
          <a:p>
            <a:pPr lvl="1"/>
            <a:r>
              <a:rPr lang="en-US" dirty="0"/>
              <a:t>May cause:</a:t>
            </a:r>
          </a:p>
          <a:p>
            <a:pPr lvl="2"/>
            <a:r>
              <a:rPr lang="en-US" dirty="0"/>
              <a:t>Rash</a:t>
            </a:r>
          </a:p>
          <a:p>
            <a:pPr lvl="2"/>
            <a:r>
              <a:rPr lang="en-US" dirty="0"/>
              <a:t>Swelling of the eyes, lips or throat</a:t>
            </a:r>
          </a:p>
          <a:p>
            <a:pPr lvl="2"/>
            <a:r>
              <a:rPr lang="en-US" dirty="0"/>
              <a:t>Itching</a:t>
            </a:r>
          </a:p>
          <a:p>
            <a:pPr lvl="2"/>
            <a:r>
              <a:rPr lang="en-US" dirty="0"/>
              <a:t>Stomach cramps</a:t>
            </a:r>
          </a:p>
          <a:p>
            <a:pPr lvl="2"/>
            <a:r>
              <a:rPr lang="en-US" dirty="0"/>
              <a:t>Runny nose</a:t>
            </a:r>
          </a:p>
          <a:p>
            <a:pPr lvl="2"/>
            <a:r>
              <a:rPr lang="en-US" dirty="0"/>
              <a:t>Headache</a:t>
            </a:r>
          </a:p>
          <a:p>
            <a:pPr lvl="2"/>
            <a:r>
              <a:rPr lang="en-US" dirty="0"/>
              <a:t>Nausea</a:t>
            </a:r>
          </a:p>
          <a:p>
            <a:pPr lvl="2"/>
            <a:r>
              <a:rPr lang="en-US" dirty="0"/>
              <a:t>Vomiting</a:t>
            </a:r>
          </a:p>
          <a:p>
            <a:pPr lvl="2"/>
            <a:r>
              <a:rPr lang="en-US" dirty="0"/>
              <a:t>Diarrhea</a:t>
            </a:r>
          </a:p>
          <a:p>
            <a:pPr lvl="2"/>
            <a:r>
              <a:rPr lang="en-US" dirty="0"/>
              <a:t>Difficulty breathing</a:t>
            </a:r>
          </a:p>
          <a:p>
            <a:pPr lvl="1"/>
            <a:endParaRPr lang="en-US" dirty="0"/>
          </a:p>
        </p:txBody>
      </p:sp>
    </p:spTree>
    <p:extLst>
      <p:ext uri="{BB962C8B-B14F-4D97-AF65-F5344CB8AC3E}">
        <p14:creationId xmlns:p14="http://schemas.microsoft.com/office/powerpoint/2010/main" val="3034719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Common Food Allergies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Peanuts</a:t>
            </a:r>
          </a:p>
          <a:p>
            <a:pPr lvl="1"/>
            <a:r>
              <a:rPr lang="en-US" dirty="0"/>
              <a:t>Shellfish</a:t>
            </a:r>
          </a:p>
          <a:p>
            <a:pPr lvl="1"/>
            <a:r>
              <a:rPr lang="en-US" dirty="0"/>
              <a:t>Tree nuts</a:t>
            </a:r>
          </a:p>
          <a:p>
            <a:pPr lvl="1"/>
            <a:r>
              <a:rPr lang="en-US" dirty="0"/>
              <a:t>Fish</a:t>
            </a:r>
          </a:p>
          <a:p>
            <a:pPr lvl="1"/>
            <a:r>
              <a:rPr lang="en-US" dirty="0"/>
              <a:t>Eggs</a:t>
            </a:r>
          </a:p>
          <a:p>
            <a:pPr lvl="1"/>
            <a:r>
              <a:rPr lang="en-US" dirty="0"/>
              <a:t>Soybeans</a:t>
            </a:r>
          </a:p>
          <a:p>
            <a:pPr lvl="1"/>
            <a:r>
              <a:rPr lang="en-US" dirty="0"/>
              <a:t>Wheat </a:t>
            </a:r>
          </a:p>
          <a:p>
            <a:pPr lvl="1"/>
            <a:r>
              <a:rPr lang="en-US" dirty="0"/>
              <a:t>Milk</a:t>
            </a:r>
          </a:p>
        </p:txBody>
      </p:sp>
      <p:sp>
        <p:nvSpPr>
          <p:cNvPr id="4" name="Content Placeholder 3">
            <a:extLst>
              <a:ext uri="{FF2B5EF4-FFF2-40B4-BE49-F238E27FC236}">
                <a16:creationId xmlns:a16="http://schemas.microsoft.com/office/drawing/2014/main" id="{051AF427-D896-469F-A4A6-E5E8FB3448D8}"/>
              </a:ext>
            </a:extLst>
          </p:cNvPr>
          <p:cNvSpPr>
            <a:spLocks noGrp="1"/>
          </p:cNvSpPr>
          <p:nvPr>
            <p:ph sz="half" idx="10"/>
          </p:nvPr>
        </p:nvSpPr>
        <p:spPr/>
        <p:txBody>
          <a:bodyPr/>
          <a:lstStyle/>
          <a:p>
            <a:pPr lvl="1"/>
            <a:r>
              <a:rPr lang="en-US" dirty="0"/>
              <a:t>Solution</a:t>
            </a:r>
          </a:p>
          <a:p>
            <a:pPr lvl="2"/>
            <a:r>
              <a:rPr lang="en-US" dirty="0"/>
              <a:t>Avoid the food</a:t>
            </a:r>
          </a:p>
          <a:p>
            <a:pPr lvl="2"/>
            <a:r>
              <a:rPr lang="en-US" dirty="0"/>
              <a:t>Find a substitution</a:t>
            </a:r>
          </a:p>
        </p:txBody>
      </p:sp>
      <p:pic>
        <p:nvPicPr>
          <p:cNvPr id="5" name="Picture 4">
            <a:extLst>
              <a:ext uri="{FF2B5EF4-FFF2-40B4-BE49-F238E27FC236}">
                <a16:creationId xmlns:a16="http://schemas.microsoft.com/office/drawing/2014/main" id="{1CFEF8E5-1EDE-46CD-9235-B1C2D038D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2416" y="3564924"/>
            <a:ext cx="3190082" cy="2126721"/>
          </a:xfrm>
          <a:prstGeom prst="rect">
            <a:avLst/>
          </a:prstGeom>
        </p:spPr>
      </p:pic>
    </p:spTree>
    <p:extLst>
      <p:ext uri="{BB962C8B-B14F-4D97-AF65-F5344CB8AC3E}">
        <p14:creationId xmlns:p14="http://schemas.microsoft.com/office/powerpoint/2010/main" val="2297803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Medical Conditions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Recurring or taking place over a long period of time</a:t>
            </a:r>
          </a:p>
          <a:p>
            <a:pPr lvl="1"/>
            <a:r>
              <a:rPr lang="en-US" dirty="0"/>
              <a:t>May require:</a:t>
            </a:r>
          </a:p>
          <a:p>
            <a:pPr lvl="2"/>
            <a:r>
              <a:rPr lang="en-US" dirty="0"/>
              <a:t>special eating plans</a:t>
            </a:r>
          </a:p>
          <a:p>
            <a:pPr lvl="2"/>
            <a:r>
              <a:rPr lang="en-US" dirty="0"/>
              <a:t>medical nutrition therapy</a:t>
            </a:r>
          </a:p>
          <a:p>
            <a:pPr lvl="1"/>
            <a:endParaRPr lang="en-US" dirty="0"/>
          </a:p>
        </p:txBody>
      </p:sp>
      <p:sp>
        <p:nvSpPr>
          <p:cNvPr id="4" name="Content Placeholder 3">
            <a:extLst>
              <a:ext uri="{FF2B5EF4-FFF2-40B4-BE49-F238E27FC236}">
                <a16:creationId xmlns:a16="http://schemas.microsoft.com/office/drawing/2014/main" id="{051AF427-D896-469F-A4A6-E5E8FB3448D8}"/>
              </a:ext>
            </a:extLst>
          </p:cNvPr>
          <p:cNvSpPr>
            <a:spLocks noGrp="1"/>
          </p:cNvSpPr>
          <p:nvPr>
            <p:ph sz="half" idx="10"/>
          </p:nvPr>
        </p:nvSpPr>
        <p:spPr/>
        <p:txBody>
          <a:bodyPr/>
          <a:lstStyle/>
          <a:p>
            <a:pPr lvl="1"/>
            <a:r>
              <a:rPr lang="en-US" dirty="0"/>
              <a:t>Anemia</a:t>
            </a:r>
          </a:p>
          <a:p>
            <a:pPr lvl="1"/>
            <a:r>
              <a:rPr lang="en-US" dirty="0"/>
              <a:t>Diabetes </a:t>
            </a:r>
          </a:p>
          <a:p>
            <a:pPr lvl="1"/>
            <a:r>
              <a:rPr lang="en-US" dirty="0"/>
              <a:t>Coronary heart disease</a:t>
            </a:r>
          </a:p>
          <a:p>
            <a:pPr lvl="1"/>
            <a:r>
              <a:rPr lang="en-US" dirty="0"/>
              <a:t>Goiter</a:t>
            </a:r>
          </a:p>
          <a:p>
            <a:pPr lvl="1"/>
            <a:r>
              <a:rPr lang="en-US" dirty="0"/>
              <a:t>High blood pressure</a:t>
            </a:r>
          </a:p>
          <a:p>
            <a:pPr lvl="1"/>
            <a:r>
              <a:rPr lang="en-US" dirty="0"/>
              <a:t>High cholesterol</a:t>
            </a:r>
          </a:p>
          <a:p>
            <a:pPr lvl="1"/>
            <a:r>
              <a:rPr lang="en-US" dirty="0"/>
              <a:t>Osteoporosis</a:t>
            </a:r>
          </a:p>
          <a:p>
            <a:pPr lvl="1"/>
            <a:r>
              <a:rPr lang="en-US" dirty="0"/>
              <a:t>Rickets </a:t>
            </a:r>
          </a:p>
        </p:txBody>
      </p:sp>
    </p:spTree>
    <p:extLst>
      <p:ext uri="{BB962C8B-B14F-4D97-AF65-F5344CB8AC3E}">
        <p14:creationId xmlns:p14="http://schemas.microsoft.com/office/powerpoint/2010/main" val="1945719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Dietary Guidelines for Americans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Build a healthy plate</a:t>
            </a:r>
          </a:p>
          <a:p>
            <a:pPr lvl="1"/>
            <a:r>
              <a:rPr lang="en-US" dirty="0"/>
              <a:t>Cut back on foods high in solid fats, added sugars and salt</a:t>
            </a:r>
          </a:p>
          <a:p>
            <a:pPr lvl="1"/>
            <a:r>
              <a:rPr lang="en-US" dirty="0"/>
              <a:t>Eat the right amount of calories for you</a:t>
            </a:r>
          </a:p>
          <a:p>
            <a:pPr lvl="1"/>
            <a:r>
              <a:rPr lang="en-US" dirty="0"/>
              <a:t>Be physically active your way</a:t>
            </a:r>
          </a:p>
        </p:txBody>
      </p:sp>
      <p:sp>
        <p:nvSpPr>
          <p:cNvPr id="4" name="Content Placeholder 3">
            <a:extLst>
              <a:ext uri="{FF2B5EF4-FFF2-40B4-BE49-F238E27FC236}">
                <a16:creationId xmlns:a16="http://schemas.microsoft.com/office/drawing/2014/main" id="{051AF427-D896-469F-A4A6-E5E8FB3448D8}"/>
              </a:ext>
            </a:extLst>
          </p:cNvPr>
          <p:cNvSpPr>
            <a:spLocks noGrp="1"/>
          </p:cNvSpPr>
          <p:nvPr>
            <p:ph sz="half" idx="10"/>
          </p:nvPr>
        </p:nvSpPr>
        <p:spPr>
          <a:xfrm>
            <a:off x="7459912" y="4050382"/>
            <a:ext cx="3136557" cy="494877"/>
          </a:xfrm>
        </p:spPr>
        <p:txBody>
          <a:bodyPr/>
          <a:lstStyle/>
          <a:p>
            <a:pPr lvl="1"/>
            <a:r>
              <a:rPr lang="en-US" dirty="0">
                <a:hlinkClick r:id="rId3"/>
              </a:rPr>
              <a:t>Finding a Balance</a:t>
            </a:r>
            <a:endParaRPr lang="en-US" dirty="0"/>
          </a:p>
          <a:p>
            <a:pPr lvl="1"/>
            <a:endParaRPr lang="en-US" dirty="0"/>
          </a:p>
        </p:txBody>
      </p:sp>
      <p:pic>
        <p:nvPicPr>
          <p:cNvPr id="5" name="Picture 4">
            <a:extLst>
              <a:ext uri="{FF2B5EF4-FFF2-40B4-BE49-F238E27FC236}">
                <a16:creationId xmlns:a16="http://schemas.microsoft.com/office/drawing/2014/main" id="{9268DBC8-19A9-4BD5-B184-DDC1B59B3A89}"/>
              </a:ext>
            </a:extLst>
          </p:cNvPr>
          <p:cNvPicPr>
            <a:picLocks noChangeAspect="1"/>
          </p:cNvPicPr>
          <p:nvPr/>
        </p:nvPicPr>
        <p:blipFill rotWithShape="1">
          <a:blip r:embed="rId4"/>
          <a:srcRect l="10761" t="23958" r="40630" b="15625"/>
          <a:stretch/>
        </p:blipFill>
        <p:spPr>
          <a:xfrm>
            <a:off x="7244370" y="1420420"/>
            <a:ext cx="3567642" cy="2493051"/>
          </a:xfrm>
          <a:prstGeom prst="rect">
            <a:avLst/>
          </a:prstGeom>
        </p:spPr>
      </p:pic>
      <p:sp>
        <p:nvSpPr>
          <p:cNvPr id="6" name="Rectangle 5">
            <a:extLst>
              <a:ext uri="{FF2B5EF4-FFF2-40B4-BE49-F238E27FC236}">
                <a16:creationId xmlns:a16="http://schemas.microsoft.com/office/drawing/2014/main" id="{150C86D3-352F-476D-9B5B-209CA24CD42F}"/>
              </a:ext>
            </a:extLst>
          </p:cNvPr>
          <p:cNvSpPr/>
          <p:nvPr/>
        </p:nvSpPr>
        <p:spPr>
          <a:xfrm>
            <a:off x="8195269" y="4482115"/>
            <a:ext cx="1665841" cy="400110"/>
          </a:xfrm>
          <a:prstGeom prst="rect">
            <a:avLst/>
          </a:prstGeom>
        </p:spPr>
        <p:txBody>
          <a:bodyPr wrap="none">
            <a:spAutoFit/>
          </a:bodyPr>
          <a:lstStyle/>
          <a:p>
            <a:r>
              <a:rPr lang="en-US" sz="2000" dirty="0">
                <a:latin typeface="Open Sans"/>
              </a:rPr>
              <a:t>(click on link)</a:t>
            </a:r>
          </a:p>
        </p:txBody>
      </p:sp>
    </p:spTree>
    <p:extLst>
      <p:ext uri="{BB962C8B-B14F-4D97-AF65-F5344CB8AC3E}">
        <p14:creationId xmlns:p14="http://schemas.microsoft.com/office/powerpoint/2010/main" val="152361287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sharepoint/v3"/>
    <ds:schemaRef ds:uri="http://purl.org/dc/terms/"/>
    <ds:schemaRef ds:uri="56ea17bb-c96d-4826-b465-01eec0dd23dd"/>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284</TotalTime>
  <Words>679</Words>
  <Application>Microsoft Office PowerPoint</Application>
  <PresentationFormat>Widescreen</PresentationFormat>
  <Paragraphs>133</Paragraphs>
  <Slides>11</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We are What We Eat – Connecting Food and Health</vt:lpstr>
      <vt:lpstr>PowerPoint Presentation</vt:lpstr>
      <vt:lpstr>Diet-related illnesses</vt:lpstr>
      <vt:lpstr>Eating Disorders</vt:lpstr>
      <vt:lpstr>Warning Signs</vt:lpstr>
      <vt:lpstr>Food Allergies</vt:lpstr>
      <vt:lpstr>Common Food Allergies</vt:lpstr>
      <vt:lpstr>Medical Conditions</vt:lpstr>
      <vt:lpstr>Dietary Guidelines for Americans  </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2017-11-23T17:27:39Z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