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4" r:id="rId9"/>
    <p:sldId id="325" r:id="rId10"/>
    <p:sldId id="326" r:id="rId11"/>
    <p:sldId id="327" r:id="rId12"/>
    <p:sldId id="328" r:id="rId13"/>
    <p:sldId id="329" r:id="rId14"/>
    <p:sldId id="330"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54461" autoAdjust="0"/>
  </p:normalViewPr>
  <p:slideViewPr>
    <p:cSldViewPr snapToGrid="0">
      <p:cViewPr varScale="1">
        <p:scale>
          <a:sx n="37" d="100"/>
          <a:sy n="37" d="100"/>
        </p:scale>
        <p:origin x="1808" y="2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Rationale</a:t>
            </a:r>
            <a:r>
              <a:rPr lang="en-US" sz="1200" b="0" i="0" u="none" strike="noStrike" kern="1200" baseline="0" dirty="0">
                <a:solidFill>
                  <a:schemeClr val="tx1"/>
                </a:solidFill>
                <a:latin typeface="+mn-lt"/>
                <a:ea typeface="+mn-ea"/>
                <a:cs typeface="+mn-cs"/>
              </a:rPr>
              <a:t>: Welcome to the most exciting time in cosmetology world. You are beginning a journey that will change your life in so many ways. When you complete this total program you will be able to obtain your Texas cosmetology operator license and work in any salon in Texas.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607066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285459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049619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TDLR Requirements </a:t>
            </a:r>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Application - </a:t>
            </a:r>
            <a:r>
              <a:rPr lang="en-US" sz="1200" b="0" i="0" u="none" strike="noStrike" kern="1200" baseline="0" dirty="0">
                <a:solidFill>
                  <a:schemeClr val="tx1"/>
                </a:solidFill>
                <a:latin typeface="+mn-lt"/>
                <a:ea typeface="+mn-ea"/>
                <a:cs typeface="+mn-cs"/>
              </a:rPr>
              <a:t>TDLR requirement: Student must complete the form and pay the required fee. </a:t>
            </a:r>
          </a:p>
          <a:p>
            <a:r>
              <a:rPr lang="en-US" sz="1200" b="1" i="0" u="none" strike="noStrike" kern="1200" baseline="0" dirty="0">
                <a:solidFill>
                  <a:schemeClr val="tx1"/>
                </a:solidFill>
                <a:latin typeface="+mn-lt"/>
                <a:ea typeface="+mn-ea"/>
                <a:cs typeface="+mn-cs"/>
              </a:rPr>
              <a:t>Student permits </a:t>
            </a:r>
            <a:r>
              <a:rPr lang="en-US" sz="1200" b="0" i="0" u="none" strike="noStrike" kern="1200" baseline="0" dirty="0">
                <a:solidFill>
                  <a:schemeClr val="tx1"/>
                </a:solidFill>
                <a:latin typeface="+mn-lt"/>
                <a:ea typeface="+mn-ea"/>
                <a:cs typeface="+mn-cs"/>
              </a:rPr>
              <a:t>- TDLR Law, Sec. 1602.266. </a:t>
            </a:r>
          </a:p>
          <a:p>
            <a:r>
              <a:rPr lang="en-US" sz="1200" b="0" i="0" u="none" strike="noStrike" kern="1200" baseline="0" dirty="0">
                <a:solidFill>
                  <a:schemeClr val="tx1"/>
                </a:solidFill>
                <a:latin typeface="+mn-lt"/>
                <a:ea typeface="+mn-ea"/>
                <a:cs typeface="+mn-cs"/>
              </a:rPr>
              <a:t>The department shall require a student enrolled in a school of cosmetology in this state to hold a permit stating the student’s name and the name of the school. The permit shall be displayed in a reasonable manner at the school. The department shall issue a student permit to an applicant who submits an application to the department for a student permit accompanied by the required fee. </a:t>
            </a:r>
          </a:p>
          <a:p>
            <a:r>
              <a:rPr lang="en-US" sz="1200" b="1" i="0" u="none" strike="noStrike" kern="1200" baseline="0" dirty="0">
                <a:solidFill>
                  <a:schemeClr val="tx1"/>
                </a:solidFill>
                <a:latin typeface="+mn-lt"/>
                <a:ea typeface="+mn-ea"/>
                <a:cs typeface="+mn-cs"/>
              </a:rPr>
              <a:t>Licensing requirements - </a:t>
            </a:r>
            <a:r>
              <a:rPr lang="en-US" sz="1200" b="0" i="0" u="none" strike="noStrike" kern="1200" baseline="0" dirty="0">
                <a:solidFill>
                  <a:schemeClr val="tx1"/>
                </a:solidFill>
                <a:latin typeface="+mn-lt"/>
                <a:ea typeface="+mn-ea"/>
                <a:cs typeface="+mn-cs"/>
              </a:rPr>
              <a:t>1500 total clock hours </a:t>
            </a:r>
          </a:p>
          <a:p>
            <a:r>
              <a:rPr lang="en-US" sz="1200" b="0" i="0" u="none" strike="noStrike" kern="1200" baseline="0" dirty="0">
                <a:solidFill>
                  <a:schemeClr val="tx1"/>
                </a:solidFill>
                <a:latin typeface="+mn-lt"/>
                <a:ea typeface="+mn-ea"/>
                <a:cs typeface="+mn-cs"/>
              </a:rPr>
              <a:t>a. 1000 clock hours in the school </a:t>
            </a:r>
          </a:p>
          <a:p>
            <a:r>
              <a:rPr lang="en-US" sz="1200" b="0" i="0" u="none" strike="noStrike" kern="1200" baseline="0" dirty="0">
                <a:solidFill>
                  <a:schemeClr val="tx1"/>
                </a:solidFill>
                <a:latin typeface="+mn-lt"/>
                <a:ea typeface="+mn-ea"/>
                <a:cs typeface="+mn-cs"/>
              </a:rPr>
              <a:t>b. 500 academic hours awarded upon graduation with completion of 1000 lab/class hours </a:t>
            </a:r>
          </a:p>
          <a:p>
            <a:r>
              <a:rPr lang="en-US" sz="1200" b="0" i="0" u="none" strike="noStrike" kern="1200" baseline="0" dirty="0">
                <a:solidFill>
                  <a:schemeClr val="tx1"/>
                </a:solidFill>
                <a:latin typeface="+mn-lt"/>
                <a:ea typeface="+mn-ea"/>
                <a:cs typeface="+mn-cs"/>
              </a:rPr>
              <a:t>c. Required practical applications </a:t>
            </a:r>
          </a:p>
          <a:p>
            <a:r>
              <a:rPr lang="en-US" sz="1200" b="0" i="0" u="none" strike="noStrike" kern="1200" baseline="0" dirty="0">
                <a:solidFill>
                  <a:schemeClr val="tx1"/>
                </a:solidFill>
                <a:latin typeface="+mn-lt"/>
                <a:ea typeface="+mn-ea"/>
                <a:cs typeface="+mn-cs"/>
              </a:rPr>
              <a:t>d. Master the written and practical state exam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Technical skills are a small percentage (about 15%) of your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704687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People and communication skills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85% of your success </a:t>
            </a:r>
          </a:p>
          <a:p>
            <a:r>
              <a:rPr lang="en-US" sz="1200" b="0" i="0" u="none" strike="noStrike" kern="1200" baseline="0" dirty="0">
                <a:solidFill>
                  <a:schemeClr val="tx1"/>
                </a:solidFill>
                <a:latin typeface="+mn-lt"/>
                <a:ea typeface="+mn-ea"/>
                <a:cs typeface="+mn-cs"/>
              </a:rPr>
              <a:t>• Personal image and hygiene </a:t>
            </a:r>
          </a:p>
          <a:p>
            <a:r>
              <a:rPr lang="en-US" sz="1200" b="0" i="0" u="none" strike="noStrike" kern="1200" baseline="0" dirty="0">
                <a:solidFill>
                  <a:schemeClr val="tx1"/>
                </a:solidFill>
                <a:latin typeface="+mn-lt"/>
                <a:ea typeface="+mn-ea"/>
                <a:cs typeface="+mn-cs"/>
              </a:rPr>
              <a:t>• Goal setting </a:t>
            </a:r>
          </a:p>
          <a:p>
            <a:r>
              <a:rPr lang="en-US" sz="1200" b="0" i="0" u="none" strike="noStrike" kern="1200" baseline="0" dirty="0">
                <a:solidFill>
                  <a:schemeClr val="tx1"/>
                </a:solidFill>
                <a:latin typeface="+mn-lt"/>
                <a:ea typeface="+mn-ea"/>
                <a:cs typeface="+mn-cs"/>
              </a:rPr>
              <a:t>• Reliability and punctuality </a:t>
            </a:r>
          </a:p>
          <a:p>
            <a:r>
              <a:rPr lang="en-US" sz="1200" b="0" i="0" u="none" strike="noStrike" kern="1200" baseline="0" dirty="0">
                <a:solidFill>
                  <a:schemeClr val="tx1"/>
                </a:solidFill>
                <a:latin typeface="+mn-lt"/>
                <a:ea typeface="+mn-ea"/>
                <a:cs typeface="+mn-cs"/>
              </a:rPr>
              <a:t>• Communication </a:t>
            </a:r>
          </a:p>
          <a:p>
            <a:r>
              <a:rPr lang="en-US" sz="1200" b="0" i="0" u="none" strike="noStrike" kern="1200" baseline="0" dirty="0">
                <a:solidFill>
                  <a:schemeClr val="tx1"/>
                </a:solidFill>
                <a:latin typeface="+mn-lt"/>
                <a:ea typeface="+mn-ea"/>
                <a:cs typeface="+mn-cs"/>
              </a:rPr>
              <a:t>• Sales capability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242627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Student assets include: </a:t>
            </a:r>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Aspiration </a:t>
            </a:r>
            <a:r>
              <a:rPr lang="en-US" sz="1200" b="0" i="0" u="none" strike="noStrike" kern="1200" baseline="0" dirty="0">
                <a:solidFill>
                  <a:schemeClr val="tx1"/>
                </a:solidFill>
                <a:latin typeface="+mn-lt"/>
                <a:ea typeface="+mn-ea"/>
                <a:cs typeface="+mn-cs"/>
              </a:rPr>
              <a:t>- strong desire, longing, or aim; ambition </a:t>
            </a:r>
          </a:p>
          <a:p>
            <a:r>
              <a:rPr lang="en-US" sz="1200" b="1" i="0" u="none" strike="noStrike" kern="1200" baseline="0" dirty="0">
                <a:solidFill>
                  <a:schemeClr val="tx1"/>
                </a:solidFill>
                <a:latin typeface="+mn-lt"/>
                <a:ea typeface="+mn-ea"/>
                <a:cs typeface="+mn-cs"/>
              </a:rPr>
              <a:t>Teamwork </a:t>
            </a:r>
            <a:r>
              <a:rPr lang="en-US" sz="1200" b="0" i="0" u="none" strike="noStrike" kern="1200" baseline="0" dirty="0">
                <a:solidFill>
                  <a:schemeClr val="tx1"/>
                </a:solidFill>
                <a:latin typeface="+mn-lt"/>
                <a:ea typeface="+mn-ea"/>
                <a:cs typeface="+mn-cs"/>
              </a:rPr>
              <a:t>- cooperative or coordinated effort on the part of a group of persons acting together as a team or in the interests of a common cause </a:t>
            </a:r>
          </a:p>
          <a:p>
            <a:r>
              <a:rPr lang="en-US" sz="1200" b="1" i="0" u="none" strike="noStrike" kern="1200" baseline="0" dirty="0">
                <a:solidFill>
                  <a:schemeClr val="tx1"/>
                </a:solidFill>
                <a:latin typeface="+mn-lt"/>
                <a:ea typeface="+mn-ea"/>
                <a:cs typeface="+mn-cs"/>
              </a:rPr>
              <a:t>Determination </a:t>
            </a:r>
            <a:r>
              <a:rPr lang="en-US" sz="1200" b="0" i="0" u="none" strike="noStrike" kern="1200" baseline="0" dirty="0">
                <a:solidFill>
                  <a:schemeClr val="tx1"/>
                </a:solidFill>
                <a:latin typeface="+mn-lt"/>
                <a:ea typeface="+mn-ea"/>
                <a:cs typeface="+mn-cs"/>
              </a:rPr>
              <a:t>- the act of coming to a decision or of fixing or settling a purpose </a:t>
            </a:r>
          </a:p>
          <a:p>
            <a:r>
              <a:rPr lang="en-US" sz="1200" b="1" i="0" u="none" strike="noStrike" kern="1200" baseline="0" dirty="0">
                <a:solidFill>
                  <a:schemeClr val="tx1"/>
                </a:solidFill>
                <a:latin typeface="+mn-lt"/>
                <a:ea typeface="+mn-ea"/>
                <a:cs typeface="+mn-cs"/>
              </a:rPr>
              <a:t>Dedication </a:t>
            </a:r>
            <a:r>
              <a:rPr lang="en-US" sz="1200" b="0" i="0" u="none" strike="noStrike" kern="1200" baseline="0" dirty="0">
                <a:solidFill>
                  <a:schemeClr val="tx1"/>
                </a:solidFill>
                <a:latin typeface="+mn-lt"/>
                <a:ea typeface="+mn-ea"/>
                <a:cs typeface="+mn-cs"/>
              </a:rPr>
              <a:t>- the state of being dedicated: Her dedication to cosmetology was so great that she had time for little else. </a:t>
            </a:r>
          </a:p>
          <a:p>
            <a:r>
              <a:rPr lang="en-US" sz="1200" b="0" i="0" u="none" strike="noStrike" kern="1200" baseline="0" dirty="0">
                <a:solidFill>
                  <a:schemeClr val="tx1"/>
                </a:solidFill>
                <a:latin typeface="+mn-lt"/>
                <a:ea typeface="+mn-ea"/>
                <a:cs typeface="+mn-cs"/>
              </a:rPr>
              <a:t>Discuss the meaning of each term. Have students brainstorm other important assets.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298723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General school policies: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clocking procedures </a:t>
            </a:r>
          </a:p>
          <a:p>
            <a:r>
              <a:rPr lang="en-US" sz="1200" b="0" i="0" u="none" strike="noStrike" kern="1200" baseline="0" dirty="0">
                <a:solidFill>
                  <a:schemeClr val="tx1"/>
                </a:solidFill>
                <a:latin typeface="+mn-lt"/>
                <a:ea typeface="+mn-ea"/>
                <a:cs typeface="+mn-cs"/>
              </a:rPr>
              <a:t>• lockers </a:t>
            </a:r>
          </a:p>
          <a:p>
            <a:r>
              <a:rPr lang="en-US" sz="1200" b="0" i="0" u="none" strike="noStrike" kern="1200" baseline="0" dirty="0">
                <a:solidFill>
                  <a:schemeClr val="tx1"/>
                </a:solidFill>
                <a:latin typeface="+mn-lt"/>
                <a:ea typeface="+mn-ea"/>
                <a:cs typeface="+mn-cs"/>
              </a:rPr>
              <a:t>• dress code </a:t>
            </a:r>
          </a:p>
          <a:p>
            <a:r>
              <a:rPr lang="en-US" sz="1200" b="0" i="0" u="none" strike="noStrike" kern="1200" baseline="0" dirty="0">
                <a:solidFill>
                  <a:schemeClr val="tx1"/>
                </a:solidFill>
                <a:latin typeface="+mn-lt"/>
                <a:ea typeface="+mn-ea"/>
                <a:cs typeface="+mn-cs"/>
              </a:rPr>
              <a:t>• standards of conduct </a:t>
            </a:r>
          </a:p>
          <a:p>
            <a:r>
              <a:rPr lang="en-US" sz="1200" b="0" i="0" u="none" strike="noStrike" kern="1200" baseline="0" dirty="0">
                <a:solidFill>
                  <a:schemeClr val="tx1"/>
                </a:solidFill>
                <a:latin typeface="+mn-lt"/>
                <a:ea typeface="+mn-ea"/>
                <a:cs typeface="+mn-cs"/>
              </a:rPr>
              <a:t>• campus student handbook or student conduct manual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82284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Course requirements: </a:t>
            </a:r>
            <a:r>
              <a:rPr lang="en-US" sz="1200" b="0" i="0" u="none" strike="noStrike" kern="1200" baseline="0" dirty="0">
                <a:solidFill>
                  <a:schemeClr val="tx1"/>
                </a:solidFill>
                <a:latin typeface="+mn-lt"/>
                <a:ea typeface="+mn-ea"/>
                <a:cs typeface="+mn-cs"/>
              </a:rPr>
              <a:t>Make sure to include </a:t>
            </a:r>
          </a:p>
          <a:p>
            <a:r>
              <a:rPr lang="en-US" sz="1200" b="0" i="0" u="none" strike="noStrike" kern="1200" baseline="0" dirty="0">
                <a:solidFill>
                  <a:schemeClr val="tx1"/>
                </a:solidFill>
                <a:latin typeface="+mn-lt"/>
                <a:ea typeface="+mn-ea"/>
                <a:cs typeface="+mn-cs"/>
              </a:rPr>
              <a:t>• course of study handout </a:t>
            </a:r>
          </a:p>
          <a:p>
            <a:r>
              <a:rPr lang="en-US" sz="1200" b="0" i="0" u="none" strike="noStrike" kern="1200" baseline="0" dirty="0">
                <a:solidFill>
                  <a:schemeClr val="tx1"/>
                </a:solidFill>
                <a:latin typeface="+mn-lt"/>
                <a:ea typeface="+mn-ea"/>
                <a:cs typeface="+mn-cs"/>
              </a:rPr>
              <a:t>• course outline/syllabus and </a:t>
            </a:r>
          </a:p>
          <a:p>
            <a:r>
              <a:rPr lang="en-US" sz="1200" b="0" i="0" u="none" strike="noStrike" kern="1200" baseline="0" dirty="0">
                <a:solidFill>
                  <a:schemeClr val="tx1"/>
                </a:solidFill>
                <a:latin typeface="+mn-lt"/>
                <a:ea typeface="+mn-ea"/>
                <a:cs typeface="+mn-cs"/>
              </a:rPr>
              <a:t>• grading policy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52882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brainstorm answers to the questions. Give examples and scenarios of classroom and industry situations.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156403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616786" y="883493"/>
            <a:ext cx="7462935" cy="3413772"/>
          </a:xfrm>
        </p:spPr>
        <p:txBody>
          <a:bodyPr>
            <a:normAutofit/>
          </a:bodyPr>
          <a:lstStyle/>
          <a:p>
            <a:r>
              <a:rPr lang="en-US" dirty="0"/>
              <a:t>Welcome to the World of Cosmetology</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50932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err="1"/>
              <a:t>lpert</a:t>
            </a:r>
            <a:r>
              <a:rPr lang="en-US" dirty="0"/>
              <a:t>, Arlene, and Milady Publishing Company. </a:t>
            </a:r>
            <a:r>
              <a:rPr lang="en-US" dirty="0" err="1"/>
              <a:t>Miladys</a:t>
            </a:r>
            <a:r>
              <a:rPr lang="en-US" dirty="0"/>
              <a:t> Standard Cosmetology 2004. Milady Pub Corp, 2002.</a:t>
            </a:r>
          </a:p>
          <a:p>
            <a:pPr lvl="1"/>
            <a:r>
              <a:rPr lang="en-US" dirty="0"/>
              <a:t>TDLR Law and rules</a:t>
            </a:r>
            <a:br>
              <a:rPr lang="en-US" dirty="0"/>
            </a:br>
            <a:r>
              <a:rPr lang="en-US" dirty="0"/>
              <a:t>http://www.license.state.tx.us</a:t>
            </a:r>
          </a:p>
        </p:txBody>
      </p:sp>
    </p:spTree>
    <p:extLst>
      <p:ext uri="{BB962C8B-B14F-4D97-AF65-F5344CB8AC3E}">
        <p14:creationId xmlns:p14="http://schemas.microsoft.com/office/powerpoint/2010/main" val="359152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TDLR Requirements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Application</a:t>
            </a:r>
          </a:p>
          <a:p>
            <a:pPr lvl="1"/>
            <a:r>
              <a:rPr lang="en-US" dirty="0"/>
              <a:t>Student permits</a:t>
            </a:r>
          </a:p>
          <a:p>
            <a:pPr lvl="1"/>
            <a:r>
              <a:rPr lang="en-US" dirty="0"/>
              <a:t>Licensing requirements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Technical 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15% of your success</a:t>
            </a:r>
          </a:p>
        </p:txBody>
      </p:sp>
    </p:spTree>
    <p:extLst>
      <p:ext uri="{BB962C8B-B14F-4D97-AF65-F5344CB8AC3E}">
        <p14:creationId xmlns:p14="http://schemas.microsoft.com/office/powerpoint/2010/main" val="2889169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762809"/>
            <a:ext cx="10059452" cy="876300"/>
          </a:xfrm>
        </p:spPr>
        <p:txBody>
          <a:bodyPr/>
          <a:lstStyle/>
          <a:p>
            <a:r>
              <a:rPr lang="en-US" dirty="0"/>
              <a:t>Interpersonal (people) and Communication 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979220"/>
            <a:ext cx="10741802" cy="4734318"/>
          </a:xfrm>
        </p:spPr>
        <p:txBody>
          <a:bodyPr/>
          <a:lstStyle/>
          <a:p>
            <a:pPr lvl="1"/>
            <a:r>
              <a:rPr lang="en-US" dirty="0"/>
              <a:t>85% of your success</a:t>
            </a:r>
          </a:p>
        </p:txBody>
      </p:sp>
    </p:spTree>
    <p:extLst>
      <p:ext uri="{BB962C8B-B14F-4D97-AF65-F5344CB8AC3E}">
        <p14:creationId xmlns:p14="http://schemas.microsoft.com/office/powerpoint/2010/main" val="2286424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Required Student Assets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Aspiration</a:t>
            </a:r>
          </a:p>
          <a:p>
            <a:pPr lvl="1"/>
            <a:r>
              <a:rPr lang="en-US" dirty="0"/>
              <a:t>Teamwork</a:t>
            </a:r>
          </a:p>
          <a:p>
            <a:pPr lvl="1"/>
            <a:r>
              <a:rPr lang="en-US" dirty="0"/>
              <a:t>Determination</a:t>
            </a:r>
          </a:p>
          <a:p>
            <a:pPr lvl="1"/>
            <a:r>
              <a:rPr lang="en-US" dirty="0"/>
              <a:t>Dedication</a:t>
            </a:r>
          </a:p>
        </p:txBody>
      </p:sp>
    </p:spTree>
    <p:extLst>
      <p:ext uri="{BB962C8B-B14F-4D97-AF65-F5344CB8AC3E}">
        <p14:creationId xmlns:p14="http://schemas.microsoft.com/office/powerpoint/2010/main" val="427313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General School Policies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Clocking procedures</a:t>
            </a:r>
          </a:p>
          <a:p>
            <a:pPr lvl="1"/>
            <a:r>
              <a:rPr lang="en-US" dirty="0"/>
              <a:t>Lockers</a:t>
            </a:r>
          </a:p>
          <a:p>
            <a:pPr lvl="1"/>
            <a:r>
              <a:rPr lang="en-US" dirty="0"/>
              <a:t>Dress code</a:t>
            </a:r>
          </a:p>
          <a:p>
            <a:pPr lvl="1"/>
            <a:r>
              <a:rPr lang="en-US" dirty="0"/>
              <a:t>Standards of conduct</a:t>
            </a:r>
          </a:p>
        </p:txBody>
      </p:sp>
    </p:spTree>
    <p:extLst>
      <p:ext uri="{BB962C8B-B14F-4D97-AF65-F5344CB8AC3E}">
        <p14:creationId xmlns:p14="http://schemas.microsoft.com/office/powerpoint/2010/main" val="730914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Requirements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Course of study handout</a:t>
            </a:r>
          </a:p>
          <a:p>
            <a:pPr lvl="1"/>
            <a:r>
              <a:rPr lang="en-US" dirty="0"/>
              <a:t>Course outline/syllabus</a:t>
            </a:r>
          </a:p>
          <a:p>
            <a:pPr lvl="1"/>
            <a:r>
              <a:rPr lang="en-US" dirty="0"/>
              <a:t>Grading policy</a:t>
            </a:r>
          </a:p>
        </p:txBody>
      </p:sp>
    </p:spTree>
    <p:extLst>
      <p:ext uri="{BB962C8B-B14F-4D97-AF65-F5344CB8AC3E}">
        <p14:creationId xmlns:p14="http://schemas.microsoft.com/office/powerpoint/2010/main" val="694757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Ethical and Legal Conduct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What does this mean?</a:t>
            </a:r>
          </a:p>
          <a:p>
            <a:pPr lvl="1"/>
            <a:r>
              <a:rPr lang="en-US" dirty="0"/>
              <a:t>What does it look like out in the field?</a:t>
            </a:r>
          </a:p>
          <a:p>
            <a:pPr lvl="1"/>
            <a:r>
              <a:rPr lang="en-US" dirty="0"/>
              <a:t>What does it look like in our classroom?</a:t>
            </a:r>
          </a:p>
          <a:p>
            <a:pPr lvl="1"/>
            <a:r>
              <a:rPr lang="en-US" dirty="0"/>
              <a:t>What are the consequences for not behaving in this manner?</a:t>
            </a:r>
          </a:p>
        </p:txBody>
      </p:sp>
    </p:spTree>
    <p:extLst>
      <p:ext uri="{BB962C8B-B14F-4D97-AF65-F5344CB8AC3E}">
        <p14:creationId xmlns:p14="http://schemas.microsoft.com/office/powerpoint/2010/main" val="91602936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45</TotalTime>
  <Words>537</Words>
  <Application>Microsoft Office PowerPoint</Application>
  <PresentationFormat>Widescreen</PresentationFormat>
  <Paragraphs>79</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Welcome to the World of Cosmetology</vt:lpstr>
      <vt:lpstr>PowerPoint Presentation</vt:lpstr>
      <vt:lpstr>TDLR Requirements</vt:lpstr>
      <vt:lpstr>Technical Skills</vt:lpstr>
      <vt:lpstr>Interpersonal (people) and Communication Skills</vt:lpstr>
      <vt:lpstr>Required Student Assets</vt:lpstr>
      <vt:lpstr>General School Policies</vt:lpstr>
      <vt:lpstr>Course Requirements</vt:lpstr>
      <vt:lpstr>Ethical and Legal Conduct</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5</cp:revision>
  <cp:lastPrinted>2017-07-07T16:17:37Z</cp:lastPrinted>
  <dcterms:created xsi:type="dcterms:W3CDTF">2017-07-11T23:58:30Z</dcterms:created>
  <dcterms:modified xsi:type="dcterms:W3CDTF">2018-01-20T22:04:23Z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