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4"/>
  </p:notesMasterIdLst>
  <p:handoutMasterIdLst>
    <p:handoutMasterId r:id="rId25"/>
  </p:handoutMasterIdLst>
  <p:sldIdLst>
    <p:sldId id="322"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6" r:id="rId21"/>
    <p:sldId id="337" r:id="rId22"/>
    <p:sldId id="338" r:id="rId2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68176" autoAdjust="0"/>
  </p:normalViewPr>
  <p:slideViewPr>
    <p:cSldViewPr snapToGrid="0">
      <p:cViewPr>
        <p:scale>
          <a:sx n="46" d="100"/>
          <a:sy n="46" d="100"/>
        </p:scale>
        <p:origin x="1460" y="4"/>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46EFF1-171A-4395-9601-2905B13D39B8}"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2C0A35F5-D869-483A-860D-5E9177DB7B4A}">
      <dgm:prSet phldrT="[Text]"/>
      <dgm:spPr/>
      <dgm:t>
        <a:bodyPr/>
        <a:lstStyle/>
        <a:p>
          <a:r>
            <a:rPr lang="en-US" dirty="0"/>
            <a:t>Responsibility</a:t>
          </a:r>
        </a:p>
      </dgm:t>
    </dgm:pt>
    <dgm:pt modelId="{6136C345-2736-476A-A8A8-49094F85DA85}" type="parTrans" cxnId="{9179CAE9-31B1-4A67-8F18-8E6657234DBC}">
      <dgm:prSet/>
      <dgm:spPr/>
      <dgm:t>
        <a:bodyPr/>
        <a:lstStyle/>
        <a:p>
          <a:endParaRPr lang="en-US"/>
        </a:p>
      </dgm:t>
    </dgm:pt>
    <dgm:pt modelId="{72BFE5BB-1D25-4038-9F88-412D5BCB7B0E}" type="sibTrans" cxnId="{9179CAE9-31B1-4A67-8F18-8E6657234DBC}">
      <dgm:prSet/>
      <dgm:spPr/>
      <dgm:t>
        <a:bodyPr/>
        <a:lstStyle/>
        <a:p>
          <a:endParaRPr lang="en-US"/>
        </a:p>
      </dgm:t>
    </dgm:pt>
    <dgm:pt modelId="{EAB6C7A7-209D-43A8-BBE8-FD0F5DB933E8}">
      <dgm:prSet phldrT="[Text]" custT="1"/>
      <dgm:spPr/>
      <dgm:t>
        <a:bodyPr/>
        <a:lstStyle/>
        <a:p>
          <a:r>
            <a:rPr lang="en-US" sz="1600" b="1" dirty="0"/>
            <a:t>Your ability to be aware of what a particular situation demands of you</a:t>
          </a:r>
        </a:p>
      </dgm:t>
    </dgm:pt>
    <dgm:pt modelId="{97087970-0C11-426F-9EC5-942B3B7383E2}" type="parTrans" cxnId="{FCA2320B-05F8-4CEB-9221-B53EE62D620E}">
      <dgm:prSet/>
      <dgm:spPr/>
      <dgm:t>
        <a:bodyPr/>
        <a:lstStyle/>
        <a:p>
          <a:endParaRPr lang="en-US"/>
        </a:p>
      </dgm:t>
    </dgm:pt>
    <dgm:pt modelId="{13824EE0-D941-44D4-ACD1-4ED241005FE6}" type="sibTrans" cxnId="{FCA2320B-05F8-4CEB-9221-B53EE62D620E}">
      <dgm:prSet/>
      <dgm:spPr/>
      <dgm:t>
        <a:bodyPr/>
        <a:lstStyle/>
        <a:p>
          <a:endParaRPr lang="en-US"/>
        </a:p>
      </dgm:t>
    </dgm:pt>
    <dgm:pt modelId="{EE9EFA89-257A-488E-9C4B-B6261537058F}">
      <dgm:prSet phldrT="[Text]"/>
      <dgm:spPr/>
      <dgm:t>
        <a:bodyPr/>
        <a:lstStyle/>
        <a:p>
          <a:r>
            <a:rPr lang="en-US" dirty="0"/>
            <a:t>Flexibility</a:t>
          </a:r>
        </a:p>
      </dgm:t>
    </dgm:pt>
    <dgm:pt modelId="{698B6C1B-CEF9-4C57-A51A-DAC599B9D576}" type="parTrans" cxnId="{99D139FB-0C7F-47EA-8CB2-F93253F88D8C}">
      <dgm:prSet/>
      <dgm:spPr/>
      <dgm:t>
        <a:bodyPr/>
        <a:lstStyle/>
        <a:p>
          <a:endParaRPr lang="en-US"/>
        </a:p>
      </dgm:t>
    </dgm:pt>
    <dgm:pt modelId="{6EDA5F70-45DC-4E41-9CD9-B48062558C4C}" type="sibTrans" cxnId="{99D139FB-0C7F-47EA-8CB2-F93253F88D8C}">
      <dgm:prSet/>
      <dgm:spPr/>
      <dgm:t>
        <a:bodyPr/>
        <a:lstStyle/>
        <a:p>
          <a:endParaRPr lang="en-US"/>
        </a:p>
      </dgm:t>
    </dgm:pt>
    <dgm:pt modelId="{CB3B239D-117F-4499-8ADA-CE9611E80381}">
      <dgm:prSet phldrT="[Text]" custT="1"/>
      <dgm:spPr/>
      <dgm:t>
        <a:bodyPr/>
        <a:lstStyle/>
        <a:p>
          <a:r>
            <a:rPr lang="en-US" sz="1600" b="1" dirty="0"/>
            <a:t>The ability to adapt willingly to changing circumstances</a:t>
          </a:r>
        </a:p>
      </dgm:t>
    </dgm:pt>
    <dgm:pt modelId="{F7679C9A-9E4B-4DA1-AFF5-2E362E783185}" type="parTrans" cxnId="{C611F527-D451-48C5-8E62-CF1E0CF82A9F}">
      <dgm:prSet/>
      <dgm:spPr/>
      <dgm:t>
        <a:bodyPr/>
        <a:lstStyle/>
        <a:p>
          <a:endParaRPr lang="en-US"/>
        </a:p>
      </dgm:t>
    </dgm:pt>
    <dgm:pt modelId="{358A1D07-D146-4415-9AAD-A4D71B143102}" type="sibTrans" cxnId="{C611F527-D451-48C5-8E62-CF1E0CF82A9F}">
      <dgm:prSet/>
      <dgm:spPr/>
      <dgm:t>
        <a:bodyPr/>
        <a:lstStyle/>
        <a:p>
          <a:endParaRPr lang="en-US"/>
        </a:p>
      </dgm:t>
    </dgm:pt>
    <dgm:pt modelId="{2E201FBC-2E71-45CA-85F2-BBEA66F22710}">
      <dgm:prSet phldrT="[Text]"/>
      <dgm:spPr/>
      <dgm:t>
        <a:bodyPr/>
        <a:lstStyle/>
        <a:p>
          <a:r>
            <a:rPr lang="en-US" dirty="0"/>
            <a:t>Honesty</a:t>
          </a:r>
        </a:p>
      </dgm:t>
    </dgm:pt>
    <dgm:pt modelId="{0D17FF15-71AF-429F-A895-0E19BC0D969E}" type="parTrans" cxnId="{26874B92-ADD3-4091-BBA3-28E7C1F5EEFA}">
      <dgm:prSet/>
      <dgm:spPr/>
      <dgm:t>
        <a:bodyPr/>
        <a:lstStyle/>
        <a:p>
          <a:endParaRPr lang="en-US"/>
        </a:p>
      </dgm:t>
    </dgm:pt>
    <dgm:pt modelId="{33ACBD57-D2C7-49DE-9AA3-B3ABFFF9BD35}" type="sibTrans" cxnId="{26874B92-ADD3-4091-BBA3-28E7C1F5EEFA}">
      <dgm:prSet/>
      <dgm:spPr/>
      <dgm:t>
        <a:bodyPr/>
        <a:lstStyle/>
        <a:p>
          <a:endParaRPr lang="en-US"/>
        </a:p>
      </dgm:t>
    </dgm:pt>
    <dgm:pt modelId="{7EC7EA02-3DD3-44C3-A45B-94C9A98B13BD}">
      <dgm:prSet phldrT="[Text]" custT="1"/>
      <dgm:spPr/>
      <dgm:t>
        <a:bodyPr/>
        <a:lstStyle/>
        <a:p>
          <a:r>
            <a:rPr lang="en-US" sz="1600" b="1" dirty="0"/>
            <a:t>You strive to do your best at all times, no matter what you are doing</a:t>
          </a:r>
        </a:p>
      </dgm:t>
    </dgm:pt>
    <dgm:pt modelId="{34B196FF-B2A7-495F-B416-61B52D0924A2}" type="parTrans" cxnId="{3423A6B3-3C39-4D66-AF6C-E275FF74A505}">
      <dgm:prSet/>
      <dgm:spPr/>
      <dgm:t>
        <a:bodyPr/>
        <a:lstStyle/>
        <a:p>
          <a:endParaRPr lang="en-US"/>
        </a:p>
      </dgm:t>
    </dgm:pt>
    <dgm:pt modelId="{50C80817-8DDC-4386-8825-5AF47E6DF60D}" type="sibTrans" cxnId="{3423A6B3-3C39-4D66-AF6C-E275FF74A505}">
      <dgm:prSet/>
      <dgm:spPr/>
      <dgm:t>
        <a:bodyPr/>
        <a:lstStyle/>
        <a:p>
          <a:endParaRPr lang="en-US"/>
        </a:p>
      </dgm:t>
    </dgm:pt>
    <dgm:pt modelId="{5CA45785-10F9-4066-889F-7962CE62605B}">
      <dgm:prSet phldrT="[Text]"/>
      <dgm:spPr/>
      <dgm:t>
        <a:bodyPr/>
        <a:lstStyle/>
        <a:p>
          <a:r>
            <a:rPr lang="en-US" dirty="0"/>
            <a:t>Reliability</a:t>
          </a:r>
        </a:p>
      </dgm:t>
    </dgm:pt>
    <dgm:pt modelId="{288B56BA-1992-4B51-AEE5-334DD4F0D0DC}" type="parTrans" cxnId="{DF5A5C5C-B1EC-4A9C-92F5-26AC23831FF2}">
      <dgm:prSet/>
      <dgm:spPr/>
      <dgm:t>
        <a:bodyPr/>
        <a:lstStyle/>
        <a:p>
          <a:endParaRPr lang="en-US"/>
        </a:p>
      </dgm:t>
    </dgm:pt>
    <dgm:pt modelId="{12D9D37A-65B7-4C71-871E-0FF4B08CCF51}" type="sibTrans" cxnId="{DF5A5C5C-B1EC-4A9C-92F5-26AC23831FF2}">
      <dgm:prSet/>
      <dgm:spPr/>
      <dgm:t>
        <a:bodyPr/>
        <a:lstStyle/>
        <a:p>
          <a:endParaRPr lang="en-US"/>
        </a:p>
      </dgm:t>
    </dgm:pt>
    <dgm:pt modelId="{93B43844-DDF0-4C49-B9A1-4243D67B231A}">
      <dgm:prSet phldrT="[Text]"/>
      <dgm:spPr/>
      <dgm:t>
        <a:bodyPr/>
        <a:lstStyle/>
        <a:p>
          <a:r>
            <a:rPr lang="en-US" dirty="0"/>
            <a:t>Teamwork</a:t>
          </a:r>
        </a:p>
      </dgm:t>
    </dgm:pt>
    <dgm:pt modelId="{7E6B720D-D766-4290-9735-ACE36324F51D}" type="parTrans" cxnId="{2EE5AC08-76EB-41A3-9B1B-63B214B2DAD2}">
      <dgm:prSet/>
      <dgm:spPr/>
      <dgm:t>
        <a:bodyPr/>
        <a:lstStyle/>
        <a:p>
          <a:endParaRPr lang="en-US"/>
        </a:p>
      </dgm:t>
    </dgm:pt>
    <dgm:pt modelId="{F100504C-4CE3-49D1-BB6D-30B7D979D917}" type="sibTrans" cxnId="{2EE5AC08-76EB-41A3-9B1B-63B214B2DAD2}">
      <dgm:prSet/>
      <dgm:spPr/>
      <dgm:t>
        <a:bodyPr/>
        <a:lstStyle/>
        <a:p>
          <a:endParaRPr lang="en-US"/>
        </a:p>
      </dgm:t>
    </dgm:pt>
    <dgm:pt modelId="{E674ACC7-31F3-4F8E-9C68-98351B47DC8A}">
      <dgm:prSet phldrT="[Text]"/>
      <dgm:spPr/>
      <dgm:t>
        <a:bodyPr/>
        <a:lstStyle/>
        <a:p>
          <a:r>
            <a:rPr lang="en-US" dirty="0"/>
            <a:t>Commitment</a:t>
          </a:r>
        </a:p>
      </dgm:t>
    </dgm:pt>
    <dgm:pt modelId="{F10357DB-F152-433E-B01A-8D6F9503149E}" type="parTrans" cxnId="{03A87F6F-C48E-4BBE-9317-36F35DE7EEAF}">
      <dgm:prSet/>
      <dgm:spPr/>
      <dgm:t>
        <a:bodyPr/>
        <a:lstStyle/>
        <a:p>
          <a:endParaRPr lang="en-US"/>
        </a:p>
      </dgm:t>
    </dgm:pt>
    <dgm:pt modelId="{8C2B055E-C246-490C-84BD-0CD55CDB53AB}" type="sibTrans" cxnId="{03A87F6F-C48E-4BBE-9317-36F35DE7EEAF}">
      <dgm:prSet/>
      <dgm:spPr/>
      <dgm:t>
        <a:bodyPr/>
        <a:lstStyle/>
        <a:p>
          <a:endParaRPr lang="en-US"/>
        </a:p>
      </dgm:t>
    </dgm:pt>
    <dgm:pt modelId="{6295C879-19BC-47F5-855F-0A62FD7B7806}">
      <dgm:prSet phldrT="[Text]"/>
      <dgm:spPr/>
      <dgm:t>
        <a:bodyPr/>
        <a:lstStyle/>
        <a:p>
          <a:r>
            <a:rPr lang="en-US" dirty="0"/>
            <a:t>Quality</a:t>
          </a:r>
        </a:p>
      </dgm:t>
    </dgm:pt>
    <dgm:pt modelId="{0D3C28AD-1CFD-4AAD-9119-6D7EE2921A43}" type="parTrans" cxnId="{BB10A8DE-949E-446B-B938-9D2F488E65BA}">
      <dgm:prSet/>
      <dgm:spPr/>
      <dgm:t>
        <a:bodyPr/>
        <a:lstStyle/>
        <a:p>
          <a:endParaRPr lang="en-US"/>
        </a:p>
      </dgm:t>
    </dgm:pt>
    <dgm:pt modelId="{B7C9AC63-9D37-4E80-955F-DD8FC7888DC6}" type="sibTrans" cxnId="{BB10A8DE-949E-446B-B938-9D2F488E65BA}">
      <dgm:prSet/>
      <dgm:spPr/>
      <dgm:t>
        <a:bodyPr/>
        <a:lstStyle/>
        <a:p>
          <a:endParaRPr lang="en-US"/>
        </a:p>
      </dgm:t>
    </dgm:pt>
    <dgm:pt modelId="{460B913A-FB9A-415E-BD46-BB8BA416022F}">
      <dgm:prSet phldrT="[Text]"/>
      <dgm:spPr/>
      <dgm:t>
        <a:bodyPr/>
        <a:lstStyle/>
        <a:p>
          <a:r>
            <a:rPr lang="en-US" dirty="0"/>
            <a:t>Excellence</a:t>
          </a:r>
        </a:p>
      </dgm:t>
    </dgm:pt>
    <dgm:pt modelId="{DCECDD95-4EF6-4498-931D-B2EBD5ABABB7}" type="parTrans" cxnId="{ECDD7311-F11B-4922-88E5-9E3806AE141C}">
      <dgm:prSet/>
      <dgm:spPr/>
      <dgm:t>
        <a:bodyPr/>
        <a:lstStyle/>
        <a:p>
          <a:endParaRPr lang="en-US"/>
        </a:p>
      </dgm:t>
    </dgm:pt>
    <dgm:pt modelId="{A636E35E-5CC6-45D7-AA11-E32A42F77053}" type="sibTrans" cxnId="{ECDD7311-F11B-4922-88E5-9E3806AE141C}">
      <dgm:prSet/>
      <dgm:spPr/>
      <dgm:t>
        <a:bodyPr/>
        <a:lstStyle/>
        <a:p>
          <a:endParaRPr lang="en-US"/>
        </a:p>
      </dgm:t>
    </dgm:pt>
    <dgm:pt modelId="{E63D6EEA-3B6B-4065-B69B-F127859245C4}">
      <dgm:prSet phldrT="[Text]" custT="1"/>
      <dgm:spPr/>
      <dgm:t>
        <a:bodyPr/>
        <a:lstStyle/>
        <a:p>
          <a:r>
            <a:rPr lang="en-US" sz="1600" b="1" dirty="0"/>
            <a:t>You are truthful in your words and actions</a:t>
          </a:r>
        </a:p>
      </dgm:t>
    </dgm:pt>
    <dgm:pt modelId="{7CEA07A3-9E84-41A5-8FA5-303BFE3D5CB9}" type="parTrans" cxnId="{2DBEA13E-C79B-43E0-99C9-069CA77D9342}">
      <dgm:prSet/>
      <dgm:spPr/>
      <dgm:t>
        <a:bodyPr/>
        <a:lstStyle/>
        <a:p>
          <a:endParaRPr lang="en-US"/>
        </a:p>
      </dgm:t>
    </dgm:pt>
    <dgm:pt modelId="{717C22EB-EEF1-4701-81FF-FD805ABD48DC}" type="sibTrans" cxnId="{2DBEA13E-C79B-43E0-99C9-069CA77D9342}">
      <dgm:prSet/>
      <dgm:spPr/>
      <dgm:t>
        <a:bodyPr/>
        <a:lstStyle/>
        <a:p>
          <a:endParaRPr lang="en-US"/>
        </a:p>
      </dgm:t>
    </dgm:pt>
    <dgm:pt modelId="{0261AC17-33C0-4ADB-864C-EDA64C7BA844}">
      <dgm:prSet phldrT="[Text]" custT="1"/>
      <dgm:spPr/>
      <dgm:t>
        <a:bodyPr/>
        <a:lstStyle/>
        <a:p>
          <a:r>
            <a:rPr lang="en-US" sz="1600" b="1" dirty="0"/>
            <a:t>Other people can count  on you to do what you say you will do</a:t>
          </a:r>
        </a:p>
      </dgm:t>
    </dgm:pt>
    <dgm:pt modelId="{73CF3A5F-AEDF-4CD5-B8D3-DC810EA5A850}" type="parTrans" cxnId="{A6FEBEF8-CCA5-44D4-98B1-A4E89C6783A4}">
      <dgm:prSet/>
      <dgm:spPr/>
      <dgm:t>
        <a:bodyPr/>
        <a:lstStyle/>
        <a:p>
          <a:endParaRPr lang="en-US"/>
        </a:p>
      </dgm:t>
    </dgm:pt>
    <dgm:pt modelId="{CDEF530F-120A-442A-B0AF-91068F6D9D0C}" type="sibTrans" cxnId="{A6FEBEF8-CCA5-44D4-98B1-A4E89C6783A4}">
      <dgm:prSet/>
      <dgm:spPr/>
      <dgm:t>
        <a:bodyPr/>
        <a:lstStyle/>
        <a:p>
          <a:endParaRPr lang="en-US"/>
        </a:p>
      </dgm:t>
    </dgm:pt>
    <dgm:pt modelId="{6F62DF62-B1B4-462B-9ED5-5198957EE02F}">
      <dgm:prSet phldrT="[Text]" custT="1"/>
      <dgm:spPr/>
      <dgm:t>
        <a:bodyPr/>
        <a:lstStyle/>
        <a:p>
          <a:r>
            <a:rPr lang="en-US" sz="1600" b="1" dirty="0"/>
            <a:t>Effectively communicate, resolve conflicts and develop negotiation skills</a:t>
          </a:r>
        </a:p>
      </dgm:t>
    </dgm:pt>
    <dgm:pt modelId="{35928BCC-178F-4627-9C0F-926E4E88F5E8}" type="parTrans" cxnId="{953D305B-B4C9-4D3E-90D8-47050C0443D4}">
      <dgm:prSet/>
      <dgm:spPr/>
      <dgm:t>
        <a:bodyPr/>
        <a:lstStyle/>
        <a:p>
          <a:endParaRPr lang="en-US"/>
        </a:p>
      </dgm:t>
    </dgm:pt>
    <dgm:pt modelId="{0FB24261-A346-4B1F-8C8E-B04649D760C3}" type="sibTrans" cxnId="{953D305B-B4C9-4D3E-90D8-47050C0443D4}">
      <dgm:prSet/>
      <dgm:spPr/>
      <dgm:t>
        <a:bodyPr/>
        <a:lstStyle/>
        <a:p>
          <a:endParaRPr lang="en-US"/>
        </a:p>
      </dgm:t>
    </dgm:pt>
    <dgm:pt modelId="{A9B3ACDE-DDD3-486C-A98C-D578040E3338}">
      <dgm:prSet phldrT="[Text]" custT="1"/>
      <dgm:spPr/>
      <dgm:t>
        <a:bodyPr/>
        <a:lstStyle/>
        <a:p>
          <a:r>
            <a:rPr lang="en-US" sz="1600" b="1" dirty="0"/>
            <a:t>The dedication you show to doing something</a:t>
          </a:r>
        </a:p>
      </dgm:t>
    </dgm:pt>
    <dgm:pt modelId="{BC9FC76A-134A-4166-A849-594D19A95975}" type="parTrans" cxnId="{DC243D0E-AEC1-476C-B6F4-23026ED12D45}">
      <dgm:prSet/>
      <dgm:spPr/>
      <dgm:t>
        <a:bodyPr/>
        <a:lstStyle/>
        <a:p>
          <a:endParaRPr lang="en-US"/>
        </a:p>
      </dgm:t>
    </dgm:pt>
    <dgm:pt modelId="{0EFF6B6E-9A41-4B88-8F8E-7DF5E74D45DE}" type="sibTrans" cxnId="{DC243D0E-AEC1-476C-B6F4-23026ED12D45}">
      <dgm:prSet/>
      <dgm:spPr/>
      <dgm:t>
        <a:bodyPr/>
        <a:lstStyle/>
        <a:p>
          <a:endParaRPr lang="en-US"/>
        </a:p>
      </dgm:t>
    </dgm:pt>
    <dgm:pt modelId="{51B93AB7-AC8A-4FEA-90A5-18DCE1387D75}">
      <dgm:prSet phldrT="[Text]" custT="1"/>
      <dgm:spPr/>
      <dgm:t>
        <a:bodyPr/>
        <a:lstStyle/>
        <a:p>
          <a:r>
            <a:rPr lang="en-US" sz="1600" b="1" dirty="0"/>
            <a:t>You always do work you are proud of</a:t>
          </a:r>
        </a:p>
      </dgm:t>
    </dgm:pt>
    <dgm:pt modelId="{440D7970-535E-480C-87EB-05ACDDA81448}" type="parTrans" cxnId="{70EACFC1-FF3E-4EB7-86CE-A85CF47E0A2A}">
      <dgm:prSet/>
      <dgm:spPr/>
      <dgm:t>
        <a:bodyPr/>
        <a:lstStyle/>
        <a:p>
          <a:endParaRPr lang="en-US"/>
        </a:p>
      </dgm:t>
    </dgm:pt>
    <dgm:pt modelId="{5BD03F8D-0E2C-40B4-917E-B2E0029550BB}" type="sibTrans" cxnId="{70EACFC1-FF3E-4EB7-86CE-A85CF47E0A2A}">
      <dgm:prSet/>
      <dgm:spPr/>
      <dgm:t>
        <a:bodyPr/>
        <a:lstStyle/>
        <a:p>
          <a:endParaRPr lang="en-US"/>
        </a:p>
      </dgm:t>
    </dgm:pt>
    <dgm:pt modelId="{6E89F4D3-779C-4704-9928-9742B8536F01}" type="pres">
      <dgm:prSet presAssocID="{5446EFF1-171A-4395-9601-2905B13D39B8}" presName="Name0" presStyleCnt="0">
        <dgm:presLayoutVars>
          <dgm:dir/>
          <dgm:animLvl val="lvl"/>
          <dgm:resizeHandles val="exact"/>
        </dgm:presLayoutVars>
      </dgm:prSet>
      <dgm:spPr/>
    </dgm:pt>
    <dgm:pt modelId="{6D88947F-D4BA-4AE3-A53C-C1A338662D82}" type="pres">
      <dgm:prSet presAssocID="{2C0A35F5-D869-483A-860D-5E9177DB7B4A}" presName="linNode" presStyleCnt="0"/>
      <dgm:spPr/>
    </dgm:pt>
    <dgm:pt modelId="{D38237BA-7BF8-4D53-88CF-680364DEC109}" type="pres">
      <dgm:prSet presAssocID="{2C0A35F5-D869-483A-860D-5E9177DB7B4A}" presName="parentText" presStyleLbl="node1" presStyleIdx="0" presStyleCnt="8">
        <dgm:presLayoutVars>
          <dgm:chMax val="1"/>
          <dgm:bulletEnabled val="1"/>
        </dgm:presLayoutVars>
      </dgm:prSet>
      <dgm:spPr/>
    </dgm:pt>
    <dgm:pt modelId="{B4792679-8400-41F0-9322-E5D1AF0D2209}" type="pres">
      <dgm:prSet presAssocID="{2C0A35F5-D869-483A-860D-5E9177DB7B4A}" presName="descendantText" presStyleLbl="alignAccFollowNode1" presStyleIdx="0" presStyleCnt="8">
        <dgm:presLayoutVars>
          <dgm:bulletEnabled val="1"/>
        </dgm:presLayoutVars>
      </dgm:prSet>
      <dgm:spPr/>
    </dgm:pt>
    <dgm:pt modelId="{8820731B-B262-4B56-94D5-14BC8897F68B}" type="pres">
      <dgm:prSet presAssocID="{72BFE5BB-1D25-4038-9F88-412D5BCB7B0E}" presName="sp" presStyleCnt="0"/>
      <dgm:spPr/>
    </dgm:pt>
    <dgm:pt modelId="{7ECB94DF-5887-431D-A68D-2B1959873F61}" type="pres">
      <dgm:prSet presAssocID="{EE9EFA89-257A-488E-9C4B-B6261537058F}" presName="linNode" presStyleCnt="0"/>
      <dgm:spPr/>
    </dgm:pt>
    <dgm:pt modelId="{20E20B22-4320-48A3-BDEF-99DB95374279}" type="pres">
      <dgm:prSet presAssocID="{EE9EFA89-257A-488E-9C4B-B6261537058F}" presName="parentText" presStyleLbl="node1" presStyleIdx="1" presStyleCnt="8">
        <dgm:presLayoutVars>
          <dgm:chMax val="1"/>
          <dgm:bulletEnabled val="1"/>
        </dgm:presLayoutVars>
      </dgm:prSet>
      <dgm:spPr/>
    </dgm:pt>
    <dgm:pt modelId="{B7121F5E-DB7C-4DA4-BC56-4340A2131583}" type="pres">
      <dgm:prSet presAssocID="{EE9EFA89-257A-488E-9C4B-B6261537058F}" presName="descendantText" presStyleLbl="alignAccFollowNode1" presStyleIdx="1" presStyleCnt="8">
        <dgm:presLayoutVars>
          <dgm:bulletEnabled val="1"/>
        </dgm:presLayoutVars>
      </dgm:prSet>
      <dgm:spPr/>
    </dgm:pt>
    <dgm:pt modelId="{B0626EF1-27F7-4F79-A217-547E1229E45A}" type="pres">
      <dgm:prSet presAssocID="{6EDA5F70-45DC-4E41-9CD9-B48062558C4C}" presName="sp" presStyleCnt="0"/>
      <dgm:spPr/>
    </dgm:pt>
    <dgm:pt modelId="{9073B5F6-D042-472C-BACF-185DDF1EBD91}" type="pres">
      <dgm:prSet presAssocID="{2E201FBC-2E71-45CA-85F2-BBEA66F22710}" presName="linNode" presStyleCnt="0"/>
      <dgm:spPr/>
    </dgm:pt>
    <dgm:pt modelId="{4E6F0DBA-B961-4C16-9388-1BFC67995F5F}" type="pres">
      <dgm:prSet presAssocID="{2E201FBC-2E71-45CA-85F2-BBEA66F22710}" presName="parentText" presStyleLbl="node1" presStyleIdx="2" presStyleCnt="8">
        <dgm:presLayoutVars>
          <dgm:chMax val="1"/>
          <dgm:bulletEnabled val="1"/>
        </dgm:presLayoutVars>
      </dgm:prSet>
      <dgm:spPr/>
    </dgm:pt>
    <dgm:pt modelId="{097477C9-2C5B-43D0-9656-679488F5546D}" type="pres">
      <dgm:prSet presAssocID="{2E201FBC-2E71-45CA-85F2-BBEA66F22710}" presName="descendantText" presStyleLbl="alignAccFollowNode1" presStyleIdx="2" presStyleCnt="8">
        <dgm:presLayoutVars>
          <dgm:bulletEnabled val="1"/>
        </dgm:presLayoutVars>
      </dgm:prSet>
      <dgm:spPr/>
    </dgm:pt>
    <dgm:pt modelId="{537D55C6-5F14-40F9-894B-7F236DF79479}" type="pres">
      <dgm:prSet presAssocID="{33ACBD57-D2C7-49DE-9AA3-B3ABFFF9BD35}" presName="sp" presStyleCnt="0"/>
      <dgm:spPr/>
    </dgm:pt>
    <dgm:pt modelId="{E46DF37D-55B4-4635-B611-A3421AB24822}" type="pres">
      <dgm:prSet presAssocID="{5CA45785-10F9-4066-889F-7962CE62605B}" presName="linNode" presStyleCnt="0"/>
      <dgm:spPr/>
    </dgm:pt>
    <dgm:pt modelId="{97394C1D-1510-44A3-86EE-7842C35A2837}" type="pres">
      <dgm:prSet presAssocID="{5CA45785-10F9-4066-889F-7962CE62605B}" presName="parentText" presStyleLbl="node1" presStyleIdx="3" presStyleCnt="8">
        <dgm:presLayoutVars>
          <dgm:chMax val="1"/>
          <dgm:bulletEnabled val="1"/>
        </dgm:presLayoutVars>
      </dgm:prSet>
      <dgm:spPr/>
    </dgm:pt>
    <dgm:pt modelId="{47CF7572-EB77-40CF-85FA-DAA88975B583}" type="pres">
      <dgm:prSet presAssocID="{5CA45785-10F9-4066-889F-7962CE62605B}" presName="descendantText" presStyleLbl="alignAccFollowNode1" presStyleIdx="3" presStyleCnt="8">
        <dgm:presLayoutVars>
          <dgm:bulletEnabled val="1"/>
        </dgm:presLayoutVars>
      </dgm:prSet>
      <dgm:spPr/>
    </dgm:pt>
    <dgm:pt modelId="{C9801D16-074A-4E21-B994-F24271763EE9}" type="pres">
      <dgm:prSet presAssocID="{12D9D37A-65B7-4C71-871E-0FF4B08CCF51}" presName="sp" presStyleCnt="0"/>
      <dgm:spPr/>
    </dgm:pt>
    <dgm:pt modelId="{CD2F97DD-56B0-45C5-8508-B498BEF5BF62}" type="pres">
      <dgm:prSet presAssocID="{93B43844-DDF0-4C49-B9A1-4243D67B231A}" presName="linNode" presStyleCnt="0"/>
      <dgm:spPr/>
    </dgm:pt>
    <dgm:pt modelId="{109F4736-78B2-4D14-88FA-D86C9076AABD}" type="pres">
      <dgm:prSet presAssocID="{93B43844-DDF0-4C49-B9A1-4243D67B231A}" presName="parentText" presStyleLbl="node1" presStyleIdx="4" presStyleCnt="8">
        <dgm:presLayoutVars>
          <dgm:chMax val="1"/>
          <dgm:bulletEnabled val="1"/>
        </dgm:presLayoutVars>
      </dgm:prSet>
      <dgm:spPr/>
    </dgm:pt>
    <dgm:pt modelId="{BB83348D-4945-4C37-842E-583E888D0696}" type="pres">
      <dgm:prSet presAssocID="{93B43844-DDF0-4C49-B9A1-4243D67B231A}" presName="descendantText" presStyleLbl="alignAccFollowNode1" presStyleIdx="4" presStyleCnt="8">
        <dgm:presLayoutVars>
          <dgm:bulletEnabled val="1"/>
        </dgm:presLayoutVars>
      </dgm:prSet>
      <dgm:spPr/>
    </dgm:pt>
    <dgm:pt modelId="{E8D62562-11C7-418E-B007-16DB65819051}" type="pres">
      <dgm:prSet presAssocID="{F100504C-4CE3-49D1-BB6D-30B7D979D917}" presName="sp" presStyleCnt="0"/>
      <dgm:spPr/>
    </dgm:pt>
    <dgm:pt modelId="{EBCAF44E-89B0-4DDE-90CF-C2493CD43639}" type="pres">
      <dgm:prSet presAssocID="{E674ACC7-31F3-4F8E-9C68-98351B47DC8A}" presName="linNode" presStyleCnt="0"/>
      <dgm:spPr/>
    </dgm:pt>
    <dgm:pt modelId="{37DB918E-6974-4234-A394-616BC9EB5936}" type="pres">
      <dgm:prSet presAssocID="{E674ACC7-31F3-4F8E-9C68-98351B47DC8A}" presName="parentText" presStyleLbl="node1" presStyleIdx="5" presStyleCnt="8">
        <dgm:presLayoutVars>
          <dgm:chMax val="1"/>
          <dgm:bulletEnabled val="1"/>
        </dgm:presLayoutVars>
      </dgm:prSet>
      <dgm:spPr/>
    </dgm:pt>
    <dgm:pt modelId="{D77760EA-36A4-4D4E-B29E-A617AD30B24E}" type="pres">
      <dgm:prSet presAssocID="{E674ACC7-31F3-4F8E-9C68-98351B47DC8A}" presName="descendantText" presStyleLbl="alignAccFollowNode1" presStyleIdx="5" presStyleCnt="8">
        <dgm:presLayoutVars>
          <dgm:bulletEnabled val="1"/>
        </dgm:presLayoutVars>
      </dgm:prSet>
      <dgm:spPr/>
    </dgm:pt>
    <dgm:pt modelId="{C480978D-31D2-4212-AC99-F71CDE5CDECE}" type="pres">
      <dgm:prSet presAssocID="{8C2B055E-C246-490C-84BD-0CD55CDB53AB}" presName="sp" presStyleCnt="0"/>
      <dgm:spPr/>
    </dgm:pt>
    <dgm:pt modelId="{233AA50A-3618-4300-8F95-78496B644B1D}" type="pres">
      <dgm:prSet presAssocID="{6295C879-19BC-47F5-855F-0A62FD7B7806}" presName="linNode" presStyleCnt="0"/>
      <dgm:spPr/>
    </dgm:pt>
    <dgm:pt modelId="{7E424933-A09C-4471-A1B3-469E153AC570}" type="pres">
      <dgm:prSet presAssocID="{6295C879-19BC-47F5-855F-0A62FD7B7806}" presName="parentText" presStyleLbl="node1" presStyleIdx="6" presStyleCnt="8">
        <dgm:presLayoutVars>
          <dgm:chMax val="1"/>
          <dgm:bulletEnabled val="1"/>
        </dgm:presLayoutVars>
      </dgm:prSet>
      <dgm:spPr/>
    </dgm:pt>
    <dgm:pt modelId="{40B85069-D97D-4EEB-9C10-D7AB90825804}" type="pres">
      <dgm:prSet presAssocID="{6295C879-19BC-47F5-855F-0A62FD7B7806}" presName="descendantText" presStyleLbl="alignAccFollowNode1" presStyleIdx="6" presStyleCnt="8">
        <dgm:presLayoutVars>
          <dgm:bulletEnabled val="1"/>
        </dgm:presLayoutVars>
      </dgm:prSet>
      <dgm:spPr/>
    </dgm:pt>
    <dgm:pt modelId="{077ADFE9-9FB2-4461-8552-A03EA0319ED8}" type="pres">
      <dgm:prSet presAssocID="{B7C9AC63-9D37-4E80-955F-DD8FC7888DC6}" presName="sp" presStyleCnt="0"/>
      <dgm:spPr/>
    </dgm:pt>
    <dgm:pt modelId="{0A8E8D5D-3FC2-4930-BC7F-8BE92DDCC481}" type="pres">
      <dgm:prSet presAssocID="{460B913A-FB9A-415E-BD46-BB8BA416022F}" presName="linNode" presStyleCnt="0"/>
      <dgm:spPr/>
    </dgm:pt>
    <dgm:pt modelId="{57ED94BE-F34C-4021-B74C-AD232BC52B9F}" type="pres">
      <dgm:prSet presAssocID="{460B913A-FB9A-415E-BD46-BB8BA416022F}" presName="parentText" presStyleLbl="node1" presStyleIdx="7" presStyleCnt="8">
        <dgm:presLayoutVars>
          <dgm:chMax val="1"/>
          <dgm:bulletEnabled val="1"/>
        </dgm:presLayoutVars>
      </dgm:prSet>
      <dgm:spPr/>
    </dgm:pt>
    <dgm:pt modelId="{1870269D-62FF-40DA-A9F3-C9E8F40D663F}" type="pres">
      <dgm:prSet presAssocID="{460B913A-FB9A-415E-BD46-BB8BA416022F}" presName="descendantText" presStyleLbl="alignAccFollowNode1" presStyleIdx="7" presStyleCnt="8">
        <dgm:presLayoutVars>
          <dgm:bulletEnabled val="1"/>
        </dgm:presLayoutVars>
      </dgm:prSet>
      <dgm:spPr/>
    </dgm:pt>
  </dgm:ptLst>
  <dgm:cxnLst>
    <dgm:cxn modelId="{2EE5AC08-76EB-41A3-9B1B-63B214B2DAD2}" srcId="{5446EFF1-171A-4395-9601-2905B13D39B8}" destId="{93B43844-DDF0-4C49-B9A1-4243D67B231A}" srcOrd="4" destOrd="0" parTransId="{7E6B720D-D766-4290-9735-ACE36324F51D}" sibTransId="{F100504C-4CE3-49D1-BB6D-30B7D979D917}"/>
    <dgm:cxn modelId="{FCA2320B-05F8-4CEB-9221-B53EE62D620E}" srcId="{2C0A35F5-D869-483A-860D-5E9177DB7B4A}" destId="{EAB6C7A7-209D-43A8-BBE8-FD0F5DB933E8}" srcOrd="0" destOrd="0" parTransId="{97087970-0C11-426F-9EC5-942B3B7383E2}" sibTransId="{13824EE0-D941-44D4-ACD1-4ED241005FE6}"/>
    <dgm:cxn modelId="{B489310C-30D4-4A81-9AFD-634F71793E8D}" type="presOf" srcId="{EAB6C7A7-209D-43A8-BBE8-FD0F5DB933E8}" destId="{B4792679-8400-41F0-9322-E5D1AF0D2209}" srcOrd="0" destOrd="0" presId="urn:microsoft.com/office/officeart/2005/8/layout/vList5"/>
    <dgm:cxn modelId="{DC243D0E-AEC1-476C-B6F4-23026ED12D45}" srcId="{E674ACC7-31F3-4F8E-9C68-98351B47DC8A}" destId="{A9B3ACDE-DDD3-486C-A98C-D578040E3338}" srcOrd="0" destOrd="0" parTransId="{BC9FC76A-134A-4166-A849-594D19A95975}" sibTransId="{0EFF6B6E-9A41-4B88-8F8E-7DF5E74D45DE}"/>
    <dgm:cxn modelId="{ECDD7311-F11B-4922-88E5-9E3806AE141C}" srcId="{5446EFF1-171A-4395-9601-2905B13D39B8}" destId="{460B913A-FB9A-415E-BD46-BB8BA416022F}" srcOrd="7" destOrd="0" parTransId="{DCECDD95-4EF6-4498-931D-B2EBD5ABABB7}" sibTransId="{A636E35E-5CC6-45D7-AA11-E32A42F77053}"/>
    <dgm:cxn modelId="{19292913-0245-4E61-9868-3892F65EBEFA}" type="presOf" srcId="{93B43844-DDF0-4C49-B9A1-4243D67B231A}" destId="{109F4736-78B2-4D14-88FA-D86C9076AABD}" srcOrd="0" destOrd="0" presId="urn:microsoft.com/office/officeart/2005/8/layout/vList5"/>
    <dgm:cxn modelId="{AB581323-EAC8-4DF6-A13E-69483593728A}" type="presOf" srcId="{CB3B239D-117F-4499-8ADA-CE9611E80381}" destId="{B7121F5E-DB7C-4DA4-BC56-4340A2131583}" srcOrd="0" destOrd="0" presId="urn:microsoft.com/office/officeart/2005/8/layout/vList5"/>
    <dgm:cxn modelId="{C611F527-D451-48C5-8E62-CF1E0CF82A9F}" srcId="{EE9EFA89-257A-488E-9C4B-B6261537058F}" destId="{CB3B239D-117F-4499-8ADA-CE9611E80381}" srcOrd="0" destOrd="0" parTransId="{F7679C9A-9E4B-4DA1-AFF5-2E362E783185}" sibTransId="{358A1D07-D146-4415-9AAD-A4D71B143102}"/>
    <dgm:cxn modelId="{447DB82F-F14A-4BDB-9CB8-9257D555346C}" type="presOf" srcId="{6F62DF62-B1B4-462B-9ED5-5198957EE02F}" destId="{BB83348D-4945-4C37-842E-583E888D0696}" srcOrd="0" destOrd="0" presId="urn:microsoft.com/office/officeart/2005/8/layout/vList5"/>
    <dgm:cxn modelId="{F0E4283E-67FD-4F54-ACA2-B6A02E8BF02A}" type="presOf" srcId="{7EC7EA02-3DD3-44C3-A45B-94C9A98B13BD}" destId="{1870269D-62FF-40DA-A9F3-C9E8F40D663F}" srcOrd="0" destOrd="0" presId="urn:microsoft.com/office/officeart/2005/8/layout/vList5"/>
    <dgm:cxn modelId="{2DBEA13E-C79B-43E0-99C9-069CA77D9342}" srcId="{2E201FBC-2E71-45CA-85F2-BBEA66F22710}" destId="{E63D6EEA-3B6B-4065-B69B-F127859245C4}" srcOrd="0" destOrd="0" parTransId="{7CEA07A3-9E84-41A5-8FA5-303BFE3D5CB9}" sibTransId="{717C22EB-EEF1-4701-81FF-FD805ABD48DC}"/>
    <dgm:cxn modelId="{953D305B-B4C9-4D3E-90D8-47050C0443D4}" srcId="{93B43844-DDF0-4C49-B9A1-4243D67B231A}" destId="{6F62DF62-B1B4-462B-9ED5-5198957EE02F}" srcOrd="0" destOrd="0" parTransId="{35928BCC-178F-4627-9C0F-926E4E88F5E8}" sibTransId="{0FB24261-A346-4B1F-8C8E-B04649D760C3}"/>
    <dgm:cxn modelId="{C70A2C5C-1FB1-4893-A55A-301B70A43CF0}" type="presOf" srcId="{6295C879-19BC-47F5-855F-0A62FD7B7806}" destId="{7E424933-A09C-4471-A1B3-469E153AC570}" srcOrd="0" destOrd="0" presId="urn:microsoft.com/office/officeart/2005/8/layout/vList5"/>
    <dgm:cxn modelId="{DF5A5C5C-B1EC-4A9C-92F5-26AC23831FF2}" srcId="{5446EFF1-171A-4395-9601-2905B13D39B8}" destId="{5CA45785-10F9-4066-889F-7962CE62605B}" srcOrd="3" destOrd="0" parTransId="{288B56BA-1992-4B51-AEE5-334DD4F0D0DC}" sibTransId="{12D9D37A-65B7-4C71-871E-0FF4B08CCF51}"/>
    <dgm:cxn modelId="{22FBA149-F81A-4B75-AB55-4AD836620CF4}" type="presOf" srcId="{A9B3ACDE-DDD3-486C-A98C-D578040E3338}" destId="{D77760EA-36A4-4D4E-B29E-A617AD30B24E}" srcOrd="0" destOrd="0" presId="urn:microsoft.com/office/officeart/2005/8/layout/vList5"/>
    <dgm:cxn modelId="{03A87F6F-C48E-4BBE-9317-36F35DE7EEAF}" srcId="{5446EFF1-171A-4395-9601-2905B13D39B8}" destId="{E674ACC7-31F3-4F8E-9C68-98351B47DC8A}" srcOrd="5" destOrd="0" parTransId="{F10357DB-F152-433E-B01A-8D6F9503149E}" sibTransId="{8C2B055E-C246-490C-84BD-0CD55CDB53AB}"/>
    <dgm:cxn modelId="{573B916F-E3AD-4FFB-82C4-1A21512CA9ED}" type="presOf" srcId="{E63D6EEA-3B6B-4065-B69B-F127859245C4}" destId="{097477C9-2C5B-43D0-9656-679488F5546D}" srcOrd="0" destOrd="0" presId="urn:microsoft.com/office/officeart/2005/8/layout/vList5"/>
    <dgm:cxn modelId="{C9B2DC71-C252-40A2-9873-4FFFBCC31616}" type="presOf" srcId="{460B913A-FB9A-415E-BD46-BB8BA416022F}" destId="{57ED94BE-F34C-4021-B74C-AD232BC52B9F}" srcOrd="0" destOrd="0" presId="urn:microsoft.com/office/officeart/2005/8/layout/vList5"/>
    <dgm:cxn modelId="{047B857A-8AFC-42D4-B360-553ED106E322}" type="presOf" srcId="{5446EFF1-171A-4395-9601-2905B13D39B8}" destId="{6E89F4D3-779C-4704-9928-9742B8536F01}" srcOrd="0" destOrd="0" presId="urn:microsoft.com/office/officeart/2005/8/layout/vList5"/>
    <dgm:cxn modelId="{BF86357D-6AE3-4A04-8E9F-DF0754402CFD}" type="presOf" srcId="{0261AC17-33C0-4ADB-864C-EDA64C7BA844}" destId="{47CF7572-EB77-40CF-85FA-DAA88975B583}" srcOrd="0" destOrd="0" presId="urn:microsoft.com/office/officeart/2005/8/layout/vList5"/>
    <dgm:cxn modelId="{11E30384-8494-42D8-9817-F03A0D2559A3}" type="presOf" srcId="{51B93AB7-AC8A-4FEA-90A5-18DCE1387D75}" destId="{40B85069-D97D-4EEB-9C10-D7AB90825804}" srcOrd="0" destOrd="0" presId="urn:microsoft.com/office/officeart/2005/8/layout/vList5"/>
    <dgm:cxn modelId="{26874B92-ADD3-4091-BBA3-28E7C1F5EEFA}" srcId="{5446EFF1-171A-4395-9601-2905B13D39B8}" destId="{2E201FBC-2E71-45CA-85F2-BBEA66F22710}" srcOrd="2" destOrd="0" parTransId="{0D17FF15-71AF-429F-A895-0E19BC0D969E}" sibTransId="{33ACBD57-D2C7-49DE-9AA3-B3ABFFF9BD35}"/>
    <dgm:cxn modelId="{C8D439AC-2C73-4D8E-8535-2C1926D3329C}" type="presOf" srcId="{EE9EFA89-257A-488E-9C4B-B6261537058F}" destId="{20E20B22-4320-48A3-BDEF-99DB95374279}" srcOrd="0" destOrd="0" presId="urn:microsoft.com/office/officeart/2005/8/layout/vList5"/>
    <dgm:cxn modelId="{264B5BAC-7EA1-4093-9A1F-4C80E136E807}" type="presOf" srcId="{2C0A35F5-D869-483A-860D-5E9177DB7B4A}" destId="{D38237BA-7BF8-4D53-88CF-680364DEC109}" srcOrd="0" destOrd="0" presId="urn:microsoft.com/office/officeart/2005/8/layout/vList5"/>
    <dgm:cxn modelId="{EAD273AD-EDCE-44E7-B082-2E827CD966ED}" type="presOf" srcId="{2E201FBC-2E71-45CA-85F2-BBEA66F22710}" destId="{4E6F0DBA-B961-4C16-9388-1BFC67995F5F}" srcOrd="0" destOrd="0" presId="urn:microsoft.com/office/officeart/2005/8/layout/vList5"/>
    <dgm:cxn modelId="{3423A6B3-3C39-4D66-AF6C-E275FF74A505}" srcId="{460B913A-FB9A-415E-BD46-BB8BA416022F}" destId="{7EC7EA02-3DD3-44C3-A45B-94C9A98B13BD}" srcOrd="0" destOrd="0" parTransId="{34B196FF-B2A7-495F-B416-61B52D0924A2}" sibTransId="{50C80817-8DDC-4386-8825-5AF47E6DF60D}"/>
    <dgm:cxn modelId="{70EACFC1-FF3E-4EB7-86CE-A85CF47E0A2A}" srcId="{6295C879-19BC-47F5-855F-0A62FD7B7806}" destId="{51B93AB7-AC8A-4FEA-90A5-18DCE1387D75}" srcOrd="0" destOrd="0" parTransId="{440D7970-535E-480C-87EB-05ACDDA81448}" sibTransId="{5BD03F8D-0E2C-40B4-917E-B2E0029550BB}"/>
    <dgm:cxn modelId="{629F16CA-B7E2-4942-8ED0-CA3110F2D325}" type="presOf" srcId="{E674ACC7-31F3-4F8E-9C68-98351B47DC8A}" destId="{37DB918E-6974-4234-A394-616BC9EB5936}" srcOrd="0" destOrd="0" presId="urn:microsoft.com/office/officeart/2005/8/layout/vList5"/>
    <dgm:cxn modelId="{CDCA15CF-67D9-4C5D-AF7B-0544ED5E1224}" type="presOf" srcId="{5CA45785-10F9-4066-889F-7962CE62605B}" destId="{97394C1D-1510-44A3-86EE-7842C35A2837}" srcOrd="0" destOrd="0" presId="urn:microsoft.com/office/officeart/2005/8/layout/vList5"/>
    <dgm:cxn modelId="{BB10A8DE-949E-446B-B938-9D2F488E65BA}" srcId="{5446EFF1-171A-4395-9601-2905B13D39B8}" destId="{6295C879-19BC-47F5-855F-0A62FD7B7806}" srcOrd="6" destOrd="0" parTransId="{0D3C28AD-1CFD-4AAD-9119-6D7EE2921A43}" sibTransId="{B7C9AC63-9D37-4E80-955F-DD8FC7888DC6}"/>
    <dgm:cxn modelId="{9179CAE9-31B1-4A67-8F18-8E6657234DBC}" srcId="{5446EFF1-171A-4395-9601-2905B13D39B8}" destId="{2C0A35F5-D869-483A-860D-5E9177DB7B4A}" srcOrd="0" destOrd="0" parTransId="{6136C345-2736-476A-A8A8-49094F85DA85}" sibTransId="{72BFE5BB-1D25-4038-9F88-412D5BCB7B0E}"/>
    <dgm:cxn modelId="{A6FEBEF8-CCA5-44D4-98B1-A4E89C6783A4}" srcId="{5CA45785-10F9-4066-889F-7962CE62605B}" destId="{0261AC17-33C0-4ADB-864C-EDA64C7BA844}" srcOrd="0" destOrd="0" parTransId="{73CF3A5F-AEDF-4CD5-B8D3-DC810EA5A850}" sibTransId="{CDEF530F-120A-442A-B0AF-91068F6D9D0C}"/>
    <dgm:cxn modelId="{99D139FB-0C7F-47EA-8CB2-F93253F88D8C}" srcId="{5446EFF1-171A-4395-9601-2905B13D39B8}" destId="{EE9EFA89-257A-488E-9C4B-B6261537058F}" srcOrd="1" destOrd="0" parTransId="{698B6C1B-CEF9-4C57-A51A-DAC599B9D576}" sibTransId="{6EDA5F70-45DC-4E41-9CD9-B48062558C4C}"/>
    <dgm:cxn modelId="{1010B337-96CF-478B-BAEB-E9F67C72EBAE}" type="presParOf" srcId="{6E89F4D3-779C-4704-9928-9742B8536F01}" destId="{6D88947F-D4BA-4AE3-A53C-C1A338662D82}" srcOrd="0" destOrd="0" presId="urn:microsoft.com/office/officeart/2005/8/layout/vList5"/>
    <dgm:cxn modelId="{1C09BA33-5B2A-408F-9C4B-6BFFB570D196}" type="presParOf" srcId="{6D88947F-D4BA-4AE3-A53C-C1A338662D82}" destId="{D38237BA-7BF8-4D53-88CF-680364DEC109}" srcOrd="0" destOrd="0" presId="urn:microsoft.com/office/officeart/2005/8/layout/vList5"/>
    <dgm:cxn modelId="{B9F3C5E0-FFAB-42EC-8160-877CB221C992}" type="presParOf" srcId="{6D88947F-D4BA-4AE3-A53C-C1A338662D82}" destId="{B4792679-8400-41F0-9322-E5D1AF0D2209}" srcOrd="1" destOrd="0" presId="urn:microsoft.com/office/officeart/2005/8/layout/vList5"/>
    <dgm:cxn modelId="{7DADA0E4-21FC-4AAD-940E-54A3825295C9}" type="presParOf" srcId="{6E89F4D3-779C-4704-9928-9742B8536F01}" destId="{8820731B-B262-4B56-94D5-14BC8897F68B}" srcOrd="1" destOrd="0" presId="urn:microsoft.com/office/officeart/2005/8/layout/vList5"/>
    <dgm:cxn modelId="{0D6A5791-728A-4407-B349-ABAD31BE3CC6}" type="presParOf" srcId="{6E89F4D3-779C-4704-9928-9742B8536F01}" destId="{7ECB94DF-5887-431D-A68D-2B1959873F61}" srcOrd="2" destOrd="0" presId="urn:microsoft.com/office/officeart/2005/8/layout/vList5"/>
    <dgm:cxn modelId="{1FCA5AEF-8C81-4BED-BDED-9A44BC8A1E5A}" type="presParOf" srcId="{7ECB94DF-5887-431D-A68D-2B1959873F61}" destId="{20E20B22-4320-48A3-BDEF-99DB95374279}" srcOrd="0" destOrd="0" presId="urn:microsoft.com/office/officeart/2005/8/layout/vList5"/>
    <dgm:cxn modelId="{11B2555A-3AED-47CF-9940-FB3F4A344522}" type="presParOf" srcId="{7ECB94DF-5887-431D-A68D-2B1959873F61}" destId="{B7121F5E-DB7C-4DA4-BC56-4340A2131583}" srcOrd="1" destOrd="0" presId="urn:microsoft.com/office/officeart/2005/8/layout/vList5"/>
    <dgm:cxn modelId="{6543EB00-6190-4B16-A04C-A2630C704CAD}" type="presParOf" srcId="{6E89F4D3-779C-4704-9928-9742B8536F01}" destId="{B0626EF1-27F7-4F79-A217-547E1229E45A}" srcOrd="3" destOrd="0" presId="urn:microsoft.com/office/officeart/2005/8/layout/vList5"/>
    <dgm:cxn modelId="{CC7E6C71-8080-4CD6-91F6-00541FC18C40}" type="presParOf" srcId="{6E89F4D3-779C-4704-9928-9742B8536F01}" destId="{9073B5F6-D042-472C-BACF-185DDF1EBD91}" srcOrd="4" destOrd="0" presId="urn:microsoft.com/office/officeart/2005/8/layout/vList5"/>
    <dgm:cxn modelId="{98C60B4B-7577-47FD-A980-D9FB72CE3ECC}" type="presParOf" srcId="{9073B5F6-D042-472C-BACF-185DDF1EBD91}" destId="{4E6F0DBA-B961-4C16-9388-1BFC67995F5F}" srcOrd="0" destOrd="0" presId="urn:microsoft.com/office/officeart/2005/8/layout/vList5"/>
    <dgm:cxn modelId="{2CC940C5-02F1-4038-AA50-4CE66BCFC460}" type="presParOf" srcId="{9073B5F6-D042-472C-BACF-185DDF1EBD91}" destId="{097477C9-2C5B-43D0-9656-679488F5546D}" srcOrd="1" destOrd="0" presId="urn:microsoft.com/office/officeart/2005/8/layout/vList5"/>
    <dgm:cxn modelId="{46CC5C2D-BB28-46E9-85A8-AA34BBCD7514}" type="presParOf" srcId="{6E89F4D3-779C-4704-9928-9742B8536F01}" destId="{537D55C6-5F14-40F9-894B-7F236DF79479}" srcOrd="5" destOrd="0" presId="urn:microsoft.com/office/officeart/2005/8/layout/vList5"/>
    <dgm:cxn modelId="{D98478C2-DAAC-4CCE-9E0D-07A9E9BB301D}" type="presParOf" srcId="{6E89F4D3-779C-4704-9928-9742B8536F01}" destId="{E46DF37D-55B4-4635-B611-A3421AB24822}" srcOrd="6" destOrd="0" presId="urn:microsoft.com/office/officeart/2005/8/layout/vList5"/>
    <dgm:cxn modelId="{A59CEC21-8E3B-4C69-91BA-AA05B9161ABC}" type="presParOf" srcId="{E46DF37D-55B4-4635-B611-A3421AB24822}" destId="{97394C1D-1510-44A3-86EE-7842C35A2837}" srcOrd="0" destOrd="0" presId="urn:microsoft.com/office/officeart/2005/8/layout/vList5"/>
    <dgm:cxn modelId="{F59C56FF-9AFA-4BD7-9373-17991F012A65}" type="presParOf" srcId="{E46DF37D-55B4-4635-B611-A3421AB24822}" destId="{47CF7572-EB77-40CF-85FA-DAA88975B583}" srcOrd="1" destOrd="0" presId="urn:microsoft.com/office/officeart/2005/8/layout/vList5"/>
    <dgm:cxn modelId="{802DB2D0-8B2E-40B5-98DB-8EF0C54F198B}" type="presParOf" srcId="{6E89F4D3-779C-4704-9928-9742B8536F01}" destId="{C9801D16-074A-4E21-B994-F24271763EE9}" srcOrd="7" destOrd="0" presId="urn:microsoft.com/office/officeart/2005/8/layout/vList5"/>
    <dgm:cxn modelId="{CB48E9D1-E189-44F9-A21C-47760D87BA20}" type="presParOf" srcId="{6E89F4D3-779C-4704-9928-9742B8536F01}" destId="{CD2F97DD-56B0-45C5-8508-B498BEF5BF62}" srcOrd="8" destOrd="0" presId="urn:microsoft.com/office/officeart/2005/8/layout/vList5"/>
    <dgm:cxn modelId="{39ED6221-A96E-4A23-98F0-C045395FE845}" type="presParOf" srcId="{CD2F97DD-56B0-45C5-8508-B498BEF5BF62}" destId="{109F4736-78B2-4D14-88FA-D86C9076AABD}" srcOrd="0" destOrd="0" presId="urn:microsoft.com/office/officeart/2005/8/layout/vList5"/>
    <dgm:cxn modelId="{1A907B46-EA9C-442E-87B4-0BBF33AAA465}" type="presParOf" srcId="{CD2F97DD-56B0-45C5-8508-B498BEF5BF62}" destId="{BB83348D-4945-4C37-842E-583E888D0696}" srcOrd="1" destOrd="0" presId="urn:microsoft.com/office/officeart/2005/8/layout/vList5"/>
    <dgm:cxn modelId="{620892AF-9D49-4222-A74A-39631543C481}" type="presParOf" srcId="{6E89F4D3-779C-4704-9928-9742B8536F01}" destId="{E8D62562-11C7-418E-B007-16DB65819051}" srcOrd="9" destOrd="0" presId="urn:microsoft.com/office/officeart/2005/8/layout/vList5"/>
    <dgm:cxn modelId="{5AFAA33F-AFA0-40D1-B345-A56AE85D3B52}" type="presParOf" srcId="{6E89F4D3-779C-4704-9928-9742B8536F01}" destId="{EBCAF44E-89B0-4DDE-90CF-C2493CD43639}" srcOrd="10" destOrd="0" presId="urn:microsoft.com/office/officeart/2005/8/layout/vList5"/>
    <dgm:cxn modelId="{09A793B8-7D3B-40DF-83CD-C1EAA8D97353}" type="presParOf" srcId="{EBCAF44E-89B0-4DDE-90CF-C2493CD43639}" destId="{37DB918E-6974-4234-A394-616BC9EB5936}" srcOrd="0" destOrd="0" presId="urn:microsoft.com/office/officeart/2005/8/layout/vList5"/>
    <dgm:cxn modelId="{6682BD18-1D6C-49E7-B784-3E11C90BD224}" type="presParOf" srcId="{EBCAF44E-89B0-4DDE-90CF-C2493CD43639}" destId="{D77760EA-36A4-4D4E-B29E-A617AD30B24E}" srcOrd="1" destOrd="0" presId="urn:microsoft.com/office/officeart/2005/8/layout/vList5"/>
    <dgm:cxn modelId="{2E61088E-1BDB-4DD7-A28C-646A9C268F96}" type="presParOf" srcId="{6E89F4D3-779C-4704-9928-9742B8536F01}" destId="{C480978D-31D2-4212-AC99-F71CDE5CDECE}" srcOrd="11" destOrd="0" presId="urn:microsoft.com/office/officeart/2005/8/layout/vList5"/>
    <dgm:cxn modelId="{8484AC77-A34F-4CFB-916D-06D2E419B82C}" type="presParOf" srcId="{6E89F4D3-779C-4704-9928-9742B8536F01}" destId="{233AA50A-3618-4300-8F95-78496B644B1D}" srcOrd="12" destOrd="0" presId="urn:microsoft.com/office/officeart/2005/8/layout/vList5"/>
    <dgm:cxn modelId="{4C901EAA-5CAB-4C77-A475-40F8E1DE8D6D}" type="presParOf" srcId="{233AA50A-3618-4300-8F95-78496B644B1D}" destId="{7E424933-A09C-4471-A1B3-469E153AC570}" srcOrd="0" destOrd="0" presId="urn:microsoft.com/office/officeart/2005/8/layout/vList5"/>
    <dgm:cxn modelId="{E6D30A27-2008-43A0-A793-89B10301A8A0}" type="presParOf" srcId="{233AA50A-3618-4300-8F95-78496B644B1D}" destId="{40B85069-D97D-4EEB-9C10-D7AB90825804}" srcOrd="1" destOrd="0" presId="urn:microsoft.com/office/officeart/2005/8/layout/vList5"/>
    <dgm:cxn modelId="{78511E01-BFEE-4E23-A9BB-CD2EE537C4C6}" type="presParOf" srcId="{6E89F4D3-779C-4704-9928-9742B8536F01}" destId="{077ADFE9-9FB2-4461-8552-A03EA0319ED8}" srcOrd="13" destOrd="0" presId="urn:microsoft.com/office/officeart/2005/8/layout/vList5"/>
    <dgm:cxn modelId="{F25A1E90-8326-4402-AC33-22A4C4336BCE}" type="presParOf" srcId="{6E89F4D3-779C-4704-9928-9742B8536F01}" destId="{0A8E8D5D-3FC2-4930-BC7F-8BE92DDCC481}" srcOrd="14" destOrd="0" presId="urn:microsoft.com/office/officeart/2005/8/layout/vList5"/>
    <dgm:cxn modelId="{DDC54F43-7347-4219-9984-B9D166484CAD}" type="presParOf" srcId="{0A8E8D5D-3FC2-4930-BC7F-8BE92DDCC481}" destId="{57ED94BE-F34C-4021-B74C-AD232BC52B9F}" srcOrd="0" destOrd="0" presId="urn:microsoft.com/office/officeart/2005/8/layout/vList5"/>
    <dgm:cxn modelId="{FA3EEE4A-4C2E-4A2D-8E92-D4A41BEDC5F8}" type="presParOf" srcId="{0A8E8D5D-3FC2-4930-BC7F-8BE92DDCC481}" destId="{1870269D-62FF-40DA-A9F3-C9E8F40D663F}"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F6E8A6-87C2-405A-9D25-5F4ECA7C21E7}" type="doc">
      <dgm:prSet loTypeId="urn:microsoft.com/office/officeart/2005/8/layout/bProcess2" loCatId="process" qsTypeId="urn:microsoft.com/office/officeart/2005/8/quickstyle/simple1" qsCatId="simple" csTypeId="urn:microsoft.com/office/officeart/2005/8/colors/colorful1" csCatId="colorful" phldr="1"/>
      <dgm:spPr/>
      <dgm:t>
        <a:bodyPr/>
        <a:lstStyle/>
        <a:p>
          <a:endParaRPr lang="en-US"/>
        </a:p>
      </dgm:t>
    </dgm:pt>
    <dgm:pt modelId="{26AA67DA-74BF-4CF8-B9A9-E762BD91CECC}">
      <dgm:prSet phldrT="[Text]"/>
      <dgm:spPr/>
      <dgm:t>
        <a:bodyPr/>
        <a:lstStyle/>
        <a:p>
          <a:r>
            <a:rPr lang="en-US" b="1" dirty="0"/>
            <a:t>Employee treatment</a:t>
          </a:r>
        </a:p>
      </dgm:t>
    </dgm:pt>
    <dgm:pt modelId="{2F2F36F4-E0A8-4129-8CCF-98E65E501A5B}" type="parTrans" cxnId="{84201725-1C2A-4171-9070-1E6FFBDEC09E}">
      <dgm:prSet/>
      <dgm:spPr/>
      <dgm:t>
        <a:bodyPr/>
        <a:lstStyle/>
        <a:p>
          <a:endParaRPr lang="en-US"/>
        </a:p>
      </dgm:t>
    </dgm:pt>
    <dgm:pt modelId="{5DB77C2A-0901-4F12-B41E-9B976C56F840}" type="sibTrans" cxnId="{84201725-1C2A-4171-9070-1E6FFBDEC09E}">
      <dgm:prSet/>
      <dgm:spPr/>
      <dgm:t>
        <a:bodyPr/>
        <a:lstStyle/>
        <a:p>
          <a:endParaRPr lang="en-US"/>
        </a:p>
      </dgm:t>
    </dgm:pt>
    <dgm:pt modelId="{219FB11E-BA7D-4472-9428-8AE117B5AC55}">
      <dgm:prSet phldrT="[Text]"/>
      <dgm:spPr/>
      <dgm:t>
        <a:bodyPr/>
        <a:lstStyle/>
        <a:p>
          <a:r>
            <a:rPr lang="en-US" b="1" dirty="0"/>
            <a:t>Wages</a:t>
          </a:r>
        </a:p>
      </dgm:t>
    </dgm:pt>
    <dgm:pt modelId="{EEDEE474-8A30-4538-B4E1-D54975751BE4}" type="parTrans" cxnId="{C3053F11-C66A-4B87-A651-F23E355A0D57}">
      <dgm:prSet/>
      <dgm:spPr/>
      <dgm:t>
        <a:bodyPr/>
        <a:lstStyle/>
        <a:p>
          <a:endParaRPr lang="en-US"/>
        </a:p>
      </dgm:t>
    </dgm:pt>
    <dgm:pt modelId="{B88580FC-2C52-4472-B666-E4C9C16512D7}" type="sibTrans" cxnId="{C3053F11-C66A-4B87-A651-F23E355A0D57}">
      <dgm:prSet/>
      <dgm:spPr/>
      <dgm:t>
        <a:bodyPr/>
        <a:lstStyle/>
        <a:p>
          <a:endParaRPr lang="en-US"/>
        </a:p>
      </dgm:t>
    </dgm:pt>
    <dgm:pt modelId="{31F96B6F-19BA-449F-8085-678FBCCE2666}">
      <dgm:prSet phldrT="[Text]"/>
      <dgm:spPr/>
      <dgm:t>
        <a:bodyPr/>
        <a:lstStyle/>
        <a:p>
          <a:r>
            <a:rPr lang="en-US" b="1" dirty="0"/>
            <a:t>Benefits</a:t>
          </a:r>
        </a:p>
      </dgm:t>
    </dgm:pt>
    <dgm:pt modelId="{586BBDC1-8926-436A-926C-07B34EF68EA8}" type="parTrans" cxnId="{105B8428-10FF-4735-84D8-D127D01F4348}">
      <dgm:prSet/>
      <dgm:spPr/>
      <dgm:t>
        <a:bodyPr/>
        <a:lstStyle/>
        <a:p>
          <a:endParaRPr lang="en-US"/>
        </a:p>
      </dgm:t>
    </dgm:pt>
    <dgm:pt modelId="{8AAC3947-7287-4E70-A787-A96DE0441EA0}" type="sibTrans" cxnId="{105B8428-10FF-4735-84D8-D127D01F4348}">
      <dgm:prSet/>
      <dgm:spPr/>
      <dgm:t>
        <a:bodyPr/>
        <a:lstStyle/>
        <a:p>
          <a:endParaRPr lang="en-US"/>
        </a:p>
      </dgm:t>
    </dgm:pt>
    <dgm:pt modelId="{C3808447-74F2-4B94-B69F-8879DB75D551}">
      <dgm:prSet phldrT="[Text]"/>
      <dgm:spPr/>
      <dgm:t>
        <a:bodyPr/>
        <a:lstStyle/>
        <a:p>
          <a:r>
            <a:rPr lang="en-US" b="1" dirty="0"/>
            <a:t>Working conditions</a:t>
          </a:r>
        </a:p>
      </dgm:t>
    </dgm:pt>
    <dgm:pt modelId="{9991DA06-C72A-4965-829F-9B77F0F5CC5D}" type="parTrans" cxnId="{A96EA211-D855-4206-BA2A-1C97BCB517DF}">
      <dgm:prSet/>
      <dgm:spPr/>
      <dgm:t>
        <a:bodyPr/>
        <a:lstStyle/>
        <a:p>
          <a:endParaRPr lang="en-US"/>
        </a:p>
      </dgm:t>
    </dgm:pt>
    <dgm:pt modelId="{AE433BE4-21E9-464C-B796-95CF7A87B6C8}" type="sibTrans" cxnId="{A96EA211-D855-4206-BA2A-1C97BCB517DF}">
      <dgm:prSet/>
      <dgm:spPr/>
      <dgm:t>
        <a:bodyPr/>
        <a:lstStyle/>
        <a:p>
          <a:endParaRPr lang="en-US"/>
        </a:p>
      </dgm:t>
    </dgm:pt>
    <dgm:pt modelId="{7D7C41AF-E65F-4697-A9D9-6D29E0C22CA4}">
      <dgm:prSet phldrT="[Text]"/>
      <dgm:spPr/>
      <dgm:t>
        <a:bodyPr/>
        <a:lstStyle/>
        <a:p>
          <a:r>
            <a:rPr lang="en-US" b="1" dirty="0"/>
            <a:t>Behavior of employees</a:t>
          </a:r>
        </a:p>
      </dgm:t>
    </dgm:pt>
    <dgm:pt modelId="{B9AD6230-C41B-4B6E-BD7B-257ED7038156}" type="parTrans" cxnId="{8D79617C-1882-431D-82DC-29C8B2DD4AC3}">
      <dgm:prSet/>
      <dgm:spPr/>
      <dgm:t>
        <a:bodyPr/>
        <a:lstStyle/>
        <a:p>
          <a:endParaRPr lang="en-US"/>
        </a:p>
      </dgm:t>
    </dgm:pt>
    <dgm:pt modelId="{DAE387F4-662A-4869-8139-0C9D45757687}" type="sibTrans" cxnId="{8D79617C-1882-431D-82DC-29C8B2DD4AC3}">
      <dgm:prSet/>
      <dgm:spPr/>
      <dgm:t>
        <a:bodyPr/>
        <a:lstStyle/>
        <a:p>
          <a:endParaRPr lang="en-US"/>
        </a:p>
      </dgm:t>
    </dgm:pt>
    <dgm:pt modelId="{925FE92B-D7FA-470F-A6D3-9C745DD0BD03}">
      <dgm:prSet phldrT="[Text]"/>
      <dgm:spPr/>
      <dgm:t>
        <a:bodyPr/>
        <a:lstStyle/>
        <a:p>
          <a:r>
            <a:rPr lang="en-US" b="1" dirty="0"/>
            <a:t>Acceptance of gifts</a:t>
          </a:r>
        </a:p>
      </dgm:t>
    </dgm:pt>
    <dgm:pt modelId="{91612E38-D024-4A23-9054-2B9D95C03E2A}" type="parTrans" cxnId="{2778FBC7-BB69-498C-9C8F-462DA6C9DFAD}">
      <dgm:prSet/>
      <dgm:spPr/>
      <dgm:t>
        <a:bodyPr/>
        <a:lstStyle/>
        <a:p>
          <a:endParaRPr lang="en-US"/>
        </a:p>
      </dgm:t>
    </dgm:pt>
    <dgm:pt modelId="{2B00DE8B-B5EE-465F-BA28-26F49967634C}" type="sibTrans" cxnId="{2778FBC7-BB69-498C-9C8F-462DA6C9DFAD}">
      <dgm:prSet/>
      <dgm:spPr/>
      <dgm:t>
        <a:bodyPr/>
        <a:lstStyle/>
        <a:p>
          <a:endParaRPr lang="en-US"/>
        </a:p>
      </dgm:t>
    </dgm:pt>
    <dgm:pt modelId="{33C22768-9FCA-410E-8346-F0189B7CB5F7}" type="pres">
      <dgm:prSet presAssocID="{DAF6E8A6-87C2-405A-9D25-5F4ECA7C21E7}" presName="diagram" presStyleCnt="0">
        <dgm:presLayoutVars>
          <dgm:dir/>
          <dgm:resizeHandles/>
        </dgm:presLayoutVars>
      </dgm:prSet>
      <dgm:spPr/>
    </dgm:pt>
    <dgm:pt modelId="{D34178D0-3BE1-49FE-B96E-C6A84CC426BC}" type="pres">
      <dgm:prSet presAssocID="{26AA67DA-74BF-4CF8-B9A9-E762BD91CECC}" presName="firstNode" presStyleLbl="node1" presStyleIdx="0" presStyleCnt="6">
        <dgm:presLayoutVars>
          <dgm:bulletEnabled val="1"/>
        </dgm:presLayoutVars>
      </dgm:prSet>
      <dgm:spPr/>
    </dgm:pt>
    <dgm:pt modelId="{6A21DA10-74D0-4777-8987-88A4DCB1194E}" type="pres">
      <dgm:prSet presAssocID="{5DB77C2A-0901-4F12-B41E-9B976C56F840}" presName="sibTrans" presStyleLbl="sibTrans2D1" presStyleIdx="0" presStyleCnt="5"/>
      <dgm:spPr/>
    </dgm:pt>
    <dgm:pt modelId="{4E9416D0-AFB2-411F-8DAE-89B5A3454BF7}" type="pres">
      <dgm:prSet presAssocID="{219FB11E-BA7D-4472-9428-8AE117B5AC55}" presName="middleNode" presStyleCnt="0"/>
      <dgm:spPr/>
    </dgm:pt>
    <dgm:pt modelId="{E90CD6BB-0000-4AA1-BED1-40D87205FE05}" type="pres">
      <dgm:prSet presAssocID="{219FB11E-BA7D-4472-9428-8AE117B5AC55}" presName="padding" presStyleLbl="node1" presStyleIdx="0" presStyleCnt="6"/>
      <dgm:spPr/>
    </dgm:pt>
    <dgm:pt modelId="{D7C37937-3BB6-4364-8AC6-971F9B4CED0F}" type="pres">
      <dgm:prSet presAssocID="{219FB11E-BA7D-4472-9428-8AE117B5AC55}" presName="shape" presStyleLbl="node1" presStyleIdx="1" presStyleCnt="6">
        <dgm:presLayoutVars>
          <dgm:bulletEnabled val="1"/>
        </dgm:presLayoutVars>
      </dgm:prSet>
      <dgm:spPr/>
    </dgm:pt>
    <dgm:pt modelId="{04552566-A4C8-4E81-A0D0-8105082DCE2A}" type="pres">
      <dgm:prSet presAssocID="{B88580FC-2C52-4472-B666-E4C9C16512D7}" presName="sibTrans" presStyleLbl="sibTrans2D1" presStyleIdx="1" presStyleCnt="5"/>
      <dgm:spPr/>
    </dgm:pt>
    <dgm:pt modelId="{6F7853EA-289A-4E38-8000-C1337B2DB04D}" type="pres">
      <dgm:prSet presAssocID="{31F96B6F-19BA-449F-8085-678FBCCE2666}" presName="middleNode" presStyleCnt="0"/>
      <dgm:spPr/>
    </dgm:pt>
    <dgm:pt modelId="{346374CE-EB6F-4ECF-B26C-02B6D4F21333}" type="pres">
      <dgm:prSet presAssocID="{31F96B6F-19BA-449F-8085-678FBCCE2666}" presName="padding" presStyleLbl="node1" presStyleIdx="1" presStyleCnt="6"/>
      <dgm:spPr/>
    </dgm:pt>
    <dgm:pt modelId="{5BAB6EDD-1FE8-4393-A111-A56FEC604F9D}" type="pres">
      <dgm:prSet presAssocID="{31F96B6F-19BA-449F-8085-678FBCCE2666}" presName="shape" presStyleLbl="node1" presStyleIdx="2" presStyleCnt="6">
        <dgm:presLayoutVars>
          <dgm:bulletEnabled val="1"/>
        </dgm:presLayoutVars>
      </dgm:prSet>
      <dgm:spPr/>
    </dgm:pt>
    <dgm:pt modelId="{EA5A2432-2D60-488F-840C-360D74A8F6DC}" type="pres">
      <dgm:prSet presAssocID="{8AAC3947-7287-4E70-A787-A96DE0441EA0}" presName="sibTrans" presStyleLbl="sibTrans2D1" presStyleIdx="2" presStyleCnt="5"/>
      <dgm:spPr/>
    </dgm:pt>
    <dgm:pt modelId="{12E13037-2BEB-48AC-9B12-37AD174A39A5}" type="pres">
      <dgm:prSet presAssocID="{C3808447-74F2-4B94-B69F-8879DB75D551}" presName="middleNode" presStyleCnt="0"/>
      <dgm:spPr/>
    </dgm:pt>
    <dgm:pt modelId="{DC7E673E-ADF5-4B5D-ABDB-6D0DF7114968}" type="pres">
      <dgm:prSet presAssocID="{C3808447-74F2-4B94-B69F-8879DB75D551}" presName="padding" presStyleLbl="node1" presStyleIdx="2" presStyleCnt="6"/>
      <dgm:spPr/>
    </dgm:pt>
    <dgm:pt modelId="{FB559B5D-0C7A-46E2-9667-E86C64605D0E}" type="pres">
      <dgm:prSet presAssocID="{C3808447-74F2-4B94-B69F-8879DB75D551}" presName="shape" presStyleLbl="node1" presStyleIdx="3" presStyleCnt="6">
        <dgm:presLayoutVars>
          <dgm:bulletEnabled val="1"/>
        </dgm:presLayoutVars>
      </dgm:prSet>
      <dgm:spPr/>
    </dgm:pt>
    <dgm:pt modelId="{32017838-4F5F-41B6-8718-94EA66120796}" type="pres">
      <dgm:prSet presAssocID="{AE433BE4-21E9-464C-B796-95CF7A87B6C8}" presName="sibTrans" presStyleLbl="sibTrans2D1" presStyleIdx="3" presStyleCnt="5"/>
      <dgm:spPr/>
    </dgm:pt>
    <dgm:pt modelId="{148F671E-2AEC-45E5-97F5-29EC47CB33CC}" type="pres">
      <dgm:prSet presAssocID="{7D7C41AF-E65F-4697-A9D9-6D29E0C22CA4}" presName="middleNode" presStyleCnt="0"/>
      <dgm:spPr/>
    </dgm:pt>
    <dgm:pt modelId="{63A71950-3285-4FDE-916E-254810A549B7}" type="pres">
      <dgm:prSet presAssocID="{7D7C41AF-E65F-4697-A9D9-6D29E0C22CA4}" presName="padding" presStyleLbl="node1" presStyleIdx="3" presStyleCnt="6"/>
      <dgm:spPr/>
    </dgm:pt>
    <dgm:pt modelId="{4A7F025A-5611-4081-A03C-BCE135A6456B}" type="pres">
      <dgm:prSet presAssocID="{7D7C41AF-E65F-4697-A9D9-6D29E0C22CA4}" presName="shape" presStyleLbl="node1" presStyleIdx="4" presStyleCnt="6">
        <dgm:presLayoutVars>
          <dgm:bulletEnabled val="1"/>
        </dgm:presLayoutVars>
      </dgm:prSet>
      <dgm:spPr/>
    </dgm:pt>
    <dgm:pt modelId="{D8C509E0-FC3D-4A79-AA9A-ABAE9FDC8B79}" type="pres">
      <dgm:prSet presAssocID="{DAE387F4-662A-4869-8139-0C9D45757687}" presName="sibTrans" presStyleLbl="sibTrans2D1" presStyleIdx="4" presStyleCnt="5"/>
      <dgm:spPr/>
    </dgm:pt>
    <dgm:pt modelId="{E8BC6D50-FBF7-4172-84DA-CD8FFA0104F4}" type="pres">
      <dgm:prSet presAssocID="{925FE92B-D7FA-470F-A6D3-9C745DD0BD03}" presName="lastNode" presStyleLbl="node1" presStyleIdx="5" presStyleCnt="6">
        <dgm:presLayoutVars>
          <dgm:bulletEnabled val="1"/>
        </dgm:presLayoutVars>
      </dgm:prSet>
      <dgm:spPr/>
    </dgm:pt>
  </dgm:ptLst>
  <dgm:cxnLst>
    <dgm:cxn modelId="{05D6DD06-8A11-4AB7-89D4-20AE9C6EFD67}" type="presOf" srcId="{31F96B6F-19BA-449F-8085-678FBCCE2666}" destId="{5BAB6EDD-1FE8-4393-A111-A56FEC604F9D}" srcOrd="0" destOrd="0" presId="urn:microsoft.com/office/officeart/2005/8/layout/bProcess2"/>
    <dgm:cxn modelId="{EBCBBC07-7399-4354-8A71-E8E4D3C9E61D}" type="presOf" srcId="{B88580FC-2C52-4472-B666-E4C9C16512D7}" destId="{04552566-A4C8-4E81-A0D0-8105082DCE2A}" srcOrd="0" destOrd="0" presId="urn:microsoft.com/office/officeart/2005/8/layout/bProcess2"/>
    <dgm:cxn modelId="{F449280A-E026-47D3-94C9-D53A7C90C642}" type="presOf" srcId="{8AAC3947-7287-4E70-A787-A96DE0441EA0}" destId="{EA5A2432-2D60-488F-840C-360D74A8F6DC}" srcOrd="0" destOrd="0" presId="urn:microsoft.com/office/officeart/2005/8/layout/bProcess2"/>
    <dgm:cxn modelId="{C3053F11-C66A-4B87-A651-F23E355A0D57}" srcId="{DAF6E8A6-87C2-405A-9D25-5F4ECA7C21E7}" destId="{219FB11E-BA7D-4472-9428-8AE117B5AC55}" srcOrd="1" destOrd="0" parTransId="{EEDEE474-8A30-4538-B4E1-D54975751BE4}" sibTransId="{B88580FC-2C52-4472-B666-E4C9C16512D7}"/>
    <dgm:cxn modelId="{A96EA211-D855-4206-BA2A-1C97BCB517DF}" srcId="{DAF6E8A6-87C2-405A-9D25-5F4ECA7C21E7}" destId="{C3808447-74F2-4B94-B69F-8879DB75D551}" srcOrd="3" destOrd="0" parTransId="{9991DA06-C72A-4965-829F-9B77F0F5CC5D}" sibTransId="{AE433BE4-21E9-464C-B796-95CF7A87B6C8}"/>
    <dgm:cxn modelId="{2968C811-1FA2-4D78-A442-01BCEA97066F}" type="presOf" srcId="{DAF6E8A6-87C2-405A-9D25-5F4ECA7C21E7}" destId="{33C22768-9FCA-410E-8346-F0189B7CB5F7}" srcOrd="0" destOrd="0" presId="urn:microsoft.com/office/officeart/2005/8/layout/bProcess2"/>
    <dgm:cxn modelId="{99CB1023-4DDA-4148-AB98-A9028B086C31}" type="presOf" srcId="{26AA67DA-74BF-4CF8-B9A9-E762BD91CECC}" destId="{D34178D0-3BE1-49FE-B96E-C6A84CC426BC}" srcOrd="0" destOrd="0" presId="urn:microsoft.com/office/officeart/2005/8/layout/bProcess2"/>
    <dgm:cxn modelId="{84201725-1C2A-4171-9070-1E6FFBDEC09E}" srcId="{DAF6E8A6-87C2-405A-9D25-5F4ECA7C21E7}" destId="{26AA67DA-74BF-4CF8-B9A9-E762BD91CECC}" srcOrd="0" destOrd="0" parTransId="{2F2F36F4-E0A8-4129-8CCF-98E65E501A5B}" sibTransId="{5DB77C2A-0901-4F12-B41E-9B976C56F840}"/>
    <dgm:cxn modelId="{105B8428-10FF-4735-84D8-D127D01F4348}" srcId="{DAF6E8A6-87C2-405A-9D25-5F4ECA7C21E7}" destId="{31F96B6F-19BA-449F-8085-678FBCCE2666}" srcOrd="2" destOrd="0" parTransId="{586BBDC1-8926-436A-926C-07B34EF68EA8}" sibTransId="{8AAC3947-7287-4E70-A787-A96DE0441EA0}"/>
    <dgm:cxn modelId="{2B146D30-39B3-4C18-97A3-C07D0756BA2E}" type="presOf" srcId="{925FE92B-D7FA-470F-A6D3-9C745DD0BD03}" destId="{E8BC6D50-FBF7-4172-84DA-CD8FFA0104F4}" srcOrd="0" destOrd="0" presId="urn:microsoft.com/office/officeart/2005/8/layout/bProcess2"/>
    <dgm:cxn modelId="{1694D134-0B9A-4329-A9C6-D49BFC410A3A}" type="presOf" srcId="{7D7C41AF-E65F-4697-A9D9-6D29E0C22CA4}" destId="{4A7F025A-5611-4081-A03C-BCE135A6456B}" srcOrd="0" destOrd="0" presId="urn:microsoft.com/office/officeart/2005/8/layout/bProcess2"/>
    <dgm:cxn modelId="{FF3EEF6C-03A4-438A-9169-6FABF618C7DE}" type="presOf" srcId="{219FB11E-BA7D-4472-9428-8AE117B5AC55}" destId="{D7C37937-3BB6-4364-8AC6-971F9B4CED0F}" srcOrd="0" destOrd="0" presId="urn:microsoft.com/office/officeart/2005/8/layout/bProcess2"/>
    <dgm:cxn modelId="{8D79617C-1882-431D-82DC-29C8B2DD4AC3}" srcId="{DAF6E8A6-87C2-405A-9D25-5F4ECA7C21E7}" destId="{7D7C41AF-E65F-4697-A9D9-6D29E0C22CA4}" srcOrd="4" destOrd="0" parTransId="{B9AD6230-C41B-4B6E-BD7B-257ED7038156}" sibTransId="{DAE387F4-662A-4869-8139-0C9D45757687}"/>
    <dgm:cxn modelId="{86753299-7144-4589-A8AE-A6E4577A3CA3}" type="presOf" srcId="{AE433BE4-21E9-464C-B796-95CF7A87B6C8}" destId="{32017838-4F5F-41B6-8718-94EA66120796}" srcOrd="0" destOrd="0" presId="urn:microsoft.com/office/officeart/2005/8/layout/bProcess2"/>
    <dgm:cxn modelId="{D20030B3-D405-4B82-8AF9-A90C20470FB1}" type="presOf" srcId="{C3808447-74F2-4B94-B69F-8879DB75D551}" destId="{FB559B5D-0C7A-46E2-9667-E86C64605D0E}" srcOrd="0" destOrd="0" presId="urn:microsoft.com/office/officeart/2005/8/layout/bProcess2"/>
    <dgm:cxn modelId="{C4FDE1B5-D014-4C2A-B2E7-24A5FB7B5832}" type="presOf" srcId="{DAE387F4-662A-4869-8139-0C9D45757687}" destId="{D8C509E0-FC3D-4A79-AA9A-ABAE9FDC8B79}" srcOrd="0" destOrd="0" presId="urn:microsoft.com/office/officeart/2005/8/layout/bProcess2"/>
    <dgm:cxn modelId="{2778FBC7-BB69-498C-9C8F-462DA6C9DFAD}" srcId="{DAF6E8A6-87C2-405A-9D25-5F4ECA7C21E7}" destId="{925FE92B-D7FA-470F-A6D3-9C745DD0BD03}" srcOrd="5" destOrd="0" parTransId="{91612E38-D024-4A23-9054-2B9D95C03E2A}" sibTransId="{2B00DE8B-B5EE-465F-BA28-26F49967634C}"/>
    <dgm:cxn modelId="{5F67C2FB-9C21-482F-887C-FD7D7E71433B}" type="presOf" srcId="{5DB77C2A-0901-4F12-B41E-9B976C56F840}" destId="{6A21DA10-74D0-4777-8987-88A4DCB1194E}" srcOrd="0" destOrd="0" presId="urn:microsoft.com/office/officeart/2005/8/layout/bProcess2"/>
    <dgm:cxn modelId="{F831B0BA-263C-404D-90ED-726788C658CE}" type="presParOf" srcId="{33C22768-9FCA-410E-8346-F0189B7CB5F7}" destId="{D34178D0-3BE1-49FE-B96E-C6A84CC426BC}" srcOrd="0" destOrd="0" presId="urn:microsoft.com/office/officeart/2005/8/layout/bProcess2"/>
    <dgm:cxn modelId="{178C30AD-08B0-4DF2-A70C-15AA8EF024F0}" type="presParOf" srcId="{33C22768-9FCA-410E-8346-F0189B7CB5F7}" destId="{6A21DA10-74D0-4777-8987-88A4DCB1194E}" srcOrd="1" destOrd="0" presId="urn:microsoft.com/office/officeart/2005/8/layout/bProcess2"/>
    <dgm:cxn modelId="{08A7BA81-E99C-4BA8-910D-B2830EE47D2D}" type="presParOf" srcId="{33C22768-9FCA-410E-8346-F0189B7CB5F7}" destId="{4E9416D0-AFB2-411F-8DAE-89B5A3454BF7}" srcOrd="2" destOrd="0" presId="urn:microsoft.com/office/officeart/2005/8/layout/bProcess2"/>
    <dgm:cxn modelId="{5345171D-D6FB-4AA1-966B-B170DEC0FEED}" type="presParOf" srcId="{4E9416D0-AFB2-411F-8DAE-89B5A3454BF7}" destId="{E90CD6BB-0000-4AA1-BED1-40D87205FE05}" srcOrd="0" destOrd="0" presId="urn:microsoft.com/office/officeart/2005/8/layout/bProcess2"/>
    <dgm:cxn modelId="{B8A95203-D9E9-4D6F-822D-4C6ECAF5C7E7}" type="presParOf" srcId="{4E9416D0-AFB2-411F-8DAE-89B5A3454BF7}" destId="{D7C37937-3BB6-4364-8AC6-971F9B4CED0F}" srcOrd="1" destOrd="0" presId="urn:microsoft.com/office/officeart/2005/8/layout/bProcess2"/>
    <dgm:cxn modelId="{1452513D-340A-4D00-99B7-6EB8D0F750BC}" type="presParOf" srcId="{33C22768-9FCA-410E-8346-F0189B7CB5F7}" destId="{04552566-A4C8-4E81-A0D0-8105082DCE2A}" srcOrd="3" destOrd="0" presId="urn:microsoft.com/office/officeart/2005/8/layout/bProcess2"/>
    <dgm:cxn modelId="{AAFCED7C-FCEF-4723-A111-D29F5D18074A}" type="presParOf" srcId="{33C22768-9FCA-410E-8346-F0189B7CB5F7}" destId="{6F7853EA-289A-4E38-8000-C1337B2DB04D}" srcOrd="4" destOrd="0" presId="urn:microsoft.com/office/officeart/2005/8/layout/bProcess2"/>
    <dgm:cxn modelId="{FE955127-239B-42B8-B577-2350B41ED884}" type="presParOf" srcId="{6F7853EA-289A-4E38-8000-C1337B2DB04D}" destId="{346374CE-EB6F-4ECF-B26C-02B6D4F21333}" srcOrd="0" destOrd="0" presId="urn:microsoft.com/office/officeart/2005/8/layout/bProcess2"/>
    <dgm:cxn modelId="{D15AB997-16A5-4309-AC34-35B53F6A5EA6}" type="presParOf" srcId="{6F7853EA-289A-4E38-8000-C1337B2DB04D}" destId="{5BAB6EDD-1FE8-4393-A111-A56FEC604F9D}" srcOrd="1" destOrd="0" presId="urn:microsoft.com/office/officeart/2005/8/layout/bProcess2"/>
    <dgm:cxn modelId="{0AAB3BDC-AD21-4FD5-BFEE-18D8C9256FAA}" type="presParOf" srcId="{33C22768-9FCA-410E-8346-F0189B7CB5F7}" destId="{EA5A2432-2D60-488F-840C-360D74A8F6DC}" srcOrd="5" destOrd="0" presId="urn:microsoft.com/office/officeart/2005/8/layout/bProcess2"/>
    <dgm:cxn modelId="{4349BA76-E841-4EB3-9526-FE30D97F5DAF}" type="presParOf" srcId="{33C22768-9FCA-410E-8346-F0189B7CB5F7}" destId="{12E13037-2BEB-48AC-9B12-37AD174A39A5}" srcOrd="6" destOrd="0" presId="urn:microsoft.com/office/officeart/2005/8/layout/bProcess2"/>
    <dgm:cxn modelId="{EC941651-EBE5-42B7-9DCF-4B1215181227}" type="presParOf" srcId="{12E13037-2BEB-48AC-9B12-37AD174A39A5}" destId="{DC7E673E-ADF5-4B5D-ABDB-6D0DF7114968}" srcOrd="0" destOrd="0" presId="urn:microsoft.com/office/officeart/2005/8/layout/bProcess2"/>
    <dgm:cxn modelId="{66B8BC38-37B0-426F-B738-0A706DFB80A3}" type="presParOf" srcId="{12E13037-2BEB-48AC-9B12-37AD174A39A5}" destId="{FB559B5D-0C7A-46E2-9667-E86C64605D0E}" srcOrd="1" destOrd="0" presId="urn:microsoft.com/office/officeart/2005/8/layout/bProcess2"/>
    <dgm:cxn modelId="{E620A8AA-283C-459C-B778-658F19826A4E}" type="presParOf" srcId="{33C22768-9FCA-410E-8346-F0189B7CB5F7}" destId="{32017838-4F5F-41B6-8718-94EA66120796}" srcOrd="7" destOrd="0" presId="urn:microsoft.com/office/officeart/2005/8/layout/bProcess2"/>
    <dgm:cxn modelId="{BA9471A6-D4CD-4327-87B6-D6B64EE2B88F}" type="presParOf" srcId="{33C22768-9FCA-410E-8346-F0189B7CB5F7}" destId="{148F671E-2AEC-45E5-97F5-29EC47CB33CC}" srcOrd="8" destOrd="0" presId="urn:microsoft.com/office/officeart/2005/8/layout/bProcess2"/>
    <dgm:cxn modelId="{97CA1D09-F1F2-4790-B6AE-C5E85BB2B584}" type="presParOf" srcId="{148F671E-2AEC-45E5-97F5-29EC47CB33CC}" destId="{63A71950-3285-4FDE-916E-254810A549B7}" srcOrd="0" destOrd="0" presId="urn:microsoft.com/office/officeart/2005/8/layout/bProcess2"/>
    <dgm:cxn modelId="{BD587E94-E30E-45B1-AC58-15D8150B8CE1}" type="presParOf" srcId="{148F671E-2AEC-45E5-97F5-29EC47CB33CC}" destId="{4A7F025A-5611-4081-A03C-BCE135A6456B}" srcOrd="1" destOrd="0" presId="urn:microsoft.com/office/officeart/2005/8/layout/bProcess2"/>
    <dgm:cxn modelId="{E540AFE8-2D2C-4173-B4C6-F91CEEA539E0}" type="presParOf" srcId="{33C22768-9FCA-410E-8346-F0189B7CB5F7}" destId="{D8C509E0-FC3D-4A79-AA9A-ABAE9FDC8B79}" srcOrd="9" destOrd="0" presId="urn:microsoft.com/office/officeart/2005/8/layout/bProcess2"/>
    <dgm:cxn modelId="{5FBE6F76-5CF7-452F-B0E6-29C57AB3D672}" type="presParOf" srcId="{33C22768-9FCA-410E-8346-F0189B7CB5F7}" destId="{E8BC6D50-FBF7-4172-84DA-CD8FFA0104F4}" srcOrd="10" destOrd="0" presId="urn:microsoft.com/office/officeart/2005/8/layout/b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792679-8400-41F0-9322-E5D1AF0D2209}">
      <dsp:nvSpPr>
        <dsp:cNvPr id="0" name=""/>
        <dsp:cNvSpPr/>
      </dsp:nvSpPr>
      <dsp:spPr>
        <a:xfrm rot="5400000">
          <a:off x="6617702" y="-2940433"/>
          <a:ext cx="445450" cy="6438049"/>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a:t>Your ability to be aware of what a particular situation demands of you</a:t>
          </a:r>
        </a:p>
      </dsp:txBody>
      <dsp:txXfrm rot="-5400000">
        <a:off x="3621403" y="77611"/>
        <a:ext cx="6416304" cy="401960"/>
      </dsp:txXfrm>
    </dsp:sp>
    <dsp:sp modelId="{D38237BA-7BF8-4D53-88CF-680364DEC109}">
      <dsp:nvSpPr>
        <dsp:cNvPr id="0" name=""/>
        <dsp:cNvSpPr/>
      </dsp:nvSpPr>
      <dsp:spPr>
        <a:xfrm>
          <a:off x="0" y="184"/>
          <a:ext cx="3621402" cy="55681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t>Responsibility</a:t>
          </a:r>
        </a:p>
      </dsp:txBody>
      <dsp:txXfrm>
        <a:off x="27181" y="27365"/>
        <a:ext cx="3567040" cy="502450"/>
      </dsp:txXfrm>
    </dsp:sp>
    <dsp:sp modelId="{B7121F5E-DB7C-4DA4-BC56-4340A2131583}">
      <dsp:nvSpPr>
        <dsp:cNvPr id="0" name=""/>
        <dsp:cNvSpPr/>
      </dsp:nvSpPr>
      <dsp:spPr>
        <a:xfrm rot="5400000">
          <a:off x="6617702" y="-2355780"/>
          <a:ext cx="445450" cy="6438049"/>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a:t>The ability to adapt willingly to changing circumstances</a:t>
          </a:r>
        </a:p>
      </dsp:txBody>
      <dsp:txXfrm rot="-5400000">
        <a:off x="3621403" y="662264"/>
        <a:ext cx="6416304" cy="401960"/>
      </dsp:txXfrm>
    </dsp:sp>
    <dsp:sp modelId="{20E20B22-4320-48A3-BDEF-99DB95374279}">
      <dsp:nvSpPr>
        <dsp:cNvPr id="0" name=""/>
        <dsp:cNvSpPr/>
      </dsp:nvSpPr>
      <dsp:spPr>
        <a:xfrm>
          <a:off x="0" y="584837"/>
          <a:ext cx="3621402" cy="55681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t>Flexibility</a:t>
          </a:r>
        </a:p>
      </dsp:txBody>
      <dsp:txXfrm>
        <a:off x="27181" y="612018"/>
        <a:ext cx="3567040" cy="502450"/>
      </dsp:txXfrm>
    </dsp:sp>
    <dsp:sp modelId="{097477C9-2C5B-43D0-9656-679488F5546D}">
      <dsp:nvSpPr>
        <dsp:cNvPr id="0" name=""/>
        <dsp:cNvSpPr/>
      </dsp:nvSpPr>
      <dsp:spPr>
        <a:xfrm rot="5400000">
          <a:off x="6617702" y="-1771127"/>
          <a:ext cx="445450" cy="6438049"/>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a:t>You are truthful in your words and actions</a:t>
          </a:r>
        </a:p>
      </dsp:txBody>
      <dsp:txXfrm rot="-5400000">
        <a:off x="3621403" y="1246917"/>
        <a:ext cx="6416304" cy="401960"/>
      </dsp:txXfrm>
    </dsp:sp>
    <dsp:sp modelId="{4E6F0DBA-B961-4C16-9388-1BFC67995F5F}">
      <dsp:nvSpPr>
        <dsp:cNvPr id="0" name=""/>
        <dsp:cNvSpPr/>
      </dsp:nvSpPr>
      <dsp:spPr>
        <a:xfrm>
          <a:off x="0" y="1169491"/>
          <a:ext cx="3621402" cy="55681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t>Honesty</a:t>
          </a:r>
        </a:p>
      </dsp:txBody>
      <dsp:txXfrm>
        <a:off x="27181" y="1196672"/>
        <a:ext cx="3567040" cy="502450"/>
      </dsp:txXfrm>
    </dsp:sp>
    <dsp:sp modelId="{47CF7572-EB77-40CF-85FA-DAA88975B583}">
      <dsp:nvSpPr>
        <dsp:cNvPr id="0" name=""/>
        <dsp:cNvSpPr/>
      </dsp:nvSpPr>
      <dsp:spPr>
        <a:xfrm rot="5400000">
          <a:off x="6617702" y="-1186473"/>
          <a:ext cx="445450" cy="6438049"/>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a:t>Other people can count  on you to do what you say you will do</a:t>
          </a:r>
        </a:p>
      </dsp:txBody>
      <dsp:txXfrm rot="-5400000">
        <a:off x="3621403" y="1831571"/>
        <a:ext cx="6416304" cy="401960"/>
      </dsp:txXfrm>
    </dsp:sp>
    <dsp:sp modelId="{97394C1D-1510-44A3-86EE-7842C35A2837}">
      <dsp:nvSpPr>
        <dsp:cNvPr id="0" name=""/>
        <dsp:cNvSpPr/>
      </dsp:nvSpPr>
      <dsp:spPr>
        <a:xfrm>
          <a:off x="0" y="1754144"/>
          <a:ext cx="3621402" cy="55681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t>Reliability</a:t>
          </a:r>
        </a:p>
      </dsp:txBody>
      <dsp:txXfrm>
        <a:off x="27181" y="1781325"/>
        <a:ext cx="3567040" cy="502450"/>
      </dsp:txXfrm>
    </dsp:sp>
    <dsp:sp modelId="{BB83348D-4945-4C37-842E-583E888D0696}">
      <dsp:nvSpPr>
        <dsp:cNvPr id="0" name=""/>
        <dsp:cNvSpPr/>
      </dsp:nvSpPr>
      <dsp:spPr>
        <a:xfrm rot="5400000">
          <a:off x="6617702" y="-601820"/>
          <a:ext cx="445450" cy="6438049"/>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a:t>Effectively communicate, resolve conflicts and develop negotiation skills</a:t>
          </a:r>
        </a:p>
      </dsp:txBody>
      <dsp:txXfrm rot="-5400000">
        <a:off x="3621403" y="2416224"/>
        <a:ext cx="6416304" cy="401960"/>
      </dsp:txXfrm>
    </dsp:sp>
    <dsp:sp modelId="{109F4736-78B2-4D14-88FA-D86C9076AABD}">
      <dsp:nvSpPr>
        <dsp:cNvPr id="0" name=""/>
        <dsp:cNvSpPr/>
      </dsp:nvSpPr>
      <dsp:spPr>
        <a:xfrm>
          <a:off x="0" y="2338797"/>
          <a:ext cx="3621402" cy="55681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t>Teamwork</a:t>
          </a:r>
        </a:p>
      </dsp:txBody>
      <dsp:txXfrm>
        <a:off x="27181" y="2365978"/>
        <a:ext cx="3567040" cy="502450"/>
      </dsp:txXfrm>
    </dsp:sp>
    <dsp:sp modelId="{D77760EA-36A4-4D4E-B29E-A617AD30B24E}">
      <dsp:nvSpPr>
        <dsp:cNvPr id="0" name=""/>
        <dsp:cNvSpPr/>
      </dsp:nvSpPr>
      <dsp:spPr>
        <a:xfrm rot="5400000">
          <a:off x="6617702" y="-17167"/>
          <a:ext cx="445450" cy="6438049"/>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a:t>The dedication you show to doing something</a:t>
          </a:r>
        </a:p>
      </dsp:txBody>
      <dsp:txXfrm rot="-5400000">
        <a:off x="3621403" y="3000877"/>
        <a:ext cx="6416304" cy="401960"/>
      </dsp:txXfrm>
    </dsp:sp>
    <dsp:sp modelId="{37DB918E-6974-4234-A394-616BC9EB5936}">
      <dsp:nvSpPr>
        <dsp:cNvPr id="0" name=""/>
        <dsp:cNvSpPr/>
      </dsp:nvSpPr>
      <dsp:spPr>
        <a:xfrm>
          <a:off x="0" y="2923451"/>
          <a:ext cx="3621402" cy="55681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t>Commitment</a:t>
          </a:r>
        </a:p>
      </dsp:txBody>
      <dsp:txXfrm>
        <a:off x="27181" y="2950632"/>
        <a:ext cx="3567040" cy="502450"/>
      </dsp:txXfrm>
    </dsp:sp>
    <dsp:sp modelId="{40B85069-D97D-4EEB-9C10-D7AB90825804}">
      <dsp:nvSpPr>
        <dsp:cNvPr id="0" name=""/>
        <dsp:cNvSpPr/>
      </dsp:nvSpPr>
      <dsp:spPr>
        <a:xfrm rot="5400000">
          <a:off x="6617702" y="567486"/>
          <a:ext cx="445450" cy="6438049"/>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a:t>You always do work you are proud of</a:t>
          </a:r>
        </a:p>
      </dsp:txBody>
      <dsp:txXfrm rot="-5400000">
        <a:off x="3621403" y="3585531"/>
        <a:ext cx="6416304" cy="401960"/>
      </dsp:txXfrm>
    </dsp:sp>
    <dsp:sp modelId="{7E424933-A09C-4471-A1B3-469E153AC570}">
      <dsp:nvSpPr>
        <dsp:cNvPr id="0" name=""/>
        <dsp:cNvSpPr/>
      </dsp:nvSpPr>
      <dsp:spPr>
        <a:xfrm>
          <a:off x="0" y="3508104"/>
          <a:ext cx="3621402" cy="55681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t>Quality</a:t>
          </a:r>
        </a:p>
      </dsp:txBody>
      <dsp:txXfrm>
        <a:off x="27181" y="3535285"/>
        <a:ext cx="3567040" cy="502450"/>
      </dsp:txXfrm>
    </dsp:sp>
    <dsp:sp modelId="{1870269D-62FF-40DA-A9F3-C9E8F40D663F}">
      <dsp:nvSpPr>
        <dsp:cNvPr id="0" name=""/>
        <dsp:cNvSpPr/>
      </dsp:nvSpPr>
      <dsp:spPr>
        <a:xfrm rot="5400000">
          <a:off x="6617702" y="1152139"/>
          <a:ext cx="445450" cy="6438049"/>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b="1" kern="1200" dirty="0"/>
            <a:t>You strive to do your best at all times, no matter what you are doing</a:t>
          </a:r>
        </a:p>
      </dsp:txBody>
      <dsp:txXfrm rot="-5400000">
        <a:off x="3621403" y="4170184"/>
        <a:ext cx="6416304" cy="401960"/>
      </dsp:txXfrm>
    </dsp:sp>
    <dsp:sp modelId="{57ED94BE-F34C-4021-B74C-AD232BC52B9F}">
      <dsp:nvSpPr>
        <dsp:cNvPr id="0" name=""/>
        <dsp:cNvSpPr/>
      </dsp:nvSpPr>
      <dsp:spPr>
        <a:xfrm>
          <a:off x="0" y="4092757"/>
          <a:ext cx="3621402" cy="55681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t>Excellence</a:t>
          </a:r>
        </a:p>
      </dsp:txBody>
      <dsp:txXfrm>
        <a:off x="27181" y="4119938"/>
        <a:ext cx="3567040" cy="5024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4178D0-3BE1-49FE-B96E-C6A84CC426BC}">
      <dsp:nvSpPr>
        <dsp:cNvPr id="0" name=""/>
        <dsp:cNvSpPr/>
      </dsp:nvSpPr>
      <dsp:spPr>
        <a:xfrm>
          <a:off x="0" y="251761"/>
          <a:ext cx="1798284" cy="1798284"/>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Employee treatment</a:t>
          </a:r>
        </a:p>
      </dsp:txBody>
      <dsp:txXfrm>
        <a:off x="263353" y="515114"/>
        <a:ext cx="1271578" cy="1271578"/>
      </dsp:txXfrm>
    </dsp:sp>
    <dsp:sp modelId="{6A21DA10-74D0-4777-8987-88A4DCB1194E}">
      <dsp:nvSpPr>
        <dsp:cNvPr id="0" name=""/>
        <dsp:cNvSpPr/>
      </dsp:nvSpPr>
      <dsp:spPr>
        <a:xfrm rot="10800000">
          <a:off x="584442" y="2282249"/>
          <a:ext cx="629399" cy="492271"/>
        </a:xfrm>
        <a:prstGeom prst="triangl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7C37937-3BB6-4364-8AC6-971F9B4CED0F}">
      <dsp:nvSpPr>
        <dsp:cNvPr id="0" name=""/>
        <dsp:cNvSpPr/>
      </dsp:nvSpPr>
      <dsp:spPr>
        <a:xfrm>
          <a:off x="299414" y="2978859"/>
          <a:ext cx="1199455" cy="1199455"/>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Wages</a:t>
          </a:r>
        </a:p>
      </dsp:txBody>
      <dsp:txXfrm>
        <a:off x="475070" y="3154515"/>
        <a:ext cx="848143" cy="848143"/>
      </dsp:txXfrm>
    </dsp:sp>
    <dsp:sp modelId="{04552566-A4C8-4E81-A0D0-8105082DCE2A}">
      <dsp:nvSpPr>
        <dsp:cNvPr id="0" name=""/>
        <dsp:cNvSpPr/>
      </dsp:nvSpPr>
      <dsp:spPr>
        <a:xfrm rot="5400000">
          <a:off x="1947087" y="3332451"/>
          <a:ext cx="629399" cy="492271"/>
        </a:xfrm>
        <a:prstGeom prst="triangl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BAB6EDD-1FE8-4393-A111-A56FEC604F9D}">
      <dsp:nvSpPr>
        <dsp:cNvPr id="0" name=""/>
        <dsp:cNvSpPr/>
      </dsp:nvSpPr>
      <dsp:spPr>
        <a:xfrm>
          <a:off x="2996840" y="2978859"/>
          <a:ext cx="1199455" cy="1199455"/>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Benefits</a:t>
          </a:r>
        </a:p>
      </dsp:txBody>
      <dsp:txXfrm>
        <a:off x="3172496" y="3154515"/>
        <a:ext cx="848143" cy="848143"/>
      </dsp:txXfrm>
    </dsp:sp>
    <dsp:sp modelId="{EA5A2432-2D60-488F-840C-360D74A8F6DC}">
      <dsp:nvSpPr>
        <dsp:cNvPr id="0" name=""/>
        <dsp:cNvSpPr/>
      </dsp:nvSpPr>
      <dsp:spPr>
        <a:xfrm>
          <a:off x="3281868" y="2104677"/>
          <a:ext cx="629399" cy="492271"/>
        </a:xfrm>
        <a:prstGeom prst="triangl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B559B5D-0C7A-46E2-9667-E86C64605D0E}">
      <dsp:nvSpPr>
        <dsp:cNvPr id="0" name=""/>
        <dsp:cNvSpPr/>
      </dsp:nvSpPr>
      <dsp:spPr>
        <a:xfrm>
          <a:off x="2996840" y="551175"/>
          <a:ext cx="1199455" cy="1199455"/>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Working conditions</a:t>
          </a:r>
        </a:p>
      </dsp:txBody>
      <dsp:txXfrm>
        <a:off x="3172496" y="726831"/>
        <a:ext cx="848143" cy="848143"/>
      </dsp:txXfrm>
    </dsp:sp>
    <dsp:sp modelId="{32017838-4F5F-41B6-8718-94EA66120796}">
      <dsp:nvSpPr>
        <dsp:cNvPr id="0" name=""/>
        <dsp:cNvSpPr/>
      </dsp:nvSpPr>
      <dsp:spPr>
        <a:xfrm rot="5400000">
          <a:off x="4644514" y="904767"/>
          <a:ext cx="629399" cy="492271"/>
        </a:xfrm>
        <a:prstGeom prst="triangl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A7F025A-5611-4081-A03C-BCE135A6456B}">
      <dsp:nvSpPr>
        <dsp:cNvPr id="0" name=""/>
        <dsp:cNvSpPr/>
      </dsp:nvSpPr>
      <dsp:spPr>
        <a:xfrm>
          <a:off x="5694267" y="551175"/>
          <a:ext cx="1199455" cy="1199455"/>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t>Behavior of employees</a:t>
          </a:r>
        </a:p>
      </dsp:txBody>
      <dsp:txXfrm>
        <a:off x="5869923" y="726831"/>
        <a:ext cx="848143" cy="848143"/>
      </dsp:txXfrm>
    </dsp:sp>
    <dsp:sp modelId="{D8C509E0-FC3D-4A79-AA9A-ABAE9FDC8B79}">
      <dsp:nvSpPr>
        <dsp:cNvPr id="0" name=""/>
        <dsp:cNvSpPr/>
      </dsp:nvSpPr>
      <dsp:spPr>
        <a:xfrm rot="10800000">
          <a:off x="5979295" y="1982834"/>
          <a:ext cx="629399" cy="492271"/>
        </a:xfrm>
        <a:prstGeom prst="triangl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BC6D50-FBF7-4172-84DA-CD8FFA0104F4}">
      <dsp:nvSpPr>
        <dsp:cNvPr id="0" name=""/>
        <dsp:cNvSpPr/>
      </dsp:nvSpPr>
      <dsp:spPr>
        <a:xfrm>
          <a:off x="5394852" y="2679445"/>
          <a:ext cx="1798284" cy="1798284"/>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t>Acceptance of gifts</a:t>
          </a:r>
        </a:p>
      </dsp:txBody>
      <dsp:txXfrm>
        <a:off x="5658205" y="2942798"/>
        <a:ext cx="1271578" cy="127157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01-Dec-17</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01-Dec-17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r>
              <a:rPr lang="en-US" sz="1200" u="none" strike="noStrike" kern="1200" dirty="0">
                <a:solidFill>
                  <a:schemeClr val="tx1"/>
                </a:solidFill>
                <a:effectLst/>
                <a:latin typeface="+mn-lt"/>
                <a:ea typeface="+mn-ea"/>
                <a:cs typeface="+mn-cs"/>
              </a:rPr>
              <a:t>Confidentiality agreements protect the interests of employers and are strongly recommended in a number of occupations that require employees to maintain the confidentiality of sensitive information and data to which they have access.</a:t>
            </a:r>
            <a:br>
              <a:rPr lang="en-US" sz="1200" u="none" strike="noStrike" kern="1200" dirty="0">
                <a:solidFill>
                  <a:schemeClr val="tx1"/>
                </a:solidFill>
                <a:effectLst/>
                <a:latin typeface="+mn-lt"/>
                <a:ea typeface="+mn-ea"/>
                <a:cs typeface="+mn-cs"/>
              </a:rPr>
            </a:br>
            <a:br>
              <a:rPr lang="en-US" sz="1200" u="none" strike="noStrike" kern="1200" dirty="0">
                <a:solidFill>
                  <a:schemeClr val="tx1"/>
                </a:solidFill>
                <a:effectLst/>
                <a:latin typeface="+mn-lt"/>
                <a:ea typeface="+mn-ea"/>
                <a:cs typeface="+mn-cs"/>
              </a:rPr>
            </a:br>
            <a:r>
              <a:rPr lang="en-US" sz="1200" u="none" strike="noStrike" kern="1200" dirty="0">
                <a:solidFill>
                  <a:schemeClr val="tx1"/>
                </a:solidFill>
                <a:effectLst/>
                <a:latin typeface="+mn-lt"/>
                <a:ea typeface="+mn-ea"/>
                <a:cs typeface="+mn-cs"/>
              </a:rPr>
              <a:t>An</a:t>
            </a:r>
            <a:r>
              <a:rPr lang="en-US" sz="1200" u="none" strike="noStrike" kern="1200" baseline="0" dirty="0">
                <a:solidFill>
                  <a:schemeClr val="tx1"/>
                </a:solidFill>
                <a:effectLst/>
                <a:latin typeface="+mn-lt"/>
                <a:ea typeface="+mn-ea"/>
                <a:cs typeface="+mn-cs"/>
              </a:rPr>
              <a:t> agreement may include:</a:t>
            </a:r>
          </a:p>
          <a:p>
            <a:pPr marL="171450" indent="-171450">
              <a:buFont typeface="Arial" panose="020B0604020202020204" pitchFamily="34" charset="0"/>
              <a:buChar char="•"/>
            </a:pPr>
            <a:r>
              <a:rPr lang="en-US" sz="1200" u="none" strike="noStrike" kern="1200" baseline="0" dirty="0">
                <a:solidFill>
                  <a:schemeClr val="tx1"/>
                </a:solidFill>
                <a:effectLst/>
                <a:latin typeface="+mn-lt"/>
                <a:ea typeface="+mn-ea"/>
                <a:cs typeface="+mn-cs"/>
              </a:rPr>
              <a:t>Client information – may be sensitive</a:t>
            </a:r>
          </a:p>
          <a:p>
            <a:pPr marL="171450" indent="-171450">
              <a:buFont typeface="Arial" panose="020B0604020202020204" pitchFamily="34" charset="0"/>
              <a:buChar char="•"/>
            </a:pPr>
            <a:r>
              <a:rPr lang="en-US" sz="1200" u="none" strike="noStrike" kern="1200" baseline="0" dirty="0">
                <a:solidFill>
                  <a:schemeClr val="tx1"/>
                </a:solidFill>
                <a:effectLst/>
                <a:latin typeface="+mn-lt"/>
                <a:ea typeface="+mn-ea"/>
                <a:cs typeface="+mn-cs"/>
              </a:rPr>
              <a:t>Credit reports for clients and employee</a:t>
            </a:r>
          </a:p>
          <a:p>
            <a:pPr marL="171450" indent="-171450">
              <a:buFont typeface="Arial" panose="020B0604020202020204" pitchFamily="34" charset="0"/>
              <a:buChar char="•"/>
            </a:pPr>
            <a:r>
              <a:rPr lang="en-US" sz="1200" u="none" strike="noStrike" kern="1200" baseline="0" dirty="0">
                <a:solidFill>
                  <a:schemeClr val="tx1"/>
                </a:solidFill>
                <a:effectLst/>
                <a:latin typeface="+mn-lt"/>
                <a:ea typeface="+mn-ea"/>
                <a:cs typeface="+mn-cs"/>
              </a:rPr>
              <a:t>Medical histories for employees (may pertain to insurance)</a:t>
            </a:r>
          </a:p>
          <a:p>
            <a:pPr marL="171450" indent="-171450">
              <a:buFont typeface="Arial" panose="020B0604020202020204" pitchFamily="34" charset="0"/>
              <a:buChar char="•"/>
            </a:pPr>
            <a:r>
              <a:rPr lang="en-US" sz="1200" u="none" strike="noStrike" kern="1200" baseline="0" dirty="0">
                <a:solidFill>
                  <a:schemeClr val="tx1"/>
                </a:solidFill>
                <a:effectLst/>
                <a:latin typeface="+mn-lt"/>
                <a:ea typeface="+mn-ea"/>
                <a:cs typeface="+mn-cs"/>
              </a:rPr>
              <a:t>Trade secrets – family recipes, secret ingredients, custom equipment</a:t>
            </a:r>
          </a:p>
          <a:p>
            <a:pPr marL="171450" indent="-171450">
              <a:buFont typeface="Arial" panose="020B0604020202020204" pitchFamily="34" charset="0"/>
              <a:buChar char="•"/>
            </a:pPr>
            <a:endParaRPr lang="en-US" sz="1200" u="none" strike="noStrike" kern="1200" baseline="0" dirty="0">
              <a:solidFill>
                <a:schemeClr val="tx1"/>
              </a:solidFill>
              <a:effectLst/>
              <a:latin typeface="+mn-lt"/>
              <a:ea typeface="+mn-ea"/>
              <a:cs typeface="+mn-cs"/>
            </a:endParaRPr>
          </a:p>
          <a:p>
            <a:pPr marL="0" indent="0">
              <a:buFont typeface="Arial" panose="020B0604020202020204" pitchFamily="34" charset="0"/>
              <a:buNone/>
            </a:pPr>
            <a:r>
              <a:rPr lang="en-US" sz="1200" u="none" strike="noStrike" kern="1200" baseline="0" dirty="0">
                <a:solidFill>
                  <a:schemeClr val="tx1"/>
                </a:solidFill>
                <a:effectLst/>
                <a:latin typeface="+mn-lt"/>
                <a:ea typeface="+mn-ea"/>
                <a:cs typeface="+mn-cs"/>
              </a:rPr>
              <a:t>The consequences of breaching confidentiality laws may include:</a:t>
            </a:r>
          </a:p>
          <a:p>
            <a:pPr marL="171450" indent="-171450">
              <a:buFont typeface="Arial" panose="020B0604020202020204" pitchFamily="34" charset="0"/>
              <a:buChar char="•"/>
            </a:pPr>
            <a:r>
              <a:rPr lang="en-US" sz="1200" u="none" strike="noStrike" kern="1200" baseline="0" dirty="0">
                <a:solidFill>
                  <a:schemeClr val="tx1"/>
                </a:solidFill>
                <a:effectLst/>
                <a:latin typeface="+mn-lt"/>
                <a:ea typeface="+mn-ea"/>
                <a:cs typeface="+mn-cs"/>
              </a:rPr>
              <a:t>Written warnings</a:t>
            </a:r>
          </a:p>
          <a:p>
            <a:pPr marL="171450" indent="-171450">
              <a:buFont typeface="Arial" panose="020B0604020202020204" pitchFamily="34" charset="0"/>
              <a:buChar char="•"/>
            </a:pPr>
            <a:r>
              <a:rPr lang="en-US" sz="1200" u="none" strike="noStrike" kern="1200" baseline="0" dirty="0">
                <a:solidFill>
                  <a:schemeClr val="tx1"/>
                </a:solidFill>
                <a:effectLst/>
                <a:latin typeface="+mn-lt"/>
                <a:ea typeface="+mn-ea"/>
                <a:cs typeface="+mn-cs"/>
              </a:rPr>
              <a:t>Immediate termination</a:t>
            </a:r>
          </a:p>
          <a:p>
            <a:pPr marL="171450" indent="-171450">
              <a:buFont typeface="Arial" panose="020B0604020202020204" pitchFamily="34" charset="0"/>
              <a:buChar char="•"/>
            </a:pPr>
            <a:r>
              <a:rPr lang="en-US" sz="1200" u="none" strike="noStrike" kern="1200" baseline="0" dirty="0">
                <a:solidFill>
                  <a:schemeClr val="tx1"/>
                </a:solidFill>
                <a:effectLst/>
                <a:latin typeface="+mn-lt"/>
                <a:ea typeface="+mn-ea"/>
                <a:cs typeface="+mn-cs"/>
              </a:rPr>
              <a:t>Criminal charges and lawsuits</a:t>
            </a:r>
          </a:p>
          <a:p>
            <a:pPr marL="171450" indent="-171450">
              <a:buFont typeface="Arial" panose="020B0604020202020204" pitchFamily="34" charset="0"/>
              <a:buChar char="•"/>
            </a:pPr>
            <a:r>
              <a:rPr lang="en-US" sz="1200" u="none" strike="noStrike" kern="1200" baseline="0" dirty="0">
                <a:solidFill>
                  <a:schemeClr val="tx1"/>
                </a:solidFill>
                <a:effectLst/>
                <a:latin typeface="+mn-lt"/>
                <a:ea typeface="+mn-ea"/>
                <a:cs typeface="+mn-cs"/>
              </a:rPr>
              <a:t>Loss of reputation </a:t>
            </a:r>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0517147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a:t>
            </a:r>
            <a:r>
              <a:rPr lang="en-US" baseline="0" dirty="0"/>
              <a:t> work ethic is a personal commitment to doing your very best as part of the team. Employees who have a good work ethic are often successful in their careers.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18835094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Ethics can be influenced</a:t>
            </a:r>
            <a:r>
              <a:rPr lang="en-US" baseline="0" dirty="0"/>
              <a:t> by cultural backgrounds, religious beliefs, personal codes of conduct and individual experiences.</a:t>
            </a:r>
          </a:p>
          <a:p>
            <a:endParaRPr lang="en-US" dirty="0"/>
          </a:p>
          <a:p>
            <a:r>
              <a:rPr lang="en-US" dirty="0"/>
              <a:t>These</a:t>
            </a:r>
            <a:r>
              <a:rPr lang="en-US" baseline="0" dirty="0"/>
              <a:t> all help guide the decisions people make.</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2831730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Many employers</a:t>
            </a:r>
            <a:r>
              <a:rPr lang="en-US" b="0" baseline="0" dirty="0"/>
              <a:t> expect the following qualities from employees:</a:t>
            </a:r>
            <a:endParaRPr lang="en-US" b="0" dirty="0"/>
          </a:p>
          <a:p>
            <a:endParaRPr lang="en-US" b="1" dirty="0"/>
          </a:p>
          <a:p>
            <a:r>
              <a:rPr lang="en-US" b="1" dirty="0"/>
              <a:t>Responsible</a:t>
            </a:r>
            <a:r>
              <a:rPr lang="en-US" b="0" baseline="0" dirty="0"/>
              <a:t> </a:t>
            </a:r>
            <a:r>
              <a:rPr lang="en-US" dirty="0"/>
              <a:t>- employees show up for work on time and work diligently</a:t>
            </a:r>
            <a:r>
              <a:rPr lang="en-US" baseline="0" dirty="0"/>
              <a:t> to become familiar with job duties and do them correctly</a:t>
            </a:r>
          </a:p>
          <a:p>
            <a:r>
              <a:rPr lang="en-US" b="1" baseline="0" dirty="0"/>
              <a:t>Flexible</a:t>
            </a:r>
            <a:r>
              <a:rPr lang="en-US" b="0" baseline="0" dirty="0"/>
              <a:t> </a:t>
            </a:r>
            <a:r>
              <a:rPr lang="en-US" baseline="0" dirty="0"/>
              <a:t>- employees can adjust to changes without complaining</a:t>
            </a:r>
          </a:p>
          <a:p>
            <a:r>
              <a:rPr lang="en-US" b="1" baseline="0" dirty="0"/>
              <a:t>Honest</a:t>
            </a:r>
            <a:r>
              <a:rPr lang="en-US" baseline="0" dirty="0"/>
              <a:t> - employees admit their mistakes and learn how to prevent from making them again</a:t>
            </a:r>
          </a:p>
          <a:p>
            <a:r>
              <a:rPr lang="en-US" baseline="0" dirty="0"/>
              <a:t>A </a:t>
            </a:r>
            <a:r>
              <a:rPr lang="en-US" b="1" baseline="0" dirty="0"/>
              <a:t>reliable </a:t>
            </a:r>
            <a:r>
              <a:rPr lang="en-US" baseline="0" dirty="0"/>
              <a:t>employee:</a:t>
            </a:r>
          </a:p>
          <a:p>
            <a:pPr marL="171450" indent="-171450">
              <a:buFont typeface="Arial" pitchFamily="34" charset="0"/>
              <a:buChar char="•"/>
            </a:pPr>
            <a:r>
              <a:rPr lang="en-US" baseline="0" dirty="0"/>
              <a:t>arrives to work on time</a:t>
            </a:r>
          </a:p>
          <a:p>
            <a:pPr marL="171450" indent="-171450">
              <a:buFont typeface="Arial" pitchFamily="34" charset="0"/>
              <a:buChar char="•"/>
            </a:pPr>
            <a:r>
              <a:rPr lang="en-US" baseline="0" dirty="0"/>
              <a:t>keeps personal matters separate from business matters</a:t>
            </a:r>
          </a:p>
          <a:p>
            <a:pPr marL="171450" indent="-171450">
              <a:buFont typeface="Arial" pitchFamily="34" charset="0"/>
              <a:buChar char="•"/>
            </a:pPr>
            <a:r>
              <a:rPr lang="en-US" baseline="0" dirty="0"/>
              <a:t>works a full shift</a:t>
            </a:r>
          </a:p>
          <a:p>
            <a:pPr marL="171450" indent="-171450">
              <a:buFont typeface="Arial" pitchFamily="34" charset="0"/>
              <a:buChar char="•"/>
            </a:pPr>
            <a:r>
              <a:rPr lang="en-US" baseline="0" dirty="0"/>
              <a:t>carries out a variety of assigned tasks without constant prompting</a:t>
            </a:r>
          </a:p>
          <a:p>
            <a:pPr marL="171450" indent="-171450">
              <a:buFont typeface="Arial" pitchFamily="34" charset="0"/>
              <a:buChar char="•"/>
            </a:pPr>
            <a:r>
              <a:rPr lang="en-US" baseline="0" dirty="0"/>
              <a:t>takes on extra work when necessary without complaint</a:t>
            </a:r>
          </a:p>
          <a:p>
            <a:pPr marL="171450" indent="-171450">
              <a:buFont typeface="Arial" pitchFamily="34" charset="0"/>
              <a:buChar char="•"/>
            </a:pPr>
            <a:r>
              <a:rPr lang="en-US" baseline="0" dirty="0"/>
              <a:t>gets enough rest to work effectively</a:t>
            </a:r>
          </a:p>
          <a:p>
            <a:pPr marL="171450" indent="-171450">
              <a:buFont typeface="Arial" pitchFamily="34" charset="0"/>
              <a:buChar char="•"/>
            </a:pPr>
            <a:r>
              <a:rPr lang="en-US" baseline="0" dirty="0"/>
              <a:t>maintains good personal physical and mental health</a:t>
            </a:r>
          </a:p>
          <a:p>
            <a:pPr>
              <a:buFont typeface="Arial" pitchFamily="34" charset="0"/>
              <a:buNone/>
            </a:pPr>
            <a:r>
              <a:rPr lang="en-US" b="1" baseline="0" dirty="0"/>
              <a:t>Teamwork </a:t>
            </a:r>
            <a:r>
              <a:rPr lang="en-US" baseline="0" dirty="0"/>
              <a:t>– as a foodservice employee, you will work with a large team</a:t>
            </a:r>
          </a:p>
          <a:p>
            <a:pPr>
              <a:buFont typeface="Arial" pitchFamily="34" charset="0"/>
              <a:buNone/>
            </a:pPr>
            <a:r>
              <a:rPr lang="en-US" b="1" baseline="0" dirty="0"/>
              <a:t>Commitment</a:t>
            </a:r>
            <a:r>
              <a:rPr lang="en-US" baseline="0" dirty="0"/>
              <a:t> - the quality that supports all your abilities and skills to build a strong work ethic</a:t>
            </a:r>
          </a:p>
          <a:p>
            <a:pPr>
              <a:buFont typeface="Arial" pitchFamily="34" charset="0"/>
              <a:buNone/>
            </a:pPr>
            <a:r>
              <a:rPr lang="en-US" b="1" baseline="0" dirty="0"/>
              <a:t>Quality in foodservice </a:t>
            </a:r>
            <a:r>
              <a:rPr lang="en-US" baseline="0" dirty="0"/>
              <a:t>- means that you use quality ingredients, prepare and serve them in the most pleasing way and you serve customers to the best of your ability</a:t>
            </a:r>
          </a:p>
          <a:p>
            <a:pPr>
              <a:buFont typeface="Arial" pitchFamily="34" charset="0"/>
              <a:buNone/>
            </a:pPr>
            <a:r>
              <a:rPr lang="en-US" b="1" baseline="0" dirty="0"/>
              <a:t>Excellence</a:t>
            </a:r>
            <a:r>
              <a:rPr lang="en-US" baseline="0" dirty="0"/>
              <a:t> – employees make the most of opportunities to improve their abilities and learn new skills</a:t>
            </a: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20361051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Workplace</a:t>
            </a:r>
            <a:r>
              <a:rPr lang="en-US" baseline="0" dirty="0"/>
              <a:t> ethics serve as guiding principles that effective leaders use in setting the professional tone and behavior. </a:t>
            </a:r>
          </a:p>
          <a:p>
            <a:endParaRPr lang="en-US" baseline="0" dirty="0"/>
          </a:p>
          <a:p>
            <a:r>
              <a:rPr lang="en-US" baseline="0" dirty="0"/>
              <a:t>Many establishments have created written codes of ethics, which are designed to remove the guesswork about what is acceptable and unacceptable behavior in the workplace. </a:t>
            </a:r>
          </a:p>
          <a:p>
            <a:endParaRPr lang="en-US" baseline="0" dirty="0"/>
          </a:p>
          <a:p>
            <a:r>
              <a:rPr lang="en-US" baseline="0" dirty="0"/>
              <a:t>These codes of ethics may include: </a:t>
            </a:r>
          </a:p>
          <a:p>
            <a:pPr marL="171450" indent="-171450">
              <a:buFont typeface="Arial" panose="020B0604020202020204" pitchFamily="34" charset="0"/>
              <a:buChar char="•"/>
            </a:pPr>
            <a:r>
              <a:rPr lang="en-US" baseline="0" dirty="0"/>
              <a:t>employee treatment</a:t>
            </a:r>
          </a:p>
          <a:p>
            <a:pPr marL="171450" indent="-171450">
              <a:buFont typeface="Arial" panose="020B0604020202020204" pitchFamily="34" charset="0"/>
              <a:buChar char="•"/>
            </a:pPr>
            <a:r>
              <a:rPr lang="en-US" baseline="0" dirty="0"/>
              <a:t>wages, benefits</a:t>
            </a:r>
          </a:p>
          <a:p>
            <a:pPr marL="171450" indent="-171450">
              <a:buFont typeface="Arial" panose="020B0604020202020204" pitchFamily="34" charset="0"/>
              <a:buChar char="•"/>
            </a:pPr>
            <a:r>
              <a:rPr lang="en-US" baseline="0" dirty="0"/>
              <a:t>working conditions</a:t>
            </a:r>
          </a:p>
          <a:p>
            <a:pPr marL="171450" indent="-171450">
              <a:buFont typeface="Arial" panose="020B0604020202020204" pitchFamily="34" charset="0"/>
              <a:buChar char="•"/>
            </a:pPr>
            <a:r>
              <a:rPr lang="en-US" baseline="0" dirty="0"/>
              <a:t>behavior of employees</a:t>
            </a:r>
          </a:p>
          <a:p>
            <a:pPr marL="171450" indent="-171450">
              <a:buFont typeface="Arial" panose="020B0604020202020204" pitchFamily="34" charset="0"/>
              <a:buChar char="•"/>
            </a:pPr>
            <a:r>
              <a:rPr lang="en-US" baseline="0" dirty="0"/>
              <a:t>acceptance of gifts from guests/vendors/suppliers</a:t>
            </a:r>
          </a:p>
          <a:p>
            <a:pPr marL="171450" indent="-171450">
              <a:buFont typeface="Arial" panose="020B0604020202020204" pitchFamily="34" charset="0"/>
              <a:buChar char="•"/>
            </a:pPr>
            <a:r>
              <a:rPr lang="en-US" baseline="0" dirty="0"/>
              <a:t>any other issues that may impact operations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17276456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To determine whether a decision or action is based</a:t>
            </a:r>
            <a:r>
              <a:rPr lang="en-US" baseline="0" dirty="0"/>
              <a:t> on sound workplace ethics, managers and employees should ask these questions.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31041113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9865204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1031496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An employee</a:t>
            </a:r>
            <a:r>
              <a:rPr lang="en-US" sz="1200" b="0" kern="1200" baseline="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manual is a book given to employees by an employer</a:t>
            </a:r>
            <a:r>
              <a:rPr lang="en-US" sz="1200" b="0" kern="1200" baseline="0" dirty="0">
                <a:solidFill>
                  <a:schemeClr val="tx1"/>
                </a:solidFill>
                <a:effectLst/>
                <a:latin typeface="+mn-lt"/>
                <a:ea typeface="+mn-ea"/>
                <a:cs typeface="+mn-cs"/>
              </a:rPr>
              <a:t> and</a:t>
            </a:r>
            <a:r>
              <a:rPr lang="en-US" sz="1200" b="0" kern="1200" dirty="0">
                <a:solidFill>
                  <a:schemeClr val="tx1"/>
                </a:solidFill>
                <a:effectLst/>
                <a:latin typeface="+mn-lt"/>
                <a:ea typeface="+mn-ea"/>
                <a:cs typeface="+mn-cs"/>
              </a:rPr>
              <a:t> contains information about company policies and procedures.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main goal of a foodservice</a:t>
            </a:r>
            <a:r>
              <a:rPr lang="en-US" baseline="0" dirty="0"/>
              <a:t> industry is to provide good quality food and service to customers.  </a:t>
            </a:r>
          </a:p>
          <a:p>
            <a:r>
              <a:rPr lang="en-US" baseline="0" dirty="0"/>
              <a:t>All quality standards must be considered such as:</a:t>
            </a:r>
          </a:p>
          <a:p>
            <a:pPr>
              <a:buFont typeface="Arial" pitchFamily="34" charset="0"/>
              <a:buChar char="•"/>
            </a:pPr>
            <a:r>
              <a:rPr lang="en-US" baseline="0" dirty="0"/>
              <a:t> appearance</a:t>
            </a:r>
          </a:p>
          <a:p>
            <a:pPr>
              <a:buFont typeface="Arial" pitchFamily="34" charset="0"/>
              <a:buChar char="•"/>
            </a:pPr>
            <a:r>
              <a:rPr lang="en-US" baseline="0" dirty="0"/>
              <a:t> consistency</a:t>
            </a:r>
          </a:p>
          <a:p>
            <a:pPr>
              <a:buFont typeface="Arial" pitchFamily="34" charset="0"/>
              <a:buChar char="•"/>
            </a:pPr>
            <a:r>
              <a:rPr lang="en-US" baseline="0" dirty="0"/>
              <a:t> convenience </a:t>
            </a:r>
          </a:p>
          <a:p>
            <a:pPr>
              <a:buFont typeface="Arial" pitchFamily="34" charset="0"/>
              <a:buChar char="•"/>
            </a:pPr>
            <a:r>
              <a:rPr lang="en-US" baseline="0" dirty="0"/>
              <a:t> ease of handling</a:t>
            </a:r>
          </a:p>
          <a:p>
            <a:pPr>
              <a:buFont typeface="Arial" pitchFamily="34" charset="0"/>
              <a:buChar char="•"/>
            </a:pPr>
            <a:r>
              <a:rPr lang="en-US" baseline="0" dirty="0"/>
              <a:t> flavor</a:t>
            </a:r>
          </a:p>
          <a:p>
            <a:pPr>
              <a:buFont typeface="Arial" pitchFamily="34" charset="0"/>
              <a:buChar char="•"/>
            </a:pPr>
            <a:r>
              <a:rPr lang="en-US" baseline="0" dirty="0"/>
              <a:t> nutritional value</a:t>
            </a:r>
          </a:p>
          <a:p>
            <a:pPr>
              <a:buFont typeface="Arial" pitchFamily="34" charset="0"/>
              <a:buChar char="•"/>
            </a:pPr>
            <a:r>
              <a:rPr lang="en-US" baseline="0" dirty="0"/>
              <a:t> packaging</a:t>
            </a:r>
          </a:p>
          <a:p>
            <a:pPr>
              <a:buFont typeface="Arial" pitchFamily="34" charset="0"/>
              <a:buChar char="•"/>
            </a:pPr>
            <a:r>
              <a:rPr lang="en-US" baseline="0" dirty="0"/>
              <a:t> safety</a:t>
            </a:r>
          </a:p>
          <a:p>
            <a:pPr>
              <a:buFont typeface="Arial" pitchFamily="34" charset="0"/>
              <a:buChar char="•"/>
            </a:pPr>
            <a:r>
              <a:rPr lang="en-US" baseline="0" dirty="0"/>
              <a:t> storage</a:t>
            </a:r>
          </a:p>
          <a:p>
            <a:pPr>
              <a:buFont typeface="Arial" pitchFamily="34" charset="0"/>
              <a:buChar char="•"/>
            </a:pPr>
            <a:r>
              <a:rPr lang="en-US" baseline="0" dirty="0"/>
              <a:t> texture</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3060158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The Equal Employment Opportunity Commission investigates discrimination based on the following laws.</a:t>
            </a:r>
          </a:p>
          <a:p>
            <a:pPr marL="0" marR="0" indent="0" algn="l" defTabSz="914400" rtl="0" eaLnBrk="1" fontAlgn="auto" latinLnBrk="0" hangingPunct="1">
              <a:lnSpc>
                <a:spcPct val="100000"/>
              </a:lnSpc>
              <a:spcBef>
                <a:spcPts val="0"/>
              </a:spcBef>
              <a:spcAft>
                <a:spcPts val="0"/>
              </a:spcAft>
              <a:buClrTx/>
              <a:buSzTx/>
              <a:buFontTx/>
              <a:buNone/>
              <a:tabLst/>
              <a:defRPr/>
            </a:pPr>
            <a:r>
              <a:rPr lang="en-US" u="sng" baseline="0" dirty="0"/>
              <a:t>Employment laws</a:t>
            </a:r>
          </a:p>
          <a:p>
            <a:pPr marL="171450" indent="-171450">
              <a:buFont typeface="Arial" panose="020B0604020202020204" pitchFamily="34" charset="0"/>
              <a:buChar char="•"/>
            </a:pPr>
            <a:r>
              <a:rPr lang="en-US" b="1" baseline="0" dirty="0"/>
              <a:t>Civil Rights Act </a:t>
            </a:r>
            <a:r>
              <a:rPr lang="en-US" baseline="0" dirty="0"/>
              <a:t>– bans employment discrimination based on race, color, religion, sex or national origin</a:t>
            </a:r>
          </a:p>
          <a:p>
            <a:pPr marL="171450" indent="-171450">
              <a:buFont typeface="Arial" panose="020B0604020202020204" pitchFamily="34" charset="0"/>
              <a:buChar char="•"/>
            </a:pPr>
            <a:r>
              <a:rPr lang="en-US" b="1" baseline="0" dirty="0"/>
              <a:t>Age Discrimination Act  and Older Workers Benefit Protection Act</a:t>
            </a:r>
            <a:r>
              <a:rPr lang="en-US" baseline="0" dirty="0"/>
              <a:t> – bans discrimination against workers age 40 and older</a:t>
            </a:r>
          </a:p>
          <a:p>
            <a:pPr marL="171450" indent="-171450">
              <a:buFont typeface="Arial" panose="020B0604020202020204" pitchFamily="34" charset="0"/>
              <a:buChar char="•"/>
            </a:pPr>
            <a:r>
              <a:rPr lang="en-US" b="1" baseline="0" dirty="0"/>
              <a:t>Immigration Reform and Control Act </a:t>
            </a:r>
            <a:r>
              <a:rPr lang="en-US" b="0" baseline="0" dirty="0"/>
              <a:t>–</a:t>
            </a:r>
            <a:r>
              <a:rPr lang="en-US" b="1" baseline="0" dirty="0"/>
              <a:t> </a:t>
            </a:r>
            <a:r>
              <a:rPr lang="en-US" b="0" baseline="0" dirty="0"/>
              <a:t>bans employment of noncitizens who are not authorized to work in the United States</a:t>
            </a:r>
            <a:endParaRPr lang="en-US" b="1" baseline="0" dirty="0"/>
          </a:p>
          <a:p>
            <a:pPr marL="171450" indent="-171450">
              <a:buFont typeface="Arial" panose="020B0604020202020204" pitchFamily="34" charset="0"/>
              <a:buChar char="•"/>
            </a:pPr>
            <a:r>
              <a:rPr lang="en-US" b="1" baseline="0" dirty="0"/>
              <a:t>Americans with Disabilities Act </a:t>
            </a:r>
            <a:r>
              <a:rPr lang="en-US" b="0" baseline="0" dirty="0"/>
              <a:t>– bans discrimination against individuals</a:t>
            </a:r>
            <a:r>
              <a:rPr lang="en-US" b="0" i="1" baseline="0" dirty="0"/>
              <a:t> </a:t>
            </a:r>
            <a:r>
              <a:rPr lang="en-US" b="0" i="0" baseline="0" dirty="0"/>
              <a:t>with disabilities</a:t>
            </a:r>
            <a:endParaRPr lang="en-US" b="1" baseline="0" dirty="0"/>
          </a:p>
          <a:p>
            <a:pPr marL="0" indent="0">
              <a:buFont typeface="Arial" panose="020B0604020202020204" pitchFamily="34" charset="0"/>
              <a:buNone/>
            </a:pPr>
            <a:endParaRPr lang="en-US" baseline="0" dirty="0"/>
          </a:p>
          <a:p>
            <a:pPr marL="0" indent="0">
              <a:buFont typeface="Arial" panose="020B0604020202020204" pitchFamily="34" charset="0"/>
              <a:buNone/>
            </a:pPr>
            <a:r>
              <a:rPr lang="en-US" u="sng" baseline="0" dirty="0"/>
              <a:t>Worker’s rights</a:t>
            </a:r>
          </a:p>
          <a:p>
            <a:pPr marL="171450" indent="-171450">
              <a:buFont typeface="Arial" panose="020B0604020202020204" pitchFamily="34" charset="0"/>
              <a:buChar char="•"/>
            </a:pPr>
            <a:r>
              <a:rPr lang="en-US" b="1" baseline="0" dirty="0"/>
              <a:t>Fair Labor Standards Act </a:t>
            </a:r>
            <a:r>
              <a:rPr lang="en-US" baseline="0" dirty="0"/>
              <a:t>– covers minimum wage, overtime pay, child labor and record keeping</a:t>
            </a:r>
          </a:p>
          <a:p>
            <a:pPr marL="171450" indent="-171450">
              <a:buFont typeface="Arial" panose="020B0604020202020204" pitchFamily="34" charset="0"/>
              <a:buChar char="•"/>
            </a:pPr>
            <a:r>
              <a:rPr lang="en-US" b="1" baseline="0" dirty="0"/>
              <a:t>Workers’ compensation </a:t>
            </a:r>
            <a:r>
              <a:rPr lang="en-US" baseline="0" dirty="0"/>
              <a:t>– employers must provide medical coverage for illnesses or injury incurred on the job</a:t>
            </a:r>
          </a:p>
          <a:p>
            <a:pPr marL="0" indent="0">
              <a:buFont typeface="Arial" panose="020B0604020202020204" pitchFamily="34" charset="0"/>
              <a:buNone/>
            </a:pPr>
            <a:endParaRPr lang="en-US" baseline="0" dirty="0"/>
          </a:p>
          <a:p>
            <a:pPr marL="0" indent="0">
              <a:buFont typeface="Arial" panose="020B0604020202020204" pitchFamily="34" charset="0"/>
              <a:buNone/>
            </a:pPr>
            <a:r>
              <a:rPr lang="en-US" u="sng" baseline="0" dirty="0"/>
              <a:t>Taxes</a:t>
            </a:r>
          </a:p>
          <a:p>
            <a:pPr marL="171450" indent="-171450">
              <a:buFont typeface="Arial" panose="020B0604020202020204" pitchFamily="34" charset="0"/>
              <a:buChar char="•"/>
            </a:pPr>
            <a:r>
              <a:rPr lang="en-US" b="1" baseline="0" dirty="0"/>
              <a:t>National, state and local </a:t>
            </a:r>
            <a:r>
              <a:rPr lang="en-US" baseline="0" dirty="0"/>
              <a:t>– collect taxes</a:t>
            </a:r>
          </a:p>
          <a:p>
            <a:pPr marL="171450" indent="-171450">
              <a:buFont typeface="Arial" panose="020B0604020202020204" pitchFamily="34" charset="0"/>
              <a:buChar char="•"/>
            </a:pPr>
            <a:r>
              <a:rPr lang="en-US" b="1" baseline="0" dirty="0"/>
              <a:t>Payroll deduction </a:t>
            </a:r>
            <a:r>
              <a:rPr lang="en-US" baseline="0" dirty="0"/>
              <a:t>– a process in which the employer subtracts taxes from each employee’s paycheck</a:t>
            </a:r>
          </a:p>
          <a:p>
            <a:pPr marL="171450" indent="-171450">
              <a:buFont typeface="Arial" panose="020B0604020202020204" pitchFamily="34" charset="0"/>
              <a:buChar char="•"/>
            </a:pPr>
            <a:r>
              <a:rPr lang="en-US" b="1" baseline="0" dirty="0"/>
              <a:t>Social security </a:t>
            </a:r>
            <a:r>
              <a:rPr lang="en-US" baseline="0" dirty="0"/>
              <a:t>– ensures that all workers will receive income after they retire</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3375815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Environmental</a:t>
            </a:r>
            <a:r>
              <a:rPr lang="en-US" baseline="0" dirty="0"/>
              <a:t> Protection Agency (EPA) decides how solid waste is managed in the United States.  </a:t>
            </a:r>
          </a:p>
          <a:p>
            <a:endParaRPr lang="en-US" baseline="0" dirty="0"/>
          </a:p>
          <a:p>
            <a:r>
              <a:rPr lang="en-US" baseline="0" dirty="0"/>
              <a:t>The EPA recommends that businesses reduce solid waste by eliminating packaging where possible. It also recommends that reusable food containers be cleaned and sanitized before reusing.</a:t>
            </a:r>
          </a:p>
          <a:p>
            <a:endParaRPr lang="en-US" baseline="0" dirty="0"/>
          </a:p>
          <a:p>
            <a:r>
              <a:rPr lang="en-US" baseline="0" dirty="0"/>
              <a:t>The National Environmental Policy Act (NEPA) of 1969 protects the environment from damage caused by building development.  Whenever a new restaurant is planned, an environmental impact statement (EIS) must be completed.  This describes the impact of the proposed facility and any negative effects it might have on the environment.</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18360425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Food and Drug Administration (FDA) is part of the U.S.</a:t>
            </a:r>
            <a:r>
              <a:rPr lang="en-US" baseline="0" dirty="0"/>
              <a:t> Department of Health and Human Services.  It enforces the Food, Drug and Cosmetic Act of 1938.  </a:t>
            </a:r>
          </a:p>
          <a:p>
            <a:endParaRPr lang="en-US" baseline="0" dirty="0"/>
          </a:p>
          <a:p>
            <a:r>
              <a:rPr lang="en-US" baseline="0" dirty="0"/>
              <a:t>This law covers food and the packaging of foods other than fish, poultry, and meat.</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8583868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Occupational Safety and Health Administration (OSHA) has two main responsibilities:</a:t>
            </a:r>
          </a:p>
          <a:p>
            <a:pPr>
              <a:buFont typeface="Arial" pitchFamily="34" charset="0"/>
              <a:buChar char="•"/>
            </a:pPr>
            <a:r>
              <a:rPr lang="en-US" dirty="0"/>
              <a:t> sets standards and inspects workplaces to make sure that employers provide safe and healthful environments</a:t>
            </a:r>
          </a:p>
          <a:p>
            <a:pPr>
              <a:buFont typeface="Arial" pitchFamily="34" charset="0"/>
              <a:buChar char="•"/>
            </a:pPr>
            <a:r>
              <a:rPr lang="en-US" baseline="0" dirty="0"/>
              <a:t> oversees record keeping of job-related illness and injury</a:t>
            </a:r>
          </a:p>
          <a:p>
            <a:pPr lvl="1">
              <a:buFont typeface="Arial" pitchFamily="34" charset="0"/>
              <a:buChar char="•"/>
            </a:pPr>
            <a:r>
              <a:rPr lang="en-US" baseline="0" dirty="0"/>
              <a:t> an accident report log shows the details of any accident that happens in business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3325487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U.S.</a:t>
            </a:r>
            <a:r>
              <a:rPr lang="en-US" baseline="0" dirty="0"/>
              <a:t> Department of Agriculture grades and inspects: </a:t>
            </a:r>
          </a:p>
          <a:p>
            <a:pPr marL="171450" indent="-171450">
              <a:buFont typeface="Arial" panose="020B0604020202020204" pitchFamily="34" charset="0"/>
              <a:buChar char="•"/>
            </a:pPr>
            <a:r>
              <a:rPr lang="en-US" baseline="0" dirty="0"/>
              <a:t>poultry and poultry products</a:t>
            </a:r>
          </a:p>
          <a:p>
            <a:pPr marL="171450" indent="-171450">
              <a:buFont typeface="Arial" panose="020B0604020202020204" pitchFamily="34" charset="0"/>
              <a:buChar char="•"/>
            </a:pPr>
            <a:r>
              <a:rPr lang="en-US" baseline="0" dirty="0"/>
              <a:t>eggs and egg products</a:t>
            </a:r>
          </a:p>
          <a:p>
            <a:pPr marL="171450" indent="-171450">
              <a:buFont typeface="Arial" panose="020B0604020202020204" pitchFamily="34" charset="0"/>
              <a:buChar char="•"/>
            </a:pPr>
            <a:r>
              <a:rPr lang="en-US" baseline="0" dirty="0"/>
              <a:t>meat and meat products </a:t>
            </a:r>
          </a:p>
          <a:p>
            <a:pPr marL="171450" indent="-171450">
              <a:buFont typeface="Arial" panose="020B0604020202020204" pitchFamily="34" charset="0"/>
              <a:buChar char="•"/>
            </a:pPr>
            <a:endParaRPr lang="en-US" baseline="0" dirty="0"/>
          </a:p>
          <a:p>
            <a:pPr marL="0" indent="0">
              <a:buFont typeface="Arial" panose="020B0604020202020204" pitchFamily="34" charset="0"/>
              <a:buNone/>
            </a:pPr>
            <a:r>
              <a:rPr lang="en-US" baseline="0" dirty="0"/>
              <a:t>It also controls: </a:t>
            </a:r>
          </a:p>
          <a:p>
            <a:pPr marL="171450" indent="-171450">
              <a:buFont typeface="Arial" panose="020B0604020202020204" pitchFamily="34" charset="0"/>
              <a:buChar char="•"/>
            </a:pPr>
            <a:r>
              <a:rPr lang="en-US" baseline="0" dirty="0"/>
              <a:t>food grading</a:t>
            </a:r>
          </a:p>
          <a:p>
            <a:pPr marL="171450" indent="-171450">
              <a:buFont typeface="Arial" panose="020B0604020202020204" pitchFamily="34" charset="0"/>
              <a:buChar char="•"/>
            </a:pPr>
            <a:r>
              <a:rPr lang="en-US" baseline="0" dirty="0"/>
              <a:t>processing plant inspections</a:t>
            </a:r>
          </a:p>
          <a:p>
            <a:pPr marL="171450" indent="-171450">
              <a:buFont typeface="Arial" panose="020B0604020202020204" pitchFamily="34" charset="0"/>
              <a:buChar char="•"/>
            </a:pPr>
            <a:r>
              <a:rPr lang="en-US" baseline="0" dirty="0"/>
              <a:t>the use of pesticides, preservatives and food additives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32951238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Many of the health regulations that affect foodservice operations</a:t>
            </a:r>
            <a:r>
              <a:rPr lang="en-US" baseline="0" dirty="0"/>
              <a:t> are written by the state.</a:t>
            </a:r>
          </a:p>
          <a:p>
            <a:endParaRPr lang="en-US" baseline="0" dirty="0"/>
          </a:p>
          <a:p>
            <a:r>
              <a:rPr lang="en-US" baseline="0" dirty="0"/>
              <a:t>Local health departments then enforce state regulations. </a:t>
            </a:r>
          </a:p>
          <a:p>
            <a:endParaRPr lang="en-US" baseline="0" dirty="0"/>
          </a:p>
          <a:p>
            <a:r>
              <a:rPr lang="en-US" baseline="0" dirty="0"/>
              <a:t>The county health department enforces regulations in rural areas and small cities.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452574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sz="6000" dirty="0"/>
              <a:t>What Would You Do?</a:t>
            </a:r>
          </a:p>
        </p:txBody>
      </p:sp>
      <p:sp>
        <p:nvSpPr>
          <p:cNvPr id="2" name="Rectangle 1">
            <a:extLst>
              <a:ext uri="{FF2B5EF4-FFF2-40B4-BE49-F238E27FC236}">
                <a16:creationId xmlns:a16="http://schemas.microsoft.com/office/drawing/2014/main" id="{C2C1C174-4264-4045-AAE1-1E0ED46C13CA}"/>
              </a:ext>
            </a:extLst>
          </p:cNvPr>
          <p:cNvSpPr/>
          <p:nvPr/>
        </p:nvSpPr>
        <p:spPr>
          <a:xfrm>
            <a:off x="4525346" y="2921369"/>
            <a:ext cx="7579360" cy="1938992"/>
          </a:xfrm>
          <a:prstGeom prst="rect">
            <a:avLst/>
          </a:prstGeom>
        </p:spPr>
        <p:txBody>
          <a:bodyPr wrap="square">
            <a:spAutoFit/>
          </a:bodyPr>
          <a:lstStyle/>
          <a:p>
            <a:r>
              <a:rPr lang="en-US" sz="4400" dirty="0">
                <a:solidFill>
                  <a:schemeClr val="accent2">
                    <a:lumMod val="60000"/>
                    <a:lumOff val="40000"/>
                  </a:schemeClr>
                </a:solidFill>
                <a:latin typeface="Open Sans"/>
              </a:rPr>
              <a:t>Ethical Behavior Standards</a:t>
            </a:r>
          </a:p>
          <a:p>
            <a:endParaRPr lang="en-US" sz="4000" dirty="0">
              <a:solidFill>
                <a:schemeClr val="accent2">
                  <a:lumMod val="60000"/>
                  <a:lumOff val="40000"/>
                </a:schemeClr>
              </a:solidFill>
              <a:latin typeface="Open Sans"/>
            </a:endParaRPr>
          </a:p>
          <a:p>
            <a:r>
              <a:rPr lang="en-US" sz="3600" dirty="0">
                <a:solidFill>
                  <a:schemeClr val="accent2">
                    <a:lumMod val="60000"/>
                    <a:lumOff val="40000"/>
                  </a:schemeClr>
                </a:solidFill>
                <a:latin typeface="Open Sans"/>
              </a:rPr>
              <a:t>Practicum In Culinary Arts</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State and Local</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6823918" cy="4734318"/>
          </a:xfrm>
        </p:spPr>
        <p:txBody>
          <a:bodyPr/>
          <a:lstStyle/>
          <a:p>
            <a:pPr lvl="1"/>
            <a:r>
              <a:rPr lang="en-US" dirty="0"/>
              <a:t>Health regulations that affect foodservice are written by the state</a:t>
            </a:r>
          </a:p>
          <a:p>
            <a:pPr lvl="1"/>
            <a:r>
              <a:rPr lang="en-US" dirty="0"/>
              <a:t>Local health departments enforce state regulations</a:t>
            </a:r>
          </a:p>
          <a:p>
            <a:pPr lvl="1"/>
            <a:r>
              <a:rPr lang="en-US" dirty="0"/>
              <a:t>County health department enforces regulations in rural areas and small cities</a:t>
            </a:r>
          </a:p>
        </p:txBody>
      </p:sp>
      <p:pic>
        <p:nvPicPr>
          <p:cNvPr id="4" name="Picture 2">
            <a:extLst>
              <a:ext uri="{FF2B5EF4-FFF2-40B4-BE49-F238E27FC236}">
                <a16:creationId xmlns:a16="http://schemas.microsoft.com/office/drawing/2014/main" id="{AC2CA249-0E05-4017-88D5-E6A223E64D2C}"/>
              </a:ext>
            </a:extLst>
          </p:cNvPr>
          <p:cNvPicPr>
            <a:picLocks noChangeAspect="1" noChangeArrowheads="1"/>
          </p:cNvPicPr>
          <p:nvPr/>
        </p:nvPicPr>
        <p:blipFill>
          <a:blip r:embed="rId3" cstate="print"/>
          <a:srcRect/>
          <a:stretch>
            <a:fillRect/>
          </a:stretch>
        </p:blipFill>
        <p:spPr bwMode="auto">
          <a:xfrm>
            <a:off x="7718507" y="1283509"/>
            <a:ext cx="3081609" cy="4622413"/>
          </a:xfrm>
          <a:prstGeom prst="rect">
            <a:avLst/>
          </a:prstGeom>
          <a:noFill/>
          <a:ln w="9525">
            <a:noFill/>
            <a:miter lim="800000"/>
            <a:headEnd/>
            <a:tailEnd/>
          </a:ln>
          <a:effectLst/>
        </p:spPr>
      </p:pic>
    </p:spTree>
    <p:extLst>
      <p:ext uri="{BB962C8B-B14F-4D97-AF65-F5344CB8AC3E}">
        <p14:creationId xmlns:p14="http://schemas.microsoft.com/office/powerpoint/2010/main" val="772942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Confidentiality Laws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Agreement </a:t>
            </a:r>
          </a:p>
          <a:p>
            <a:pPr lvl="2"/>
            <a:r>
              <a:rPr lang="en-US" dirty="0"/>
              <a:t>May include:</a:t>
            </a:r>
          </a:p>
          <a:p>
            <a:pPr lvl="3"/>
            <a:r>
              <a:rPr lang="en-US" dirty="0"/>
              <a:t>Client Information</a:t>
            </a:r>
          </a:p>
          <a:p>
            <a:pPr lvl="3"/>
            <a:r>
              <a:rPr lang="en-US" dirty="0"/>
              <a:t>Credit reports</a:t>
            </a:r>
          </a:p>
          <a:p>
            <a:pPr lvl="3"/>
            <a:r>
              <a:rPr lang="en-US" dirty="0"/>
              <a:t>Medical history</a:t>
            </a:r>
          </a:p>
          <a:p>
            <a:pPr lvl="3"/>
            <a:r>
              <a:rPr lang="en-US" dirty="0"/>
              <a:t>Trade secrets</a:t>
            </a:r>
          </a:p>
          <a:p>
            <a:endParaRPr lang="en-US" dirty="0"/>
          </a:p>
        </p:txBody>
      </p:sp>
      <p:sp>
        <p:nvSpPr>
          <p:cNvPr id="4" name="Content Placeholder 3">
            <a:extLst>
              <a:ext uri="{FF2B5EF4-FFF2-40B4-BE49-F238E27FC236}">
                <a16:creationId xmlns:a16="http://schemas.microsoft.com/office/drawing/2014/main" id="{27717E6A-2402-4BC1-9A0C-450836D31A41}"/>
              </a:ext>
            </a:extLst>
          </p:cNvPr>
          <p:cNvSpPr>
            <a:spLocks noGrp="1"/>
          </p:cNvSpPr>
          <p:nvPr>
            <p:ph sz="half" idx="10"/>
          </p:nvPr>
        </p:nvSpPr>
        <p:spPr/>
        <p:txBody>
          <a:bodyPr/>
          <a:lstStyle/>
          <a:p>
            <a:pPr lvl="1"/>
            <a:r>
              <a:rPr lang="en-US" dirty="0"/>
              <a:t>Consequences </a:t>
            </a:r>
          </a:p>
          <a:p>
            <a:pPr lvl="2"/>
            <a:r>
              <a:rPr lang="en-US" dirty="0"/>
              <a:t>If breached:</a:t>
            </a:r>
          </a:p>
          <a:p>
            <a:pPr lvl="3"/>
            <a:r>
              <a:rPr lang="en-US" dirty="0"/>
              <a:t>Written warning</a:t>
            </a:r>
          </a:p>
          <a:p>
            <a:pPr lvl="3"/>
            <a:r>
              <a:rPr lang="en-US" dirty="0"/>
              <a:t>Termination</a:t>
            </a:r>
          </a:p>
          <a:p>
            <a:pPr lvl="3"/>
            <a:r>
              <a:rPr lang="en-US" dirty="0"/>
              <a:t>Criminal charges</a:t>
            </a:r>
          </a:p>
          <a:p>
            <a:pPr lvl="3"/>
            <a:r>
              <a:rPr lang="en-US" dirty="0"/>
              <a:t>Loss of reputation</a:t>
            </a:r>
          </a:p>
          <a:p>
            <a:pPr lvl="1"/>
            <a:endParaRPr lang="en-US" dirty="0"/>
          </a:p>
          <a:p>
            <a:endParaRPr lang="en-US" dirty="0"/>
          </a:p>
          <a:p>
            <a:endParaRPr lang="en-US" dirty="0"/>
          </a:p>
        </p:txBody>
      </p:sp>
      <p:pic>
        <p:nvPicPr>
          <p:cNvPr id="5" name="Picture 4">
            <a:extLst>
              <a:ext uri="{FF2B5EF4-FFF2-40B4-BE49-F238E27FC236}">
                <a16:creationId xmlns:a16="http://schemas.microsoft.com/office/drawing/2014/main" id="{E27AB706-1BBF-4083-98BD-E553938CC4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89667" y="4364607"/>
            <a:ext cx="2594177" cy="1850513"/>
          </a:xfrm>
          <a:prstGeom prst="rect">
            <a:avLst/>
          </a:prstGeom>
        </p:spPr>
      </p:pic>
    </p:spTree>
    <p:extLst>
      <p:ext uri="{BB962C8B-B14F-4D97-AF65-F5344CB8AC3E}">
        <p14:creationId xmlns:p14="http://schemas.microsoft.com/office/powerpoint/2010/main" val="3608244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Work Ethics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Influences</a:t>
            </a:r>
          </a:p>
          <a:p>
            <a:pPr lvl="1"/>
            <a:r>
              <a:rPr lang="en-US" dirty="0"/>
              <a:t>Work Ethics Qualities</a:t>
            </a:r>
          </a:p>
          <a:p>
            <a:pPr lvl="1"/>
            <a:r>
              <a:rPr lang="en-US" dirty="0"/>
              <a:t>Code of Ethic</a:t>
            </a:r>
          </a:p>
          <a:p>
            <a:pPr lvl="1"/>
            <a:r>
              <a:rPr lang="en-US" dirty="0"/>
              <a:t>Decisions to Keep in Mind</a:t>
            </a:r>
          </a:p>
          <a:p>
            <a:pPr lvl="1"/>
            <a:endParaRPr lang="en-US" dirty="0"/>
          </a:p>
        </p:txBody>
      </p:sp>
      <p:pic>
        <p:nvPicPr>
          <p:cNvPr id="4" name="Picture 2">
            <a:extLst>
              <a:ext uri="{FF2B5EF4-FFF2-40B4-BE49-F238E27FC236}">
                <a16:creationId xmlns:a16="http://schemas.microsoft.com/office/drawing/2014/main" id="{7D536AB5-5C6C-4BF5-9A67-65063C00773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7669471" y="2258290"/>
            <a:ext cx="2920852" cy="3447055"/>
          </a:xfrm>
          <a:prstGeom prst="rect">
            <a:avLst/>
          </a:prstGeom>
          <a:noFill/>
          <a:ln w="9525">
            <a:noFill/>
            <a:miter lim="800000"/>
            <a:headEnd/>
            <a:tailEnd/>
          </a:ln>
          <a:effectLst/>
        </p:spPr>
      </p:pic>
    </p:spTree>
    <p:extLst>
      <p:ext uri="{BB962C8B-B14F-4D97-AF65-F5344CB8AC3E}">
        <p14:creationId xmlns:p14="http://schemas.microsoft.com/office/powerpoint/2010/main" val="42640399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Influences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Cultural backgrounds</a:t>
            </a:r>
          </a:p>
          <a:p>
            <a:pPr lvl="1"/>
            <a:r>
              <a:rPr lang="en-US" dirty="0"/>
              <a:t>Religious beliefs</a:t>
            </a:r>
          </a:p>
          <a:p>
            <a:pPr lvl="1"/>
            <a:r>
              <a:rPr lang="en-US" dirty="0"/>
              <a:t>Personal codes of conduct</a:t>
            </a:r>
          </a:p>
          <a:p>
            <a:pPr lvl="1"/>
            <a:r>
              <a:rPr lang="en-US" dirty="0"/>
              <a:t>Individual experiences</a:t>
            </a:r>
          </a:p>
        </p:txBody>
      </p:sp>
      <p:pic>
        <p:nvPicPr>
          <p:cNvPr id="4" name="Picture 2">
            <a:extLst>
              <a:ext uri="{FF2B5EF4-FFF2-40B4-BE49-F238E27FC236}">
                <a16:creationId xmlns:a16="http://schemas.microsoft.com/office/drawing/2014/main" id="{72B00355-9136-4DB8-92BC-90359142E6DC}"/>
              </a:ext>
            </a:extLst>
          </p:cNvPr>
          <p:cNvPicPr>
            <a:picLocks noChangeAspect="1" noChangeArrowheads="1"/>
          </p:cNvPicPr>
          <p:nvPr/>
        </p:nvPicPr>
        <p:blipFill>
          <a:blip r:embed="rId3" cstate="print"/>
          <a:srcRect/>
          <a:stretch>
            <a:fillRect/>
          </a:stretch>
        </p:blipFill>
        <p:spPr bwMode="auto">
          <a:xfrm>
            <a:off x="7134568" y="1420420"/>
            <a:ext cx="3545602" cy="4188242"/>
          </a:xfrm>
          <a:prstGeom prst="rect">
            <a:avLst/>
          </a:prstGeom>
          <a:noFill/>
          <a:ln w="9525">
            <a:noFill/>
            <a:miter lim="800000"/>
            <a:headEnd/>
            <a:tailEnd/>
          </a:ln>
          <a:effectLst/>
        </p:spPr>
      </p:pic>
    </p:spTree>
    <p:extLst>
      <p:ext uri="{BB962C8B-B14F-4D97-AF65-F5344CB8AC3E}">
        <p14:creationId xmlns:p14="http://schemas.microsoft.com/office/powerpoint/2010/main" val="2165088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Work Ethic Qualities</a:t>
            </a:r>
          </a:p>
        </p:txBody>
      </p:sp>
      <p:graphicFrame>
        <p:nvGraphicFramePr>
          <p:cNvPr id="6" name="Diagram 5">
            <a:extLst>
              <a:ext uri="{FF2B5EF4-FFF2-40B4-BE49-F238E27FC236}">
                <a16:creationId xmlns:a16="http://schemas.microsoft.com/office/drawing/2014/main" id="{9A5B9626-29D1-4025-8C6A-2EB1993B6297}"/>
              </a:ext>
            </a:extLst>
          </p:cNvPr>
          <p:cNvGraphicFramePr/>
          <p:nvPr>
            <p:extLst>
              <p:ext uri="{D42A27DB-BD31-4B8C-83A1-F6EECF244321}">
                <p14:modId xmlns:p14="http://schemas.microsoft.com/office/powerpoint/2010/main" val="466892870"/>
              </p:ext>
            </p:extLst>
          </p:nvPr>
        </p:nvGraphicFramePr>
        <p:xfrm>
          <a:off x="1178434" y="1468582"/>
          <a:ext cx="10059452" cy="46497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258740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Code of Ethics</a:t>
            </a:r>
          </a:p>
        </p:txBody>
      </p:sp>
      <p:graphicFrame>
        <p:nvGraphicFramePr>
          <p:cNvPr id="6" name="Diagram 5">
            <a:extLst>
              <a:ext uri="{FF2B5EF4-FFF2-40B4-BE49-F238E27FC236}">
                <a16:creationId xmlns:a16="http://schemas.microsoft.com/office/drawing/2014/main" id="{F1374A74-E208-444E-8EFB-C035CAA04E59}"/>
              </a:ext>
            </a:extLst>
          </p:cNvPr>
          <p:cNvGraphicFramePr/>
          <p:nvPr>
            <p:extLst>
              <p:ext uri="{D42A27DB-BD31-4B8C-83A1-F6EECF244321}">
                <p14:modId xmlns:p14="http://schemas.microsoft.com/office/powerpoint/2010/main" val="3780060971"/>
              </p:ext>
            </p:extLst>
          </p:nvPr>
        </p:nvGraphicFramePr>
        <p:xfrm>
          <a:off x="2313709" y="1593272"/>
          <a:ext cx="7193137" cy="47294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76665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Decisions to Keep in Mind </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Is it legal?</a:t>
            </a:r>
          </a:p>
          <a:p>
            <a:pPr lvl="1"/>
            <a:r>
              <a:rPr lang="en-US" dirty="0"/>
              <a:t>Will it hurt anyone?</a:t>
            </a:r>
          </a:p>
          <a:p>
            <a:pPr lvl="1"/>
            <a:r>
              <a:rPr lang="en-US" dirty="0"/>
              <a:t>Does it represent the company?</a:t>
            </a:r>
          </a:p>
          <a:p>
            <a:pPr lvl="1"/>
            <a:r>
              <a:rPr lang="en-US" dirty="0"/>
              <a:t>Does it make anyone uncomfortable?</a:t>
            </a:r>
          </a:p>
          <a:p>
            <a:pPr lvl="1"/>
            <a:r>
              <a:rPr lang="en-US" dirty="0"/>
              <a:t>Does it convey respect for others?</a:t>
            </a:r>
          </a:p>
          <a:p>
            <a:pPr lvl="1"/>
            <a:r>
              <a:rPr lang="en-US" dirty="0"/>
              <a:t>Have I involved others by asking their viewpoint?</a:t>
            </a:r>
          </a:p>
        </p:txBody>
      </p:sp>
      <p:sp>
        <p:nvSpPr>
          <p:cNvPr id="4" name="Content Placeholder 3">
            <a:extLst>
              <a:ext uri="{FF2B5EF4-FFF2-40B4-BE49-F238E27FC236}">
                <a16:creationId xmlns:a16="http://schemas.microsoft.com/office/drawing/2014/main" id="{809B9234-64F5-4C53-BB9E-57B27C41CB95}"/>
              </a:ext>
            </a:extLst>
          </p:cNvPr>
          <p:cNvSpPr>
            <a:spLocks noGrp="1"/>
          </p:cNvSpPr>
          <p:nvPr>
            <p:ph sz="half" idx="10"/>
          </p:nvPr>
        </p:nvSpPr>
        <p:spPr/>
        <p:txBody>
          <a:bodyPr/>
          <a:lstStyle/>
          <a:p>
            <a:pPr lvl="1"/>
            <a:r>
              <a:rPr lang="en-US" dirty="0"/>
              <a:t>Is it fair?</a:t>
            </a:r>
          </a:p>
          <a:p>
            <a:pPr lvl="1"/>
            <a:r>
              <a:rPr lang="en-US" dirty="0"/>
              <a:t>Does it uphold the values of the organization?</a:t>
            </a:r>
          </a:p>
          <a:p>
            <a:pPr lvl="1"/>
            <a:r>
              <a:rPr lang="en-US" dirty="0"/>
              <a:t>Can I tell my decisions to employer, family, and others?</a:t>
            </a:r>
          </a:p>
          <a:p>
            <a:pPr lvl="1"/>
            <a:r>
              <a:rPr lang="en-US" dirty="0"/>
              <a:t>How would others regard details if public?</a:t>
            </a:r>
          </a:p>
          <a:p>
            <a:pPr lvl="1"/>
            <a:r>
              <a:rPr lang="en-US" dirty="0"/>
              <a:t>Am I confident my decision will be valid for years?</a:t>
            </a:r>
          </a:p>
        </p:txBody>
      </p:sp>
    </p:spTree>
    <p:extLst>
      <p:ext uri="{BB962C8B-B14F-4D97-AF65-F5344CB8AC3E}">
        <p14:creationId xmlns:p14="http://schemas.microsoft.com/office/powerpoint/2010/main" val="3302138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Questions?</a:t>
            </a:r>
          </a:p>
        </p:txBody>
      </p:sp>
      <p:pic>
        <p:nvPicPr>
          <p:cNvPr id="4" name="Picture 5" descr="C:\Users\CTE\AppData\Local\Microsoft\Windows\Temporary Internet Files\Low\Content.IE5\94XFEKS7\MC900431560[1].PNG">
            <a:extLst>
              <a:ext uri="{FF2B5EF4-FFF2-40B4-BE49-F238E27FC236}">
                <a16:creationId xmlns:a16="http://schemas.microsoft.com/office/drawing/2014/main" id="{AB35E04D-C3CD-4159-B503-1BB8B2F0CC62}"/>
              </a:ext>
            </a:extLst>
          </p:cNvPr>
          <p:cNvPicPr>
            <a:picLocks noChangeAspect="1" noChangeArrowheads="1"/>
          </p:cNvPicPr>
          <p:nvPr/>
        </p:nvPicPr>
        <p:blipFill>
          <a:blip r:embed="rId3" cstate="print"/>
          <a:srcRect/>
          <a:stretch>
            <a:fillRect/>
          </a:stretch>
        </p:blipFill>
        <p:spPr bwMode="auto">
          <a:xfrm>
            <a:off x="4480027" y="1708803"/>
            <a:ext cx="3541006" cy="3541006"/>
          </a:xfrm>
          <a:prstGeom prst="rect">
            <a:avLst/>
          </a:prstGeom>
          <a:noFill/>
        </p:spPr>
      </p:pic>
    </p:spTree>
    <p:extLst>
      <p:ext uri="{BB962C8B-B14F-4D97-AF65-F5344CB8AC3E}">
        <p14:creationId xmlns:p14="http://schemas.microsoft.com/office/powerpoint/2010/main" val="15191496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3" y="1268017"/>
            <a:ext cx="11285081" cy="4734318"/>
          </a:xfrm>
        </p:spPr>
        <p:txBody>
          <a:bodyPr/>
          <a:lstStyle/>
          <a:p>
            <a:pPr lvl="1"/>
            <a:r>
              <a:rPr lang="en-US" sz="2000" dirty="0"/>
              <a:t>Article:</a:t>
            </a:r>
          </a:p>
          <a:p>
            <a:pPr lvl="2"/>
            <a:r>
              <a:rPr lang="en-US" sz="2000" dirty="0"/>
              <a:t>Employee Consequences for Breach of Confidentiality</a:t>
            </a:r>
            <a:br>
              <a:rPr lang="en-US" sz="2000" dirty="0"/>
            </a:br>
            <a:r>
              <a:rPr lang="en-US" sz="2000" dirty="0" err="1"/>
              <a:t>Confidentiality</a:t>
            </a:r>
            <a:r>
              <a:rPr lang="en-US" sz="2000" dirty="0"/>
              <a:t> in employment is important regardless of whether you have signed a written confidentiality agreement.</a:t>
            </a:r>
            <a:br>
              <a:rPr lang="en-US" sz="2000" dirty="0"/>
            </a:br>
            <a:r>
              <a:rPr lang="en-US" sz="2000" dirty="0"/>
              <a:t>http://smallbusiness.chron.com/employee-consequences-breach-confidentiality-15476.html</a:t>
            </a:r>
          </a:p>
          <a:p>
            <a:pPr lvl="1"/>
            <a:r>
              <a:rPr lang="en-US" sz="2000" dirty="0"/>
              <a:t>Images:</a:t>
            </a:r>
          </a:p>
          <a:p>
            <a:pPr lvl="2"/>
            <a:r>
              <a:rPr lang="en-US" sz="2000" dirty="0"/>
              <a:t>Microsoft Office Clip Art: Used with permission from Microsoft.</a:t>
            </a:r>
          </a:p>
          <a:p>
            <a:pPr lvl="1"/>
            <a:r>
              <a:rPr lang="en-US" sz="2000" dirty="0"/>
              <a:t>Textbooks:</a:t>
            </a:r>
          </a:p>
          <a:p>
            <a:pPr lvl="2"/>
            <a:r>
              <a:rPr lang="en-US" sz="2000" dirty="0"/>
              <a:t>Culinary essentials. (2010). Woodland Hills, CA: Glencoe/McGraw Hill.</a:t>
            </a:r>
          </a:p>
          <a:p>
            <a:pPr lvl="2"/>
            <a:r>
              <a:rPr lang="en-US" sz="2000" dirty="0"/>
              <a:t>Foundations of restaurant management &amp; culinary arts: Level one. (2011). Boston, MA: Prentice Hall.</a:t>
            </a:r>
          </a:p>
          <a:p>
            <a:pPr lvl="1"/>
            <a:r>
              <a:rPr lang="en-US" sz="2000" dirty="0"/>
              <a:t>Website:</a:t>
            </a:r>
          </a:p>
          <a:p>
            <a:pPr lvl="2"/>
            <a:r>
              <a:rPr lang="en-US" sz="2000" dirty="0"/>
              <a:t>Ethics Resource Center</a:t>
            </a:r>
            <a:br>
              <a:rPr lang="en-US" sz="2000" dirty="0"/>
            </a:br>
            <a:r>
              <a:rPr lang="en-US" sz="2000" dirty="0"/>
              <a:t>ERC is a nonprofit, nonpartisan research organization, dedicated to independent research that advances high ethical standards and practices in public and private institutions. </a:t>
            </a:r>
            <a:br>
              <a:rPr lang="en-US" sz="2000" dirty="0"/>
            </a:br>
            <a:r>
              <a:rPr lang="en-US" sz="2000" dirty="0"/>
              <a:t>http://www.ethics.org/</a:t>
            </a:r>
          </a:p>
        </p:txBody>
      </p:sp>
    </p:spTree>
    <p:extLst>
      <p:ext uri="{BB962C8B-B14F-4D97-AF65-F5344CB8AC3E}">
        <p14:creationId xmlns:p14="http://schemas.microsoft.com/office/powerpoint/2010/main" val="1437518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Regulations and Work Ethics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Employment in foodservice requires training in:</a:t>
            </a:r>
          </a:p>
          <a:p>
            <a:pPr lvl="2"/>
            <a:r>
              <a:rPr lang="en-US" sz="2400" dirty="0"/>
              <a:t>Laws and regulations</a:t>
            </a:r>
          </a:p>
          <a:p>
            <a:pPr lvl="2"/>
            <a:r>
              <a:rPr lang="en-US" sz="2400" dirty="0"/>
              <a:t>Workplace ethics </a:t>
            </a:r>
          </a:p>
        </p:txBody>
      </p:sp>
      <p:grpSp>
        <p:nvGrpSpPr>
          <p:cNvPr id="4" name="Group 3">
            <a:extLst>
              <a:ext uri="{FF2B5EF4-FFF2-40B4-BE49-F238E27FC236}">
                <a16:creationId xmlns:a16="http://schemas.microsoft.com/office/drawing/2014/main" id="{5C89C4E2-93DD-4867-B082-AD080B451010}"/>
              </a:ext>
            </a:extLst>
          </p:cNvPr>
          <p:cNvGrpSpPr/>
          <p:nvPr/>
        </p:nvGrpSpPr>
        <p:grpSpPr>
          <a:xfrm>
            <a:off x="7592290" y="2133599"/>
            <a:ext cx="3952689" cy="3661757"/>
            <a:chOff x="7032664" y="1782095"/>
            <a:chExt cx="4205607" cy="4205607"/>
          </a:xfrm>
        </p:grpSpPr>
        <p:pic>
          <p:nvPicPr>
            <p:cNvPr id="5" name="Picture 2" descr="C:\Users\CTE\AppData\Local\Microsoft\Windows\Temporary Internet Files\Low\Content.IE5\LNBHOEGP\MC900434867[1].PNG">
              <a:extLst>
                <a:ext uri="{FF2B5EF4-FFF2-40B4-BE49-F238E27FC236}">
                  <a16:creationId xmlns:a16="http://schemas.microsoft.com/office/drawing/2014/main" id="{D1EE7145-2E6A-4BF5-B38B-0A63E7F6F371}"/>
                </a:ext>
              </a:extLst>
            </p:cNvPr>
            <p:cNvPicPr>
              <a:picLocks noChangeAspect="1" noChangeArrowheads="1"/>
            </p:cNvPicPr>
            <p:nvPr/>
          </p:nvPicPr>
          <p:blipFill>
            <a:blip r:embed="rId3" cstate="print"/>
            <a:srcRect/>
            <a:stretch>
              <a:fillRect/>
            </a:stretch>
          </p:blipFill>
          <p:spPr bwMode="auto">
            <a:xfrm>
              <a:off x="7032664" y="1782095"/>
              <a:ext cx="4205607" cy="4205607"/>
            </a:xfrm>
            <a:prstGeom prst="rect">
              <a:avLst/>
            </a:prstGeom>
            <a:noFill/>
          </p:spPr>
        </p:pic>
        <p:sp>
          <p:nvSpPr>
            <p:cNvPr id="6" name="TextBox 5">
              <a:extLst>
                <a:ext uri="{FF2B5EF4-FFF2-40B4-BE49-F238E27FC236}">
                  <a16:creationId xmlns:a16="http://schemas.microsoft.com/office/drawing/2014/main" id="{6BE24BE0-7B48-4C31-8F0E-FF8F4887E8DD}"/>
                </a:ext>
              </a:extLst>
            </p:cNvPr>
            <p:cNvSpPr txBox="1"/>
            <p:nvPr/>
          </p:nvSpPr>
          <p:spPr>
            <a:xfrm rot="223343">
              <a:off x="8238834" y="2915133"/>
              <a:ext cx="2634055" cy="1696006"/>
            </a:xfrm>
            <a:prstGeom prst="rect">
              <a:avLst/>
            </a:prstGeom>
            <a:noFill/>
            <a:ln>
              <a:noFill/>
            </a:ln>
          </p:spPr>
          <p:txBody>
            <a:bodyPr wrap="square" rtlCol="0">
              <a:spAutoFit/>
            </a:bodyPr>
            <a:lstStyle/>
            <a:p>
              <a:pPr algn="ctr"/>
              <a:r>
                <a:rPr lang="en-US" sz="1799" u="sng" dirty="0">
                  <a:ln>
                    <a:solidFill>
                      <a:schemeClr val="bg1"/>
                    </a:solidFill>
                  </a:ln>
                  <a:latin typeface="Open Sans"/>
                </a:rPr>
                <a:t>Employee Manual</a:t>
              </a:r>
            </a:p>
            <a:p>
              <a:pPr algn="ctr"/>
              <a:endParaRPr lang="en-US" sz="1799" dirty="0">
                <a:ln>
                  <a:solidFill>
                    <a:schemeClr val="bg1"/>
                  </a:solidFill>
                </a:ln>
                <a:latin typeface="Open Sans"/>
              </a:endParaRPr>
            </a:p>
            <a:p>
              <a:pPr algn="ctr"/>
              <a:r>
                <a:rPr lang="en-US" sz="1799" dirty="0">
                  <a:ln>
                    <a:solidFill>
                      <a:schemeClr val="bg1"/>
                    </a:solidFill>
                  </a:ln>
                  <a:latin typeface="Open Sans"/>
                </a:rPr>
                <a:t>Rules and Regulations</a:t>
              </a:r>
            </a:p>
            <a:p>
              <a:pPr algn="ctr"/>
              <a:endParaRPr lang="en-US" sz="1799" dirty="0">
                <a:ln>
                  <a:solidFill>
                    <a:schemeClr val="bg1"/>
                  </a:solidFill>
                </a:ln>
                <a:latin typeface="Open Sans"/>
              </a:endParaRPr>
            </a:p>
            <a:p>
              <a:pPr algn="ctr"/>
              <a:r>
                <a:rPr lang="en-US" sz="1799" dirty="0">
                  <a:ln>
                    <a:solidFill>
                      <a:schemeClr val="bg1"/>
                    </a:solidFill>
                  </a:ln>
                  <a:latin typeface="Open Sans"/>
                </a:rPr>
                <a:t>Code of Ethics</a:t>
              </a:r>
            </a:p>
          </p:txBody>
        </p:sp>
      </p:gr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Regulations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Federal agencies:</a:t>
            </a:r>
          </a:p>
          <a:p>
            <a:pPr lvl="2"/>
            <a:r>
              <a:rPr lang="en-US" sz="2400" dirty="0"/>
              <a:t>EEOC</a:t>
            </a:r>
          </a:p>
          <a:p>
            <a:pPr lvl="2"/>
            <a:r>
              <a:rPr lang="en-US" sz="2400" dirty="0"/>
              <a:t>EPA</a:t>
            </a:r>
          </a:p>
          <a:p>
            <a:pPr lvl="2"/>
            <a:r>
              <a:rPr lang="en-US" sz="2400" dirty="0"/>
              <a:t>FDA</a:t>
            </a:r>
          </a:p>
          <a:p>
            <a:pPr lvl="2"/>
            <a:r>
              <a:rPr lang="en-US" sz="2400" dirty="0"/>
              <a:t>OSHA</a:t>
            </a:r>
          </a:p>
          <a:p>
            <a:pPr lvl="2"/>
            <a:r>
              <a:rPr lang="en-US" sz="2400" dirty="0"/>
              <a:t>USDA</a:t>
            </a:r>
          </a:p>
          <a:p>
            <a:pPr lvl="1"/>
            <a:r>
              <a:rPr lang="en-US" dirty="0"/>
              <a:t>State and Local</a:t>
            </a:r>
          </a:p>
          <a:p>
            <a:pPr lvl="1"/>
            <a:endParaRPr lang="en-US" dirty="0"/>
          </a:p>
        </p:txBody>
      </p:sp>
      <p:pic>
        <p:nvPicPr>
          <p:cNvPr id="4" name="Picture 2">
            <a:extLst>
              <a:ext uri="{FF2B5EF4-FFF2-40B4-BE49-F238E27FC236}">
                <a16:creationId xmlns:a16="http://schemas.microsoft.com/office/drawing/2014/main" id="{C840AC03-613F-4EB5-903A-314D9499581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7329054" y="2700339"/>
            <a:ext cx="3240377" cy="3066615"/>
          </a:xfrm>
          <a:prstGeom prst="rect">
            <a:avLst/>
          </a:prstGeom>
          <a:noFill/>
          <a:ln w="9525">
            <a:noFill/>
            <a:miter lim="800000"/>
            <a:headEnd/>
            <a:tailEnd/>
          </a:ln>
          <a:effectLst/>
        </p:spPr>
      </p:pic>
    </p:spTree>
    <p:extLst>
      <p:ext uri="{BB962C8B-B14F-4D97-AF65-F5344CB8AC3E}">
        <p14:creationId xmlns:p14="http://schemas.microsoft.com/office/powerpoint/2010/main" val="3568844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EC56567-E044-4F4E-B8D0-C8A3A5407971}"/>
              </a:ext>
            </a:extLst>
          </p:cNvPr>
          <p:cNvSpPr>
            <a:spLocks noGrp="1"/>
          </p:cNvSpPr>
          <p:nvPr>
            <p:ph type="title"/>
          </p:nvPr>
        </p:nvSpPr>
        <p:spPr/>
        <p:txBody>
          <a:bodyPr/>
          <a:lstStyle/>
          <a:p>
            <a:r>
              <a:rPr lang="en-US" dirty="0"/>
              <a:t>EEOC</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Equal Employment Opportunity Commission investigates:</a:t>
            </a:r>
          </a:p>
          <a:p>
            <a:pPr lvl="2"/>
            <a:r>
              <a:rPr lang="en-US" dirty="0"/>
              <a:t>Employment laws</a:t>
            </a:r>
          </a:p>
          <a:p>
            <a:pPr lvl="3"/>
            <a:r>
              <a:rPr lang="en-US" dirty="0"/>
              <a:t>Civil Rights Act</a:t>
            </a:r>
          </a:p>
          <a:p>
            <a:pPr lvl="3"/>
            <a:r>
              <a:rPr lang="en-US" dirty="0"/>
              <a:t>Age Discrimination Act</a:t>
            </a:r>
          </a:p>
          <a:p>
            <a:pPr lvl="3"/>
            <a:r>
              <a:rPr lang="en-US" dirty="0"/>
              <a:t>Older Workers Benefit Protection Act</a:t>
            </a:r>
          </a:p>
          <a:p>
            <a:pPr lvl="3"/>
            <a:r>
              <a:rPr lang="en-US" dirty="0"/>
              <a:t>Immigration Reform and Control Act</a:t>
            </a:r>
          </a:p>
          <a:p>
            <a:pPr lvl="3"/>
            <a:r>
              <a:rPr lang="en-US" dirty="0"/>
              <a:t>Americans with Disabilities Act</a:t>
            </a:r>
          </a:p>
        </p:txBody>
      </p:sp>
      <p:sp>
        <p:nvSpPr>
          <p:cNvPr id="5" name="Content Placeholder 4">
            <a:extLst>
              <a:ext uri="{FF2B5EF4-FFF2-40B4-BE49-F238E27FC236}">
                <a16:creationId xmlns:a16="http://schemas.microsoft.com/office/drawing/2014/main" id="{E632520D-84BB-4CA9-B16A-18B7A1450CEC}"/>
              </a:ext>
            </a:extLst>
          </p:cNvPr>
          <p:cNvSpPr>
            <a:spLocks noGrp="1"/>
          </p:cNvSpPr>
          <p:nvPr>
            <p:ph sz="half" idx="10"/>
          </p:nvPr>
        </p:nvSpPr>
        <p:spPr/>
        <p:txBody>
          <a:bodyPr/>
          <a:lstStyle/>
          <a:p>
            <a:pPr lvl="2"/>
            <a:r>
              <a:rPr lang="en-US" dirty="0"/>
              <a:t>Worker’s rights</a:t>
            </a:r>
          </a:p>
          <a:p>
            <a:pPr lvl="3"/>
            <a:r>
              <a:rPr lang="en-US" dirty="0"/>
              <a:t>Fair Labor Standards Act</a:t>
            </a:r>
          </a:p>
          <a:p>
            <a:pPr lvl="3"/>
            <a:r>
              <a:rPr lang="en-US" dirty="0"/>
              <a:t>Workers’ compensation</a:t>
            </a:r>
          </a:p>
          <a:p>
            <a:pPr lvl="2"/>
            <a:r>
              <a:rPr lang="en-US" dirty="0"/>
              <a:t>Taxes</a:t>
            </a:r>
          </a:p>
          <a:p>
            <a:pPr lvl="3"/>
            <a:r>
              <a:rPr lang="en-US" dirty="0"/>
              <a:t>National, state and local</a:t>
            </a:r>
          </a:p>
          <a:p>
            <a:pPr lvl="3"/>
            <a:r>
              <a:rPr lang="en-US" dirty="0"/>
              <a:t>Payroll deduction</a:t>
            </a:r>
          </a:p>
          <a:p>
            <a:pPr lvl="3"/>
            <a:r>
              <a:rPr lang="en-US" dirty="0"/>
              <a:t>Social Security</a:t>
            </a:r>
          </a:p>
          <a:p>
            <a:pPr lvl="1"/>
            <a:endParaRPr lang="en-US" dirty="0"/>
          </a:p>
        </p:txBody>
      </p:sp>
    </p:spTree>
    <p:extLst>
      <p:ext uri="{BB962C8B-B14F-4D97-AF65-F5344CB8AC3E}">
        <p14:creationId xmlns:p14="http://schemas.microsoft.com/office/powerpoint/2010/main" val="1762886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EPA</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7213407" cy="4734318"/>
          </a:xfrm>
        </p:spPr>
        <p:txBody>
          <a:bodyPr/>
          <a:lstStyle/>
          <a:p>
            <a:pPr lvl="1"/>
            <a:r>
              <a:rPr lang="en-US" dirty="0"/>
              <a:t>Environmental Protection Agency (EPA)</a:t>
            </a:r>
          </a:p>
          <a:p>
            <a:pPr lvl="2"/>
            <a:r>
              <a:rPr lang="en-US" sz="2400" dirty="0"/>
              <a:t>Decides how solid waste is managed</a:t>
            </a:r>
          </a:p>
          <a:p>
            <a:pPr lvl="2"/>
            <a:r>
              <a:rPr lang="en-US" sz="2400" dirty="0"/>
              <a:t>Solid waste includes</a:t>
            </a:r>
            <a:r>
              <a:rPr lang="en-US" dirty="0"/>
              <a:t>:</a:t>
            </a:r>
          </a:p>
          <a:p>
            <a:pPr lvl="3"/>
            <a:r>
              <a:rPr lang="en-US" sz="2000" dirty="0"/>
              <a:t>Packaging material</a:t>
            </a:r>
          </a:p>
          <a:p>
            <a:pPr lvl="3"/>
            <a:r>
              <a:rPr lang="en-US" sz="2000" dirty="0"/>
              <a:t>Containers</a:t>
            </a:r>
          </a:p>
          <a:p>
            <a:pPr lvl="3"/>
            <a:r>
              <a:rPr lang="en-US" sz="2000" dirty="0"/>
              <a:t>Recyclables</a:t>
            </a:r>
          </a:p>
          <a:p>
            <a:pPr lvl="1"/>
            <a:r>
              <a:rPr lang="en-US" dirty="0"/>
              <a:t>National Environmental Policy Act (NEPA) </a:t>
            </a:r>
          </a:p>
          <a:p>
            <a:pPr lvl="2"/>
            <a:r>
              <a:rPr lang="en-US" sz="2400" dirty="0"/>
              <a:t>Protects the environment from damage caused by building development</a:t>
            </a:r>
          </a:p>
          <a:p>
            <a:pPr lvl="1"/>
            <a:endParaRPr lang="en-US" dirty="0"/>
          </a:p>
        </p:txBody>
      </p:sp>
      <p:pic>
        <p:nvPicPr>
          <p:cNvPr id="4" name="Picture 3">
            <a:extLst>
              <a:ext uri="{FF2B5EF4-FFF2-40B4-BE49-F238E27FC236}">
                <a16:creationId xmlns:a16="http://schemas.microsoft.com/office/drawing/2014/main" id="{31FCC2A5-4780-476C-98D8-177907E53DA5}"/>
              </a:ext>
            </a:extLst>
          </p:cNvPr>
          <p:cNvPicPr>
            <a:picLocks noChangeAspect="1" noChangeArrowheads="1"/>
          </p:cNvPicPr>
          <p:nvPr/>
        </p:nvPicPr>
        <p:blipFill>
          <a:blip r:embed="rId3" cstate="print"/>
          <a:srcRect/>
          <a:stretch>
            <a:fillRect/>
          </a:stretch>
        </p:blipFill>
        <p:spPr bwMode="auto">
          <a:xfrm>
            <a:off x="8190946" y="1600676"/>
            <a:ext cx="2609170" cy="3656648"/>
          </a:xfrm>
          <a:prstGeom prst="rect">
            <a:avLst/>
          </a:prstGeom>
          <a:noFill/>
          <a:ln w="9525">
            <a:noFill/>
            <a:miter lim="800000"/>
            <a:headEnd/>
            <a:tailEnd/>
          </a:ln>
          <a:effectLst/>
        </p:spPr>
      </p:pic>
    </p:spTree>
    <p:extLst>
      <p:ext uri="{BB962C8B-B14F-4D97-AF65-F5344CB8AC3E}">
        <p14:creationId xmlns:p14="http://schemas.microsoft.com/office/powerpoint/2010/main" val="3558268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FDA</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7391954" cy="4734318"/>
          </a:xfrm>
        </p:spPr>
        <p:txBody>
          <a:bodyPr/>
          <a:lstStyle/>
          <a:p>
            <a:pPr lvl="1"/>
            <a:r>
              <a:rPr lang="en-US" dirty="0"/>
              <a:t>Food and Drug Administration enforces: </a:t>
            </a:r>
          </a:p>
          <a:p>
            <a:pPr lvl="1"/>
            <a:r>
              <a:rPr lang="en-US" dirty="0"/>
              <a:t>Labels</a:t>
            </a:r>
          </a:p>
          <a:p>
            <a:pPr lvl="2"/>
            <a:r>
              <a:rPr lang="en-US" sz="2400" dirty="0"/>
              <a:t>Requires nutrition labels on food packages</a:t>
            </a:r>
          </a:p>
          <a:p>
            <a:pPr lvl="2"/>
            <a:r>
              <a:rPr lang="en-US" sz="2400" dirty="0"/>
              <a:t>Shows percent of daily dietary value in food</a:t>
            </a:r>
          </a:p>
          <a:p>
            <a:pPr lvl="1"/>
            <a:r>
              <a:rPr lang="en-US" dirty="0"/>
              <a:t>Menus</a:t>
            </a:r>
          </a:p>
          <a:p>
            <a:pPr lvl="2"/>
            <a:r>
              <a:rPr lang="en-US" sz="2400" dirty="0"/>
              <a:t>Regulates health claims made by restaurants</a:t>
            </a:r>
          </a:p>
          <a:p>
            <a:pPr lvl="2"/>
            <a:r>
              <a:rPr lang="en-US" sz="2400" dirty="0"/>
              <a:t>Must meet standards listed in the Nutrition Labeling and Education Act</a:t>
            </a:r>
          </a:p>
          <a:p>
            <a:pPr lvl="1"/>
            <a:r>
              <a:rPr lang="en-US" dirty="0"/>
              <a:t>Food code</a:t>
            </a:r>
          </a:p>
          <a:p>
            <a:pPr lvl="2"/>
            <a:r>
              <a:rPr lang="en-US" sz="2400" dirty="0"/>
              <a:t>Give guidelines for handing food safely</a:t>
            </a:r>
          </a:p>
          <a:p>
            <a:pPr lvl="2"/>
            <a:r>
              <a:rPr lang="en-US" sz="2400" dirty="0"/>
              <a:t>Updated every two years</a:t>
            </a:r>
          </a:p>
        </p:txBody>
      </p:sp>
      <p:pic>
        <p:nvPicPr>
          <p:cNvPr id="4" name="Picture 2">
            <a:extLst>
              <a:ext uri="{FF2B5EF4-FFF2-40B4-BE49-F238E27FC236}">
                <a16:creationId xmlns:a16="http://schemas.microsoft.com/office/drawing/2014/main" id="{A7CD10CE-BE82-45A5-944A-1DB94878F10A}"/>
              </a:ext>
            </a:extLst>
          </p:cNvPr>
          <p:cNvPicPr>
            <a:picLocks noChangeAspect="1" noChangeArrowheads="1"/>
          </p:cNvPicPr>
          <p:nvPr/>
        </p:nvPicPr>
        <p:blipFill>
          <a:blip r:embed="rId3" cstate="print"/>
          <a:srcRect/>
          <a:stretch>
            <a:fillRect/>
          </a:stretch>
        </p:blipFill>
        <p:spPr bwMode="auto">
          <a:xfrm>
            <a:off x="8403736" y="3176255"/>
            <a:ext cx="2784825" cy="1787958"/>
          </a:xfrm>
          <a:prstGeom prst="rect">
            <a:avLst/>
          </a:prstGeom>
          <a:noFill/>
          <a:ln w="9525">
            <a:noFill/>
            <a:miter lim="800000"/>
            <a:headEnd/>
            <a:tailEnd/>
          </a:ln>
          <a:effectLst/>
        </p:spPr>
      </p:pic>
    </p:spTree>
    <p:extLst>
      <p:ext uri="{BB962C8B-B14F-4D97-AF65-F5344CB8AC3E}">
        <p14:creationId xmlns:p14="http://schemas.microsoft.com/office/powerpoint/2010/main" val="2016423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OSHA</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6242027" cy="4734318"/>
          </a:xfrm>
        </p:spPr>
        <p:txBody>
          <a:bodyPr/>
          <a:lstStyle/>
          <a:p>
            <a:pPr lvl="1"/>
            <a:r>
              <a:rPr lang="en-US" dirty="0"/>
              <a:t>Occupational Safety and Health Administration</a:t>
            </a:r>
          </a:p>
          <a:p>
            <a:pPr lvl="2"/>
            <a:r>
              <a:rPr lang="en-US" sz="2400" dirty="0"/>
              <a:t>Sets standards and inspects workplaces for safety</a:t>
            </a:r>
          </a:p>
          <a:p>
            <a:pPr lvl="2"/>
            <a:r>
              <a:rPr lang="en-US" sz="2400" dirty="0"/>
              <a:t>Oversee record keeping of job-related illness or injury</a:t>
            </a:r>
          </a:p>
        </p:txBody>
      </p:sp>
      <p:pic>
        <p:nvPicPr>
          <p:cNvPr id="4" name="Picture 2">
            <a:extLst>
              <a:ext uri="{FF2B5EF4-FFF2-40B4-BE49-F238E27FC236}">
                <a16:creationId xmlns:a16="http://schemas.microsoft.com/office/drawing/2014/main" id="{E305C625-8F61-46A7-8AAE-DB1B60FAB3C5}"/>
              </a:ext>
            </a:extLst>
          </p:cNvPr>
          <p:cNvPicPr>
            <a:picLocks noChangeAspect="1" noChangeArrowheads="1"/>
          </p:cNvPicPr>
          <p:nvPr/>
        </p:nvPicPr>
        <p:blipFill>
          <a:blip r:embed="rId3" cstate="print"/>
          <a:srcRect/>
          <a:stretch>
            <a:fillRect/>
          </a:stretch>
        </p:blipFill>
        <p:spPr bwMode="auto">
          <a:xfrm>
            <a:off x="7098645" y="1935034"/>
            <a:ext cx="3701471" cy="3705089"/>
          </a:xfrm>
          <a:prstGeom prst="rect">
            <a:avLst/>
          </a:prstGeom>
          <a:noFill/>
          <a:ln w="9525">
            <a:noFill/>
            <a:miter lim="800000"/>
            <a:headEnd/>
            <a:tailEnd/>
          </a:ln>
          <a:effectLst/>
        </p:spPr>
      </p:pic>
    </p:spTree>
    <p:extLst>
      <p:ext uri="{BB962C8B-B14F-4D97-AF65-F5344CB8AC3E}">
        <p14:creationId xmlns:p14="http://schemas.microsoft.com/office/powerpoint/2010/main" val="1594738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USDA</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7406207" cy="4734318"/>
          </a:xfrm>
        </p:spPr>
        <p:txBody>
          <a:bodyPr/>
          <a:lstStyle/>
          <a:p>
            <a:pPr lvl="1"/>
            <a:r>
              <a:rPr lang="en-US" dirty="0"/>
              <a:t>United States Department of Agriculture oversees:</a:t>
            </a:r>
          </a:p>
          <a:p>
            <a:pPr lvl="1"/>
            <a:r>
              <a:rPr lang="en-US" dirty="0"/>
              <a:t>Food Grading</a:t>
            </a:r>
          </a:p>
          <a:p>
            <a:pPr lvl="2"/>
            <a:r>
              <a:rPr lang="en-US" sz="2400" dirty="0"/>
              <a:t>Involves applying specific quality standards to products</a:t>
            </a:r>
          </a:p>
          <a:p>
            <a:pPr lvl="2"/>
            <a:r>
              <a:rPr lang="en-US" sz="2400" dirty="0"/>
              <a:t>Grade is based on quality at time of packaging</a:t>
            </a:r>
          </a:p>
          <a:p>
            <a:pPr lvl="1"/>
            <a:r>
              <a:rPr lang="en-US" dirty="0"/>
              <a:t>Food Inspections</a:t>
            </a:r>
          </a:p>
          <a:p>
            <a:pPr lvl="2"/>
            <a:r>
              <a:rPr lang="en-US" sz="2400" dirty="0"/>
              <a:t>A test of a business’s practices against standards</a:t>
            </a:r>
          </a:p>
          <a:p>
            <a:pPr lvl="2"/>
            <a:r>
              <a:rPr lang="en-US" sz="2400" dirty="0"/>
              <a:t>Conducted by the Food Safety and Inspection Service (FSIS)</a:t>
            </a:r>
          </a:p>
        </p:txBody>
      </p:sp>
      <p:pic>
        <p:nvPicPr>
          <p:cNvPr id="4" name="Picture 2">
            <a:extLst>
              <a:ext uri="{FF2B5EF4-FFF2-40B4-BE49-F238E27FC236}">
                <a16:creationId xmlns:a16="http://schemas.microsoft.com/office/drawing/2014/main" id="{5EC370C5-5769-4AFE-91C8-8A8FB84526A3}"/>
              </a:ext>
            </a:extLst>
          </p:cNvPr>
          <p:cNvPicPr>
            <a:picLocks noChangeAspect="1" noChangeArrowheads="1"/>
          </p:cNvPicPr>
          <p:nvPr/>
        </p:nvPicPr>
        <p:blipFill>
          <a:blip r:embed="rId3" cstate="print"/>
          <a:srcRect/>
          <a:stretch>
            <a:fillRect/>
          </a:stretch>
        </p:blipFill>
        <p:spPr bwMode="auto">
          <a:xfrm>
            <a:off x="8146871" y="4009921"/>
            <a:ext cx="2653245" cy="1895175"/>
          </a:xfrm>
          <a:prstGeom prst="rect">
            <a:avLst/>
          </a:prstGeom>
          <a:noFill/>
          <a:ln w="9525">
            <a:noFill/>
            <a:miter lim="800000"/>
            <a:headEnd/>
            <a:tailEnd/>
          </a:ln>
          <a:effectLst/>
        </p:spPr>
      </p:pic>
    </p:spTree>
    <p:extLst>
      <p:ext uri="{BB962C8B-B14F-4D97-AF65-F5344CB8AC3E}">
        <p14:creationId xmlns:p14="http://schemas.microsoft.com/office/powerpoint/2010/main" val="996265006"/>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purl.org/dc/elements/1.1/"/>
    <ds:schemaRef ds:uri="http://schemas.microsoft.com/office/2006/metadata/properties"/>
    <ds:schemaRef ds:uri="http://schemas.microsoft.com/sharepoint/v3"/>
    <ds:schemaRef ds:uri="http://purl.org/dc/terms/"/>
    <ds:schemaRef ds:uri="56ea17bb-c96d-4826-b465-01eec0dd23dd"/>
    <ds:schemaRef ds:uri="http://schemas.microsoft.com/office/2006/documentManagement/types"/>
    <ds:schemaRef ds:uri="05d88611-e516-4d1a-b12e-39107e78b3d0"/>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59</TotalTime>
  <Words>1453</Words>
  <Application>Microsoft Office PowerPoint</Application>
  <PresentationFormat>Widescreen</PresentationFormat>
  <Paragraphs>258</Paragraphs>
  <Slides>18</Slides>
  <Notes>17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18</vt:i4>
      </vt:variant>
    </vt:vector>
  </HeadingPairs>
  <TitlesOfParts>
    <vt:vector size="25" baseType="lpstr">
      <vt:lpstr>.AppleSystemUIFont</vt:lpstr>
      <vt:lpstr>Arial</vt:lpstr>
      <vt:lpstr>Calibri</vt:lpstr>
      <vt:lpstr>Open Sans</vt:lpstr>
      <vt:lpstr>Open Sans SemiBold</vt:lpstr>
      <vt:lpstr>2_Office Theme</vt:lpstr>
      <vt:lpstr>3_Office Theme</vt:lpstr>
      <vt:lpstr>What Would You Do?</vt:lpstr>
      <vt:lpstr>PowerPoint Presentation</vt:lpstr>
      <vt:lpstr>Regulations and Work Ethics</vt:lpstr>
      <vt:lpstr>Regulations</vt:lpstr>
      <vt:lpstr>EEOC</vt:lpstr>
      <vt:lpstr>EPA</vt:lpstr>
      <vt:lpstr>FDA</vt:lpstr>
      <vt:lpstr>OSHA</vt:lpstr>
      <vt:lpstr>USDA</vt:lpstr>
      <vt:lpstr>State and Local</vt:lpstr>
      <vt:lpstr>Confidentiality Laws</vt:lpstr>
      <vt:lpstr>Work Ethics</vt:lpstr>
      <vt:lpstr>Influences</vt:lpstr>
      <vt:lpstr>Work Ethic Qualities</vt:lpstr>
      <vt:lpstr>Code of Ethics</vt:lpstr>
      <vt:lpstr>Decisions to Keep in Mind </vt:lpstr>
      <vt:lpstr>Questions?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8</cp:revision>
  <cp:lastPrinted>2017-07-07T16:17:37Z</cp:lastPrinted>
  <dcterms:created xsi:type="dcterms:W3CDTF">2017-07-11T23:58:30Z</dcterms:created>
  <dcterms:modified xsi:type="dcterms:W3CDTF">2017-12-01T12:56:15Z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