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20" r:id="rId2"/>
  </p:sldMasterIdLst>
  <p:notesMasterIdLst>
    <p:notesMasterId r:id="rId15"/>
  </p:notesMasterIdLst>
  <p:handoutMasterIdLst>
    <p:handoutMasterId r:id="rId16"/>
  </p:handoutMasterIdLst>
  <p:sldIdLst>
    <p:sldId id="269" r:id="rId3"/>
    <p:sldId id="284" r:id="rId4"/>
    <p:sldId id="291" r:id="rId5"/>
    <p:sldId id="288" r:id="rId6"/>
    <p:sldId id="295" r:id="rId7"/>
    <p:sldId id="303" r:id="rId8"/>
    <p:sldId id="294" r:id="rId9"/>
    <p:sldId id="293" r:id="rId10"/>
    <p:sldId id="304" r:id="rId11"/>
    <p:sldId id="292" r:id="rId12"/>
    <p:sldId id="285" r:id="rId13"/>
    <p:sldId id="286" r:id="rId1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434" autoAdjust="0"/>
  </p:normalViewPr>
  <p:slideViewPr>
    <p:cSldViewPr>
      <p:cViewPr>
        <p:scale>
          <a:sx n="80" d="100"/>
          <a:sy n="80" d="100"/>
        </p:scale>
        <p:origin x="78" y="-300"/>
      </p:cViewPr>
      <p:guideLst>
        <p:guide orient="horz" pos="2160"/>
        <p:guide pos="3839"/>
      </p:guideLst>
    </p:cSldViewPr>
  </p:slideViewPr>
  <p:notesTextViewPr>
    <p:cViewPr>
      <p:scale>
        <a:sx n="100" d="100"/>
        <a:sy n="100" d="100"/>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CA0844-C266-46EC-A036-E1634F64C44A}" type="datetimeFigureOut">
              <a:rPr lang="en-US"/>
              <a:t>1/27/2015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B088AA-226D-4237-A99F-5C4B97F43BA8}" type="slidenum">
              <a:rPr/>
              <a:t>‹#›</a:t>
            </a:fld>
            <a:endParaRPr/>
          </a:p>
        </p:txBody>
      </p:sp>
    </p:spTree>
    <p:extLst>
      <p:ext uri="{BB962C8B-B14F-4D97-AF65-F5344CB8AC3E}">
        <p14:creationId xmlns:p14="http://schemas.microsoft.com/office/powerpoint/2010/main" val="563136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08BCD-7B2F-4BCE-87AF-5D67EFFE4D17}" type="datetimeFigureOut">
              <a:rPr lang="en-US"/>
              <a:t>1/27/2015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6A1353-EEA5-436B-AB14-1D84B195E669}" type="slidenum">
              <a:rPr/>
              <a:t>‹#›</a:t>
            </a:fld>
            <a:endParaRPr/>
          </a:p>
        </p:txBody>
      </p:sp>
    </p:spTree>
    <p:extLst>
      <p:ext uri="{BB962C8B-B14F-4D97-AF65-F5344CB8AC3E}">
        <p14:creationId xmlns:p14="http://schemas.microsoft.com/office/powerpoint/2010/main" val="382067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6A1353-EEA5-436B-AB14-1D84B195E669}" type="slidenum">
              <a:rPr lang="en-US" smtClean="0"/>
              <a:t>1</a:t>
            </a:fld>
            <a:endParaRPr lang="en-US"/>
          </a:p>
        </p:txBody>
      </p:sp>
    </p:spTree>
    <p:extLst>
      <p:ext uri="{BB962C8B-B14F-4D97-AF65-F5344CB8AC3E}">
        <p14:creationId xmlns:p14="http://schemas.microsoft.com/office/powerpoint/2010/main" val="4049325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11</a:t>
            </a:fld>
            <a:endParaRPr lang="en-US"/>
          </a:p>
        </p:txBody>
      </p:sp>
    </p:spTree>
    <p:extLst>
      <p:ext uri="{BB962C8B-B14F-4D97-AF65-F5344CB8AC3E}">
        <p14:creationId xmlns:p14="http://schemas.microsoft.com/office/powerpoint/2010/main" val="228678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importance</a:t>
            </a:r>
            <a:r>
              <a:rPr lang="en-US" baseline="0" dirty="0" smtClean="0"/>
              <a:t> of volunteering has been recognized throughout history as one of the threads of our country that has held together the fabric of this nation and has strengthened the character of its citizens.</a:t>
            </a:r>
          </a:p>
          <a:p>
            <a:pPr marL="171450" indent="-171450">
              <a:buFontTx/>
              <a:buChar char="-"/>
            </a:pPr>
            <a:r>
              <a:rPr lang="en-US" baseline="0" dirty="0" smtClean="0"/>
              <a:t>Volunteer Growth in America, A Review of Trends Since 1974</a:t>
            </a:r>
          </a:p>
          <a:p>
            <a:pPr marL="0" indent="0">
              <a:buFontTx/>
              <a:buNone/>
            </a:pPr>
            <a:r>
              <a:rPr lang="en-US" baseline="0" dirty="0" smtClean="0"/>
              <a:t>    A Research Report in the Volunteering in America Series</a:t>
            </a:r>
          </a:p>
          <a:p>
            <a:pPr marL="0" indent="0">
              <a:buFontTx/>
              <a:buNone/>
            </a:pPr>
            <a:r>
              <a:rPr lang="en-US" baseline="0" dirty="0" smtClean="0"/>
              <a:t>    December, 2006</a:t>
            </a:r>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3</a:t>
            </a:fld>
            <a:endParaRPr lang="en-US"/>
          </a:p>
        </p:txBody>
      </p:sp>
    </p:spTree>
    <p:extLst>
      <p:ext uri="{BB962C8B-B14F-4D97-AF65-F5344CB8AC3E}">
        <p14:creationId xmlns:p14="http://schemas.microsoft.com/office/powerpoint/2010/main" val="207207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 think of other things volunteers</a:t>
            </a:r>
            <a:r>
              <a:rPr lang="en-US" baseline="0" dirty="0" smtClean="0"/>
              <a:t> do?</a:t>
            </a:r>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4</a:t>
            </a:fld>
            <a:endParaRPr lang="en-US"/>
          </a:p>
        </p:txBody>
      </p:sp>
    </p:spTree>
    <p:extLst>
      <p:ext uri="{BB962C8B-B14F-4D97-AF65-F5344CB8AC3E}">
        <p14:creationId xmlns:p14="http://schemas.microsoft.com/office/powerpoint/2010/main" val="1041985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community, where can each age group volunteer?</a:t>
            </a:r>
          </a:p>
          <a:p>
            <a:endParaRPr lang="en-US" baseline="0" dirty="0" smtClean="0"/>
          </a:p>
          <a:p>
            <a:r>
              <a:rPr lang="en-US" baseline="0" dirty="0" smtClean="0"/>
              <a:t>Silent generation?</a:t>
            </a:r>
          </a:p>
          <a:p>
            <a:r>
              <a:rPr lang="en-US" baseline="0" dirty="0" smtClean="0"/>
              <a:t>Baby boomers?</a:t>
            </a:r>
          </a:p>
          <a:p>
            <a:r>
              <a:rPr lang="en-US" baseline="0" dirty="0" smtClean="0"/>
              <a:t>Generation X?</a:t>
            </a:r>
          </a:p>
          <a:p>
            <a:r>
              <a:rPr lang="en-US" baseline="0" dirty="0" smtClean="0"/>
              <a:t>Millennials?</a:t>
            </a:r>
          </a:p>
        </p:txBody>
      </p:sp>
      <p:sp>
        <p:nvSpPr>
          <p:cNvPr id="4" name="Slide Number Placeholder 3"/>
          <p:cNvSpPr>
            <a:spLocks noGrp="1"/>
          </p:cNvSpPr>
          <p:nvPr>
            <p:ph type="sldNum" sz="quarter" idx="10"/>
          </p:nvPr>
        </p:nvSpPr>
        <p:spPr/>
        <p:txBody>
          <a:bodyPr/>
          <a:lstStyle/>
          <a:p>
            <a:fld id="{1B6A1353-EEA5-436B-AB14-1D84B195E669}" type="slidenum">
              <a:rPr lang="en-US" smtClean="0"/>
              <a:t>5</a:t>
            </a:fld>
            <a:endParaRPr lang="en-US"/>
          </a:p>
        </p:txBody>
      </p:sp>
    </p:spTree>
    <p:extLst>
      <p:ext uri="{BB962C8B-B14F-4D97-AF65-F5344CB8AC3E}">
        <p14:creationId xmlns:p14="http://schemas.microsoft.com/office/powerpoint/2010/main" val="4142873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Volunteering is a way for</a:t>
            </a:r>
            <a:r>
              <a:rPr lang="en-US" baseline="0" dirty="0" smtClean="0"/>
              <a:t> individuals to help their neighbors and improve their community. </a:t>
            </a:r>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6</a:t>
            </a:fld>
            <a:endParaRPr lang="en-US"/>
          </a:p>
        </p:txBody>
      </p:sp>
    </p:spTree>
    <p:extLst>
      <p:ext uri="{BB962C8B-B14F-4D97-AF65-F5344CB8AC3E}">
        <p14:creationId xmlns:p14="http://schemas.microsoft.com/office/powerpoint/2010/main" val="1337000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think are the future trends of service?</a:t>
            </a:r>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7</a:t>
            </a:fld>
            <a:endParaRPr lang="en-US"/>
          </a:p>
        </p:txBody>
      </p:sp>
    </p:spTree>
    <p:extLst>
      <p:ext uri="{BB962C8B-B14F-4D97-AF65-F5344CB8AC3E}">
        <p14:creationId xmlns:p14="http://schemas.microsoft.com/office/powerpoint/2010/main" val="4075572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2"/>
                </a:solidFill>
                <a:latin typeface="+mn-lt"/>
                <a:ea typeface="+mn-ea"/>
                <a:cs typeface="+mn-cs"/>
              </a:rPr>
              <a:t>On average, volunteers appear to live longer and have a greater functional ability and lower rates of depression later in life than those who do not volunteer.</a:t>
            </a:r>
          </a:p>
          <a:p>
            <a:endParaRPr lang="en-US" sz="1200" b="0" i="0" u="none" strike="noStrike" kern="1200" baseline="0" dirty="0" smtClean="0">
              <a:solidFill>
                <a:schemeClr val="tx2"/>
              </a:solidFill>
              <a:latin typeface="+mn-lt"/>
              <a:ea typeface="+mn-ea"/>
              <a:cs typeface="+mn-cs"/>
            </a:endParaRPr>
          </a:p>
        </p:txBody>
      </p:sp>
      <p:sp>
        <p:nvSpPr>
          <p:cNvPr id="4" name="Slide Number Placeholder 3"/>
          <p:cNvSpPr>
            <a:spLocks noGrp="1"/>
          </p:cNvSpPr>
          <p:nvPr>
            <p:ph type="sldNum" sz="quarter" idx="10"/>
          </p:nvPr>
        </p:nvSpPr>
        <p:spPr/>
        <p:txBody>
          <a:bodyPr/>
          <a:lstStyle/>
          <a:p>
            <a:fld id="{1B6A1353-EEA5-436B-AB14-1D84B195E669}" type="slidenum">
              <a:rPr lang="en-US" smtClean="0"/>
              <a:t>8</a:t>
            </a:fld>
            <a:endParaRPr lang="en-US"/>
          </a:p>
        </p:txBody>
      </p:sp>
    </p:spTree>
    <p:extLst>
      <p:ext uri="{BB962C8B-B14F-4D97-AF65-F5344CB8AC3E}">
        <p14:creationId xmlns:p14="http://schemas.microsoft.com/office/powerpoint/2010/main" val="2338657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t>Disaster</a:t>
            </a:r>
            <a:r>
              <a:rPr lang="en-US" b="1" u="none" baseline="0" dirty="0" smtClean="0"/>
              <a:t> services </a:t>
            </a:r>
            <a:r>
              <a:rPr lang="en-US" b="0" u="none" baseline="0" dirty="0" smtClean="0"/>
              <a:t>- c</a:t>
            </a:r>
            <a:r>
              <a:rPr lang="en-US" dirty="0" smtClean="0"/>
              <a:t>oncerns regarding the preparation, mitigation, response and recovery efforts that relate to disaster events.</a:t>
            </a:r>
          </a:p>
          <a:p>
            <a:endParaRPr lang="en-US" dirty="0" smtClean="0"/>
          </a:p>
          <a:p>
            <a:r>
              <a:rPr lang="en-US" b="1" dirty="0" smtClean="0"/>
              <a:t>Economic opportunity</a:t>
            </a:r>
            <a:r>
              <a:rPr lang="en-US" b="0" baseline="0" dirty="0" smtClean="0"/>
              <a:t> - a</a:t>
            </a:r>
            <a:r>
              <a:rPr lang="en-US" dirty="0" smtClean="0"/>
              <a:t>ddresses unmet needs of economically disadvantaged individuals, including financial literacy, affordable housing and employment‐related assistance.</a:t>
            </a:r>
          </a:p>
          <a:p>
            <a:endParaRPr lang="en-US" b="1" dirty="0" smtClean="0"/>
          </a:p>
          <a:p>
            <a:r>
              <a:rPr lang="en-US" b="1" dirty="0" smtClean="0"/>
              <a:t>Education</a:t>
            </a:r>
            <a:r>
              <a:rPr lang="en-US" b="0" baseline="0" dirty="0" smtClean="0"/>
              <a:t> - t</a:t>
            </a:r>
            <a:r>
              <a:rPr lang="en-US" dirty="0" smtClean="0"/>
              <a:t>opics related to unmet educational needs within communities, especially those that help at-risk youth to achieve success in school and prevent them from dropping out.</a:t>
            </a:r>
          </a:p>
          <a:p>
            <a:endParaRPr lang="en-US" dirty="0" smtClean="0"/>
          </a:p>
          <a:p>
            <a:r>
              <a:rPr lang="en-US" b="1" dirty="0" smtClean="0"/>
              <a:t>Environmental Stewardship</a:t>
            </a:r>
            <a:r>
              <a:rPr lang="en-US" b="0" baseline="0" dirty="0" smtClean="0"/>
              <a:t> - m</a:t>
            </a:r>
            <a:r>
              <a:rPr lang="en-US" dirty="0" smtClean="0"/>
              <a:t>atters regarding energy and water efficiency, renewable energy use, at-risk ecosystems and behavioral change leading to increased efficiency.</a:t>
            </a:r>
          </a:p>
          <a:p>
            <a:endParaRPr lang="en-US" dirty="0" smtClean="0"/>
          </a:p>
          <a:p>
            <a:r>
              <a:rPr lang="en-US" b="1" dirty="0" smtClean="0"/>
              <a:t>Healthy Futures</a:t>
            </a:r>
            <a:r>
              <a:rPr lang="en-US" b="0" baseline="0" dirty="0" smtClean="0"/>
              <a:t> - a</a:t>
            </a:r>
            <a:r>
              <a:rPr lang="en-US" dirty="0" smtClean="0"/>
              <a:t>ddresses unmet health needs, including access to health care, increasing physical activity and improving nutrition in youth and increasing seniors’ ability to remain in their own homes.</a:t>
            </a:r>
          </a:p>
          <a:p>
            <a:endParaRPr lang="en-US" dirty="0" smtClean="0"/>
          </a:p>
          <a:p>
            <a:r>
              <a:rPr lang="en-US" b="1" dirty="0" smtClean="0"/>
              <a:t>Veterans and Military Families</a:t>
            </a:r>
            <a:r>
              <a:rPr lang="en-US" b="0" baseline="0" dirty="0" smtClean="0"/>
              <a:t> - a</a:t>
            </a:r>
            <a:r>
              <a:rPr lang="en-US" dirty="0" smtClean="0"/>
              <a:t>ddresses unmet needs of veterans, members of the armed forces and family members of deployed military personnel.</a:t>
            </a:r>
          </a:p>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9</a:t>
            </a:fld>
            <a:endParaRPr lang="en-US"/>
          </a:p>
        </p:txBody>
      </p:sp>
    </p:spTree>
    <p:extLst>
      <p:ext uri="{BB962C8B-B14F-4D97-AF65-F5344CB8AC3E}">
        <p14:creationId xmlns:p14="http://schemas.microsoft.com/office/powerpoint/2010/main" val="3316582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National Service Works for America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video explores three communities where CNCS, its grants and volunteer programs, have made a significant impact.</a:t>
            </a:r>
          </a:p>
          <a:p>
            <a:r>
              <a:rPr lang="en-US" dirty="0" smtClean="0"/>
              <a:t>http://youtu.be/3C8uzT6IodU?list=PLZ54wDoDlX7cAjIze5irZH_5C6oi8Oa-M</a:t>
            </a:r>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10</a:t>
            </a:fld>
            <a:endParaRPr lang="en-US"/>
          </a:p>
        </p:txBody>
      </p:sp>
    </p:spTree>
    <p:extLst>
      <p:ext uri="{BB962C8B-B14F-4D97-AF65-F5344CB8AC3E}">
        <p14:creationId xmlns:p14="http://schemas.microsoft.com/office/powerpoint/2010/main" val="2683370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 y="0"/>
            <a:ext cx="12188823"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ound Single Corner Rectangle 7"/>
          <p:cNvSpPr/>
          <p:nvPr/>
        </p:nvSpPr>
        <p:spPr bwMode="ltGray">
          <a:xfrm rot="10800000" flipH="1" flipV="1">
            <a:off x="6926759" y="228598"/>
            <a:ext cx="5035054" cy="5715002"/>
          </a:xfrm>
          <a:prstGeom prst="round1Rect">
            <a:avLst>
              <a:gd name="adj" fmla="val 589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0" y="3"/>
            <a:ext cx="6926756"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0" y="6172200"/>
            <a:ext cx="12188952" cy="6858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1703718"/>
            <a:ext cx="5791200" cy="37338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7085014" y="3429000"/>
            <a:ext cx="4572000" cy="1905000"/>
          </a:xfrm>
        </p:spPr>
        <p:txBody>
          <a:bodyPr anchor="b"/>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AF359F4-26FB-4422-931B-2362E6E440C2}" type="datetime1">
              <a:rPr lang="en-US" smtClean="0"/>
              <a:t>1/27/2015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7" name="Rectangle 16"/>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8" name="Rectangle 17"/>
          <p:cNvSpPr/>
          <p:nvPr/>
        </p:nvSpPr>
        <p:spPr>
          <a:xfrm>
            <a:off x="7466013" y="3"/>
            <a:ext cx="47228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7883151" y="234351"/>
            <a:ext cx="3773863" cy="4642450"/>
          </a:xfrm>
        </p:spPr>
        <p:txBody>
          <a:bodyPr vert="horz" lIns="91440" tIns="45720" rIns="91440" bIns="45720" rtlCol="0" anchor="b">
            <a:normAutofit/>
          </a:bodyPr>
          <a:lstStyle>
            <a:lvl1pPr>
              <a:defRPr sz="4400">
                <a:solidFill>
                  <a:schemeClr val="bg1"/>
                </a:solidFill>
                <a:effectLst>
                  <a:outerShdw blurRad="88900" algn="ctr" rotWithShape="0">
                    <a:prstClr val="black">
                      <a:alpha val="35000"/>
                    </a:prstClr>
                  </a:outerShdw>
                </a:effectLst>
              </a:defRPr>
            </a:lvl1pPr>
          </a:lstStyle>
          <a:p>
            <a:pPr lvl="0">
              <a:lnSpc>
                <a:spcPct val="80000"/>
              </a:lnSpc>
            </a:pPr>
            <a:r>
              <a:rPr lang="en-US" smtClean="0"/>
              <a:t>Click to edit Master title style</a:t>
            </a:r>
            <a:endParaRPr/>
          </a:p>
        </p:txBody>
      </p:sp>
      <p:sp>
        <p:nvSpPr>
          <p:cNvPr id="4" name="Text Placeholder 3"/>
          <p:cNvSpPr>
            <a:spLocks noGrp="1"/>
          </p:cNvSpPr>
          <p:nvPr>
            <p:ph type="body" sz="half" idx="2"/>
          </p:nvPr>
        </p:nvSpPr>
        <p:spPr>
          <a:xfrm>
            <a:off x="7872936" y="5029200"/>
            <a:ext cx="3782586" cy="914400"/>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Rectangle 19"/>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5" name="Date Placeholder 4"/>
          <p:cNvSpPr>
            <a:spLocks noGrp="1"/>
          </p:cNvSpPr>
          <p:nvPr>
            <p:ph type="dt" sz="half" idx="10"/>
          </p:nvPr>
        </p:nvSpPr>
        <p:spPr/>
        <p:txBody>
          <a:bodyPr/>
          <a:lstStyle/>
          <a:p>
            <a:fld id="{24ED4EE2-FC82-42F1-9FC6-A26E584D79F7}" type="datetime1">
              <a:rPr lang="en-US" smtClean="0"/>
              <a:t>1/27/2015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B524DA2-3CE4-45BB-9F6F-628A0CFBDBF9}" type="slidenum">
              <a:rPr/>
              <a:pPr/>
              <a:t>‹#›</a:t>
            </a:fld>
            <a:endParaRPr/>
          </a:p>
        </p:txBody>
      </p:sp>
      <p:sp>
        <p:nvSpPr>
          <p:cNvPr id="21" name="Round Single Corner Rectangle 20"/>
          <p:cNvSpPr/>
          <p:nvPr/>
        </p:nvSpPr>
        <p:spPr bwMode="ltGray">
          <a:xfrm rot="10800000" flipV="1">
            <a:off x="227013" y="234351"/>
            <a:ext cx="7238999"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3" name="Picture Placeholder 2"/>
          <p:cNvSpPr>
            <a:spLocks noGrp="1"/>
          </p:cNvSpPr>
          <p:nvPr>
            <p:ph type="pic" idx="1"/>
          </p:nvPr>
        </p:nvSpPr>
        <p:spPr>
          <a:xfrm flipH="1">
            <a:off x="457198" y="465283"/>
            <a:ext cx="6780215" cy="5249717"/>
          </a:xfrm>
          <a:prstGeom prst="round1Rect">
            <a:avLst>
              <a:gd name="adj" fmla="val 4287"/>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52158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371600">
              <a:defRPr/>
            </a:lvl6pPr>
            <a:lvl7pPr marL="1600200">
              <a:defRPr/>
            </a:lvl7pPr>
            <a:lvl8pPr marL="1828800">
              <a:defRPr baseline="0"/>
            </a:lvl8pPr>
            <a:lvl9pPr marL="205740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5BDCBAA-36AF-4697-8B66-7212C8BD1738}" type="datetime1">
              <a:rPr lang="en-US" smtClean="0"/>
              <a:t>1/27/2015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93813" y="582613"/>
            <a:ext cx="8183562"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D93DEAE-6EB4-4748-97E1-1544CEA7ABC6}" type="datetime1">
              <a:rPr lang="en-US" smtClean="0"/>
              <a:t>1/27/2015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
        <p:nvSpPr>
          <p:cNvPr id="2" name="Vertical Title 1"/>
          <p:cNvSpPr>
            <a:spLocks noGrp="1"/>
          </p:cNvSpPr>
          <p:nvPr>
            <p:ph type="title" orient="vert"/>
          </p:nvPr>
        </p:nvSpPr>
        <p:spPr>
          <a:xfrm>
            <a:off x="9705974" y="582613"/>
            <a:ext cx="1951037" cy="5589587"/>
          </a:xfrm>
        </p:spPr>
        <p:txBody>
          <a:bodyPr vert="eaVert"/>
          <a:lstStyle/>
          <a:p>
            <a:r>
              <a:rPr lang="en-US" smtClean="0"/>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CE09D2C-E162-437B-8A14-BA7D02B39366}" type="datetime1">
              <a:rPr lang="en-US" smtClean="0"/>
              <a:t>1/27/2015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1" name="Rectangle 10"/>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2" name="Rectangle 11"/>
          <p:cNvSpPr/>
          <p:nvPr/>
        </p:nvSpPr>
        <p:spPr>
          <a:xfrm>
            <a:off x="0" y="3"/>
            <a:ext cx="51800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914400"/>
            <a:ext cx="4190999" cy="38862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97799" y="4953000"/>
            <a:ext cx="4201213" cy="990599"/>
          </a:xfrm>
        </p:spPr>
        <p:txBody>
          <a:bodyPr anchor="t">
            <a:normAutofit/>
          </a:bodyPr>
          <a:lstStyle>
            <a:lvl1pPr marL="0" indent="0" algn="l">
              <a:spcBef>
                <a:spcPts val="0"/>
              </a:spcBef>
              <a:buNone/>
              <a:defRPr sz="2000">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2D3385B-DBE8-42D7-8D3A-DFC3C8926121}" type="datetime1">
              <a:rPr lang="en-US" smtClean="0"/>
              <a:t>1/27/2015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
        <p:nvSpPr>
          <p:cNvPr id="14" name="Picture Placeholder 4"/>
          <p:cNvSpPr>
            <a:spLocks noGrp="1"/>
          </p:cNvSpPr>
          <p:nvPr>
            <p:ph type="pic" sz="quarter" idx="13"/>
          </p:nvPr>
        </p:nvSpPr>
        <p:spPr>
          <a:xfrm>
            <a:off x="5180013" y="228600"/>
            <a:ext cx="6781800" cy="5715000"/>
          </a:xfrm>
          <a:prstGeom prst="round1Rect">
            <a:avLst>
              <a:gd name="adj" fmla="val 5636"/>
            </a:avLst>
          </a:prstGeom>
          <a:solidFill>
            <a:schemeClr val="bg2"/>
          </a:solidFill>
        </p:spPr>
        <p:txBody>
          <a:bodyPr tIns="914400"/>
          <a:lstStyle>
            <a:lvl1pPr marL="0" indent="0" algn="ctr">
              <a:buNone/>
              <a:defRPr/>
            </a:lvl1pPr>
          </a:lstStyle>
          <a:p>
            <a:r>
              <a:rPr lang="en-US" smtClean="0"/>
              <a:t>Click icon to add picture</a:t>
            </a:r>
            <a:endParaRPr/>
          </a:p>
        </p:txBody>
      </p:sp>
    </p:spTree>
    <p:extLst>
      <p:ext uri="{BB962C8B-B14F-4D97-AF65-F5344CB8AC3E}">
        <p14:creationId xmlns:p14="http://schemas.microsoft.com/office/powerpoint/2010/main" val="418713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2876"/>
            <a:ext cx="12188952"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7451144" y="0"/>
            <a:ext cx="4737681" cy="64770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ound Single Corner Rectangle 9"/>
          <p:cNvSpPr/>
          <p:nvPr/>
        </p:nvSpPr>
        <p:spPr bwMode="ltGray">
          <a:xfrm rot="10800000" flipV="1">
            <a:off x="219973" y="234351"/>
            <a:ext cx="7237410" cy="60140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6477000"/>
            <a:ext cx="121889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93813" y="685800"/>
            <a:ext cx="5638801" cy="4191000"/>
          </a:xfrm>
        </p:spPr>
        <p:txBody>
          <a:bodyPr anchor="b">
            <a:no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5029200"/>
            <a:ext cx="5638800" cy="914400"/>
          </a:xfrm>
        </p:spPr>
        <p:txBody>
          <a:bodyPr anchor="t">
            <a:normAutofit/>
          </a:bodyPr>
          <a:lstStyle>
            <a:lvl1pPr marL="0" indent="0">
              <a:spcBef>
                <a:spcPts val="0"/>
              </a:spcBef>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7FCAA2-5C03-4C04-B85A-6C6AECE7B68F}" type="datetime1">
              <a:rPr lang="en-US" smtClean="0"/>
              <a:t>1/27/2015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3" y="1981200"/>
            <a:ext cx="4648201" cy="4191000"/>
          </a:xfrm>
        </p:spPr>
        <p:txBody>
          <a:bodyPr>
            <a:normAutofit/>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a:lvl8pPr>
            <a:lvl9pPr marL="205740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1" y="1981200"/>
            <a:ext cx="4648203" cy="4191000"/>
          </a:xfrm>
        </p:spPr>
        <p:txBody>
          <a:bodyPr>
            <a:normAutofit/>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076FE69-2B0F-459B-A24E-A9AB9A9DC70F}" type="datetime1">
              <a:rPr lang="en-US" smtClean="0"/>
              <a:t>1/27/2015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3" y="2819400"/>
            <a:ext cx="4645152" cy="3352800"/>
          </a:xfrm>
        </p:spPr>
        <p:txBody>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baseline="0"/>
            </a:lvl8pPr>
            <a:lvl9pPr marL="2057400">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2"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2" y="2819400"/>
            <a:ext cx="4645152" cy="3352800"/>
          </a:xfrm>
        </p:spPr>
        <p:txBody>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495E833-A59F-4FDF-8D07-E6008A3946AE}" type="datetime1">
              <a:rPr lang="en-US" smtClean="0"/>
              <a:t>1/27/2015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F1DFA53-B1F5-4D1B-805D-51ED8F20A854}" type="datetime1">
              <a:rPr lang="en-US" smtClean="0"/>
              <a:t>1/27/2015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A15AA-9EAD-4EAD-A943-2B7DCEE47931}" type="datetime1">
              <a:rPr lang="en-US" smtClean="0"/>
              <a:t>1/27/2015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2"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bwMode="ltGray">
          <a:xfrm rot="10800000" flipH="1" flipV="1">
            <a:off x="4722814" y="234351"/>
            <a:ext cx="7237538"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1"/>
            <a:ext cx="4722811" cy="61722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592197" y="234351"/>
            <a:ext cx="3773863" cy="4642450"/>
          </a:xfrm>
        </p:spPr>
        <p:txBody>
          <a:bodyPr anchor="b">
            <a:normAutofit/>
          </a:bodyPr>
          <a:lstStyle>
            <a:lvl1pPr algn="l">
              <a:defRPr sz="4400" b="0">
                <a:solidFill>
                  <a:schemeClr val="bg1"/>
                </a:solidFill>
                <a:effectLst>
                  <a:outerShdw blurRad="88900" algn="ctr" rotWithShape="0">
                    <a:prstClr val="black">
                      <a:alpha val="35000"/>
                    </a:prstClr>
                  </a:outerShdw>
                </a:effectLst>
              </a:defRPr>
            </a:lvl1pPr>
          </a:lstStyle>
          <a:p>
            <a:r>
              <a:rPr lang="en-US" smtClean="0"/>
              <a:t>Click to edit Master title style</a:t>
            </a:r>
            <a:endParaRPr/>
          </a:p>
        </p:txBody>
      </p:sp>
      <p:sp>
        <p:nvSpPr>
          <p:cNvPr id="4" name="Text Placeholder 3"/>
          <p:cNvSpPr>
            <a:spLocks noGrp="1"/>
          </p:cNvSpPr>
          <p:nvPr>
            <p:ph type="body" sz="half" idx="2"/>
          </p:nvPr>
        </p:nvSpPr>
        <p:spPr>
          <a:xfrm>
            <a:off x="581983" y="5029199"/>
            <a:ext cx="3782586" cy="914401"/>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D863A1-092D-4A9C-8341-E805B813F7B3}" type="datetime1">
              <a:rPr lang="en-US" smtClean="0"/>
              <a:t>1/27/2015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
        <p:nvSpPr>
          <p:cNvPr id="3" name="Content Placeholder 2"/>
          <p:cNvSpPr>
            <a:spLocks noGrp="1"/>
          </p:cNvSpPr>
          <p:nvPr>
            <p:ph idx="1"/>
          </p:nvPr>
        </p:nvSpPr>
        <p:spPr>
          <a:xfrm>
            <a:off x="4945139" y="465285"/>
            <a:ext cx="6786614" cy="524971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6477000"/>
            <a:ext cx="119603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11960352" y="6477000"/>
            <a:ext cx="228473" cy="381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7" name="Rectangle 6"/>
          <p:cNvSpPr/>
          <p:nvPr/>
        </p:nvSpPr>
        <p:spPr>
          <a:xfrm>
            <a:off x="1" y="0"/>
            <a:ext cx="12188825"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a:xfrm>
            <a:off x="0" y="228600"/>
            <a:ext cx="11961877" cy="6248400"/>
          </a:xfrm>
          <a:prstGeom prst="round1Rect">
            <a:avLst>
              <a:gd name="adj" fmla="val 45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563562"/>
            <a:ext cx="9601200" cy="1189038"/>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93813" y="1981200"/>
            <a:ext cx="9601202"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913811" y="6248400"/>
            <a:ext cx="1091459" cy="152400"/>
          </a:xfrm>
          <a:prstGeom prst="rect">
            <a:avLst/>
          </a:prstGeom>
        </p:spPr>
        <p:txBody>
          <a:bodyPr vert="horz" lIns="91440" tIns="45720" rIns="91440" bIns="45720" rtlCol="0" anchor="ctr"/>
          <a:lstStyle>
            <a:lvl1pPr algn="r">
              <a:defRPr sz="900">
                <a:solidFill>
                  <a:schemeClr val="tx1"/>
                </a:solidFill>
              </a:defRPr>
            </a:lvl1pPr>
          </a:lstStyle>
          <a:p>
            <a:fld id="{D9536A6C-3032-480E-87E7-A76ECF090587}" type="datetime1">
              <a:rPr lang="en-US" smtClean="0"/>
              <a:t>1/27/2015</a:t>
            </a:fld>
            <a:endParaRPr/>
          </a:p>
        </p:txBody>
      </p:sp>
      <p:sp>
        <p:nvSpPr>
          <p:cNvPr id="5" name="Footer Placeholder 4"/>
          <p:cNvSpPr>
            <a:spLocks noGrp="1"/>
          </p:cNvSpPr>
          <p:nvPr>
            <p:ph type="ftr" sz="quarter" idx="3"/>
          </p:nvPr>
        </p:nvSpPr>
        <p:spPr>
          <a:xfrm>
            <a:off x="1293813" y="6248400"/>
            <a:ext cx="7467598" cy="152400"/>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133011" y="6248400"/>
            <a:ext cx="762003" cy="152400"/>
          </a:xfrm>
          <a:prstGeom prst="rect">
            <a:avLst/>
          </a:prstGeom>
        </p:spPr>
        <p:txBody>
          <a:bodyPr vert="horz" lIns="91440" tIns="45720" rIns="91440" bIns="45720" rtlCol="0" anchor="ctr"/>
          <a:lstStyle>
            <a:lvl1pPr algn="r">
              <a:defRPr sz="900">
                <a:solidFill>
                  <a:schemeClr val="tx1"/>
                </a:solidFill>
              </a:defRPr>
            </a:lvl1pPr>
          </a:lstStyle>
          <a:p>
            <a:fld id="{DF28FB93-0A08-4E7D-8E63-9EFA29F1E093}" type="slidenum">
              <a:rPr/>
              <a:pPr/>
              <a:t>‹#›</a:t>
            </a:fld>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32" r:id="rId3"/>
    <p:sldLayoutId id="2147483723" r:id="rId4"/>
    <p:sldLayoutId id="2147483724" r:id="rId5"/>
    <p:sldLayoutId id="2147483725" r:id="rId6"/>
    <p:sldLayoutId id="2147483726" r:id="rId7"/>
    <p:sldLayoutId id="2147483727" r:id="rId8"/>
    <p:sldLayoutId id="2147483728" r:id="rId9"/>
    <p:sldLayoutId id="2147483733" r:id="rId10"/>
    <p:sldLayoutId id="2147483730" r:id="rId11"/>
    <p:sldLayoutId id="214748373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3C8uzT6IodU&amp;list=PLZ54wDoDlX7cAjIze5irZH_5C6oi8Oa-M"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erve.gov/" TargetMode="External"/><Relationship Id="rId2" Type="http://schemas.openxmlformats.org/officeDocument/2006/relationships/hyperlink" Target="http://www.volunteeringinamerica.gov/" TargetMode="External"/><Relationship Id="rId1" Type="http://schemas.openxmlformats.org/officeDocument/2006/relationships/slideLayout" Target="../slideLayouts/slideLayout2.xml"/><Relationship Id="rId4" Type="http://schemas.openxmlformats.org/officeDocument/2006/relationships/hyperlink" Target="http://youtu.be/3C8uzT6IodU?list=PLZ54wDoDlX7cAjIze5irZH_5C6oi8Oa-M"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mailto:copyrights@tea.state.tx.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volunteeringinamerica.gov/#sthash.16mYDMAg.dpu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413" y="914400"/>
            <a:ext cx="4419600" cy="3886200"/>
          </a:xfrm>
        </p:spPr>
        <p:txBody>
          <a:bodyPr>
            <a:normAutofit fontScale="90000"/>
          </a:bodyPr>
          <a:lstStyle/>
          <a:p>
            <a:pPr algn="ctr"/>
            <a:r>
              <a:rPr lang="en-US" dirty="0" smtClean="0"/>
              <a:t>What’s Next? Future Trends in Family and Community Services</a:t>
            </a:r>
            <a:endParaRPr lang="en-US" dirty="0"/>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0425" r="10425"/>
          <a:stretch>
            <a:fillRect/>
          </a:stretch>
        </p:blipFill>
        <p:spPr/>
      </p:pic>
    </p:spTree>
    <p:extLst>
      <p:ext uri="{BB962C8B-B14F-4D97-AF65-F5344CB8AC3E}">
        <p14:creationId xmlns:p14="http://schemas.microsoft.com/office/powerpoint/2010/main" val="408083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28FB93-0A08-4E7D-8E63-9EFA29F1E093}" type="slidenum">
              <a:rPr lang="en-US" smtClean="0"/>
              <a:pPr/>
              <a:t>10</a:t>
            </a:fld>
            <a:endParaRPr lang="en-US"/>
          </a:p>
        </p:txBody>
      </p:sp>
      <p:sp>
        <p:nvSpPr>
          <p:cNvPr id="5" name="Content Placeholder 4"/>
          <p:cNvSpPr>
            <a:spLocks noGrp="1"/>
          </p:cNvSpPr>
          <p:nvPr>
            <p:ph idx="4294967295"/>
          </p:nvPr>
        </p:nvSpPr>
        <p:spPr>
          <a:xfrm>
            <a:off x="2284412" y="1295400"/>
            <a:ext cx="6786562" cy="5249862"/>
          </a:xfrm>
        </p:spPr>
        <p:txBody>
          <a:bodyPr/>
          <a:lstStyle/>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smtClean="0">
                <a:hlinkClick r:id="rId3"/>
              </a:rPr>
              <a:t>National Service Works for America </a:t>
            </a:r>
            <a:endParaRPr lang="en-US" dirty="0"/>
          </a:p>
        </p:txBody>
      </p:sp>
      <p:pic>
        <p:nvPicPr>
          <p:cNvPr id="6" name="Picture 5"/>
          <p:cNvPicPr>
            <a:picLocks noChangeAspect="1"/>
          </p:cNvPicPr>
          <p:nvPr/>
        </p:nvPicPr>
        <p:blipFill rotWithShape="1">
          <a:blip r:embed="rId4"/>
          <a:srcRect l="29375" t="28125" r="28750" b="34375"/>
          <a:stretch/>
        </p:blipFill>
        <p:spPr>
          <a:xfrm>
            <a:off x="2807085" y="609600"/>
            <a:ext cx="6351352" cy="3412667"/>
          </a:xfrm>
          <a:prstGeom prst="rect">
            <a:avLst/>
          </a:prstGeom>
        </p:spPr>
      </p:pic>
      <p:sp>
        <p:nvSpPr>
          <p:cNvPr id="7" name="TextBox 6"/>
          <p:cNvSpPr txBox="1"/>
          <p:nvPr/>
        </p:nvSpPr>
        <p:spPr>
          <a:xfrm>
            <a:off x="6323012" y="4115818"/>
            <a:ext cx="2133600" cy="341632"/>
          </a:xfrm>
          <a:prstGeom prst="rect">
            <a:avLst/>
          </a:prstGeom>
          <a:noFill/>
        </p:spPr>
        <p:txBody>
          <a:bodyPr wrap="square" rtlCol="0">
            <a:spAutoFit/>
          </a:bodyPr>
          <a:lstStyle/>
          <a:p>
            <a:pPr algn="ctr">
              <a:lnSpc>
                <a:spcPct val="90000"/>
              </a:lnSpc>
            </a:pPr>
            <a:r>
              <a:rPr lang="en-US" dirty="0" smtClean="0"/>
              <a:t>(image from video)</a:t>
            </a:r>
            <a:endParaRPr lang="en-US" dirty="0"/>
          </a:p>
        </p:txBody>
      </p:sp>
      <p:sp>
        <p:nvSpPr>
          <p:cNvPr id="8" name="TextBox 7"/>
          <p:cNvSpPr txBox="1"/>
          <p:nvPr/>
        </p:nvSpPr>
        <p:spPr>
          <a:xfrm>
            <a:off x="6323012" y="5123698"/>
            <a:ext cx="2133600" cy="341632"/>
          </a:xfrm>
          <a:prstGeom prst="rect">
            <a:avLst/>
          </a:prstGeom>
          <a:noFill/>
        </p:spPr>
        <p:txBody>
          <a:bodyPr wrap="square" rtlCol="0">
            <a:spAutoFit/>
          </a:bodyPr>
          <a:lstStyle/>
          <a:p>
            <a:pPr algn="ctr">
              <a:lnSpc>
                <a:spcPct val="90000"/>
              </a:lnSpc>
            </a:pPr>
            <a:r>
              <a:rPr lang="en-US" dirty="0" smtClean="0"/>
              <a:t>(click on link)</a:t>
            </a:r>
            <a:endParaRPr lang="en-US" dirty="0"/>
          </a:p>
        </p:txBody>
      </p:sp>
      <p:sp>
        <p:nvSpPr>
          <p:cNvPr id="9" name="Rectangle 8"/>
          <p:cNvSpPr/>
          <p:nvPr/>
        </p:nvSpPr>
        <p:spPr>
          <a:xfrm>
            <a:off x="3820883"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2015. </a:t>
            </a:r>
            <a:r>
              <a:rPr lang="en-US" sz="1000" dirty="0">
                <a:latin typeface="Arial" pitchFamily="34" charset="0"/>
                <a:cs typeface="Arial" pitchFamily="34" charset="0"/>
              </a:rPr>
              <a:t>All rights reserved.</a:t>
            </a:r>
          </a:p>
        </p:txBody>
      </p:sp>
    </p:spTree>
    <p:extLst>
      <p:ext uri="{BB962C8B-B14F-4D97-AF65-F5344CB8AC3E}">
        <p14:creationId xmlns:p14="http://schemas.microsoft.com/office/powerpoint/2010/main" val="149930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70212" y="1904999"/>
            <a:ext cx="6455029" cy="4208679"/>
          </a:xfrm>
        </p:spPr>
      </p:pic>
      <p:sp>
        <p:nvSpPr>
          <p:cNvPr id="2" name="Slide Number Placeholder 1"/>
          <p:cNvSpPr>
            <a:spLocks noGrp="1"/>
          </p:cNvSpPr>
          <p:nvPr>
            <p:ph type="sldNum" sz="quarter" idx="12"/>
          </p:nvPr>
        </p:nvSpPr>
        <p:spPr/>
        <p:txBody>
          <a:bodyPr>
            <a:normAutofit fontScale="55000" lnSpcReduction="20000"/>
          </a:bodyPr>
          <a:lstStyle/>
          <a:p>
            <a:fld id="{401CF334-2D5C-4859-84A6-CA7E6E43FAEB}" type="slidenum">
              <a:rPr lang="en-US" smtClean="0"/>
              <a:pPr/>
              <a:t>11</a:t>
            </a:fld>
            <a:endParaRPr lang="en-US"/>
          </a:p>
        </p:txBody>
      </p:sp>
      <p:sp>
        <p:nvSpPr>
          <p:cNvPr id="6" name="Rectangle 5"/>
          <p:cNvSpPr/>
          <p:nvPr/>
        </p:nvSpPr>
        <p:spPr>
          <a:xfrm>
            <a:off x="3820883"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2015. </a:t>
            </a:r>
            <a:r>
              <a:rPr lang="en-US" sz="1000" dirty="0">
                <a:latin typeface="Arial" pitchFamily="34" charset="0"/>
                <a:cs typeface="Arial" pitchFamily="34" charset="0"/>
              </a:rPr>
              <a:t>All rights reserved.</a:t>
            </a:r>
          </a:p>
        </p:txBody>
      </p:sp>
    </p:spTree>
    <p:extLst>
      <p:ext uri="{BB962C8B-B14F-4D97-AF65-F5344CB8AC3E}">
        <p14:creationId xmlns:p14="http://schemas.microsoft.com/office/powerpoint/2010/main" val="274698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Resources</a:t>
            </a:r>
            <a:endParaRPr lang="en-US" dirty="0"/>
          </a:p>
        </p:txBody>
      </p:sp>
      <p:sp>
        <p:nvSpPr>
          <p:cNvPr id="4" name="Content Placeholder 3"/>
          <p:cNvSpPr>
            <a:spLocks noGrp="1"/>
          </p:cNvSpPr>
          <p:nvPr>
            <p:ph idx="1"/>
          </p:nvPr>
        </p:nvSpPr>
        <p:spPr/>
        <p:txBody>
          <a:bodyPr>
            <a:normAutofit fontScale="55000" lnSpcReduction="20000"/>
          </a:bodyPr>
          <a:lstStyle/>
          <a:p>
            <a:pPr>
              <a:lnSpc>
                <a:spcPct val="120000"/>
              </a:lnSpc>
              <a:spcBef>
                <a:spcPts val="0"/>
              </a:spcBef>
              <a:buNone/>
            </a:pPr>
            <a:r>
              <a:rPr lang="en-US" dirty="0" smtClean="0"/>
              <a:t>Images:</a:t>
            </a:r>
          </a:p>
          <a:p>
            <a:pPr>
              <a:lnSpc>
                <a:spcPct val="120000"/>
              </a:lnSpc>
              <a:spcBef>
                <a:spcPts val="0"/>
              </a:spcBef>
            </a:pPr>
            <a:r>
              <a:rPr lang="en-US" dirty="0" err="1" smtClean="0"/>
              <a:t>Shutterstock</a:t>
            </a:r>
            <a:r>
              <a:rPr lang="en-US" dirty="0" smtClean="0"/>
              <a:t>™ Images: Photos obtained with subscription. (slides 1, 4. 5, 7</a:t>
            </a:r>
            <a:r>
              <a:rPr lang="en-US" smtClean="0"/>
              <a:t>, 8, 9, 11) </a:t>
            </a:r>
            <a:endParaRPr lang="en-US" dirty="0" smtClean="0"/>
          </a:p>
          <a:p>
            <a:pPr marL="0" indent="0">
              <a:buNone/>
            </a:pPr>
            <a:r>
              <a:rPr lang="en-US" dirty="0" smtClean="0"/>
              <a:t>Websites:</a:t>
            </a:r>
          </a:p>
          <a:p>
            <a:pPr>
              <a:lnSpc>
                <a:spcPct val="120000"/>
              </a:lnSpc>
              <a:spcBef>
                <a:spcPts val="0"/>
              </a:spcBef>
            </a:pPr>
            <a:r>
              <a:rPr lang="en-US" dirty="0"/>
              <a:t>Corporation for National and Community Service</a:t>
            </a:r>
          </a:p>
          <a:p>
            <a:pPr marL="233363" indent="0">
              <a:lnSpc>
                <a:spcPct val="120000"/>
              </a:lnSpc>
              <a:spcBef>
                <a:spcPts val="0"/>
              </a:spcBef>
              <a:buNone/>
            </a:pPr>
            <a:r>
              <a:rPr lang="en-US" dirty="0"/>
              <a:t>An independent federal agency, plays a vital role in supporting the American culture of citizenship, service and responsibility and is a leading </a:t>
            </a:r>
            <a:r>
              <a:rPr lang="en-US" dirty="0" smtClean="0"/>
              <a:t>grant maker </a:t>
            </a:r>
            <a:r>
              <a:rPr lang="en-US" dirty="0"/>
              <a:t>in support of service and volunteering.</a:t>
            </a:r>
          </a:p>
          <a:p>
            <a:pPr marL="0" indent="233363">
              <a:lnSpc>
                <a:spcPct val="120000"/>
              </a:lnSpc>
              <a:spcBef>
                <a:spcPts val="0"/>
              </a:spcBef>
              <a:buNone/>
            </a:pPr>
            <a:r>
              <a:rPr lang="en-US" dirty="0">
                <a:hlinkClick r:id="rId2"/>
              </a:rPr>
              <a:t>http://</a:t>
            </a:r>
            <a:r>
              <a:rPr lang="en-US" dirty="0" smtClean="0">
                <a:hlinkClick r:id="rId2"/>
              </a:rPr>
              <a:t>www.volunteeringinamerica.gov/</a:t>
            </a:r>
            <a:endParaRPr lang="en-US" dirty="0" smtClean="0"/>
          </a:p>
          <a:p>
            <a:pPr>
              <a:lnSpc>
                <a:spcPct val="120000"/>
              </a:lnSpc>
              <a:spcBef>
                <a:spcPts val="0"/>
              </a:spcBef>
            </a:pPr>
            <a:r>
              <a:rPr lang="en-US" dirty="0" smtClean="0"/>
              <a:t>United </a:t>
            </a:r>
            <a:r>
              <a:rPr lang="en-US" dirty="0"/>
              <a:t>We Serve</a:t>
            </a:r>
          </a:p>
          <a:p>
            <a:pPr marL="233363" indent="0">
              <a:lnSpc>
                <a:spcPct val="120000"/>
              </a:lnSpc>
              <a:spcBef>
                <a:spcPts val="0"/>
              </a:spcBef>
              <a:buNone/>
            </a:pPr>
            <a:r>
              <a:rPr lang="en-US" dirty="0"/>
              <a:t>President Obama’s nationwide service initiative, is built on the belief that ordinary people can come together and achieve extraordinary things when given the proper tools. This initiative aims to both expand the impact of existing organizations by engaging new volunteers in their work and encourage volunteers to develop their own "do-it-yourself" projects.</a:t>
            </a:r>
          </a:p>
          <a:p>
            <a:pPr marL="0" indent="233363">
              <a:lnSpc>
                <a:spcPct val="120000"/>
              </a:lnSpc>
              <a:spcBef>
                <a:spcPts val="0"/>
              </a:spcBef>
              <a:buNone/>
            </a:pPr>
            <a:r>
              <a:rPr lang="en-US" dirty="0">
                <a:hlinkClick r:id="rId3"/>
              </a:rPr>
              <a:t>http://www.serve.gov</a:t>
            </a:r>
            <a:r>
              <a:rPr lang="en-US" dirty="0" smtClean="0">
                <a:hlinkClick r:id="rId3"/>
              </a:rPr>
              <a:t>/</a:t>
            </a:r>
            <a:endParaRPr lang="en-US" dirty="0" smtClean="0"/>
          </a:p>
          <a:p>
            <a:pPr marL="0" indent="0">
              <a:lnSpc>
                <a:spcPct val="120000"/>
              </a:lnSpc>
              <a:spcBef>
                <a:spcPts val="0"/>
              </a:spcBef>
              <a:buNone/>
            </a:pPr>
            <a:r>
              <a:rPr lang="en-US" dirty="0" smtClean="0"/>
              <a:t>YouTube™:</a:t>
            </a:r>
          </a:p>
          <a:p>
            <a:pPr>
              <a:lnSpc>
                <a:spcPct val="120000"/>
              </a:lnSpc>
              <a:spcBef>
                <a:spcPts val="0"/>
              </a:spcBef>
            </a:pPr>
            <a:r>
              <a:rPr lang="en-US" dirty="0" smtClean="0"/>
              <a:t>National </a:t>
            </a:r>
            <a:r>
              <a:rPr lang="en-US" dirty="0"/>
              <a:t>Service Works for America</a:t>
            </a:r>
          </a:p>
          <a:p>
            <a:pPr marL="231775" indent="0">
              <a:lnSpc>
                <a:spcPct val="120000"/>
              </a:lnSpc>
              <a:spcBef>
                <a:spcPts val="0"/>
              </a:spcBef>
              <a:buNone/>
            </a:pPr>
            <a:r>
              <a:rPr lang="en-US" dirty="0"/>
              <a:t>This video explores three communities where CNCS, its grants and volunteer programs, have made a significant impact.</a:t>
            </a:r>
          </a:p>
          <a:p>
            <a:pPr marL="0" indent="231775">
              <a:lnSpc>
                <a:spcPct val="120000"/>
              </a:lnSpc>
              <a:spcBef>
                <a:spcPts val="0"/>
              </a:spcBef>
              <a:buNone/>
            </a:pPr>
            <a:r>
              <a:rPr lang="en-US" dirty="0">
                <a:hlinkClick r:id="rId4"/>
              </a:rPr>
              <a:t>http://</a:t>
            </a:r>
            <a:r>
              <a:rPr lang="en-US" dirty="0" smtClean="0">
                <a:hlinkClick r:id="rId4"/>
              </a:rPr>
              <a:t>youtu.be/3C8uzT6IodU?list=PLZ54wDoDlX7cAjIze5irZH_5C6oi8Oa-M</a:t>
            </a:r>
            <a:endParaRPr lang="en-US" dirty="0" smtClean="0"/>
          </a:p>
        </p:txBody>
      </p:sp>
      <p:sp>
        <p:nvSpPr>
          <p:cNvPr id="5" name="Rectangle 4"/>
          <p:cNvSpPr/>
          <p:nvPr/>
        </p:nvSpPr>
        <p:spPr>
          <a:xfrm>
            <a:off x="3820883"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2015. </a:t>
            </a:r>
            <a:r>
              <a:rPr lang="en-US" sz="1000" dirty="0">
                <a:latin typeface="Arial" pitchFamily="34" charset="0"/>
                <a:cs typeface="Arial" pitchFamily="34" charset="0"/>
              </a:rPr>
              <a:t>All rights reserved.</a:t>
            </a:r>
          </a:p>
        </p:txBody>
      </p:sp>
      <p:sp>
        <p:nvSpPr>
          <p:cNvPr id="3" name="Slide Number Placeholder 2"/>
          <p:cNvSpPr>
            <a:spLocks noGrp="1"/>
          </p:cNvSpPr>
          <p:nvPr>
            <p:ph type="sldNum" sz="quarter" idx="12"/>
          </p:nvPr>
        </p:nvSpPr>
        <p:spPr/>
        <p:txBody>
          <a:bodyPr/>
          <a:lstStyle/>
          <a:p>
            <a:fld id="{DF28FB93-0A08-4E7D-8E63-9EFA29F1E093}" type="slidenum">
              <a:rPr lang="en-US" smtClean="0"/>
              <a:pPr/>
              <a:t>12</a:t>
            </a:fld>
            <a:endParaRPr lang="en-US"/>
          </a:p>
        </p:txBody>
      </p:sp>
    </p:spTree>
    <p:extLst>
      <p:ext uri="{BB962C8B-B14F-4D97-AF65-F5344CB8AC3E}">
        <p14:creationId xmlns:p14="http://schemas.microsoft.com/office/powerpoint/2010/main" val="25591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sp>
        <p:nvSpPr>
          <p:cNvPr id="5" name="Rectangle 2"/>
          <p:cNvSpPr>
            <a:spLocks noGrp="1" noChangeArrowheads="1"/>
          </p:cNvSpPr>
          <p:nvPr>
            <p:ph idx="1"/>
          </p:nvPr>
        </p:nvSpPr>
        <p:spPr/>
        <p:txBody>
          <a:bodyPr>
            <a:normAutofit fontScale="85000" lnSpcReduction="20000"/>
          </a:bodyPr>
          <a:lstStyle/>
          <a:p>
            <a:pPr marL="0" indent="0">
              <a:lnSpc>
                <a:spcPct val="120000"/>
              </a:lnSpc>
              <a:spcBef>
                <a:spcPts val="600"/>
              </a:spcBef>
              <a:buNone/>
            </a:pPr>
            <a:r>
              <a:rPr lang="en-US" sz="1600" b="1" dirty="0">
                <a:solidFill>
                  <a:schemeClr val="accent6"/>
                </a:solidFill>
              </a:rPr>
              <a:t>Copyright © Texas Education Agency, </a:t>
            </a:r>
            <a:r>
              <a:rPr lang="en-US" sz="1600" b="1" dirty="0" smtClean="0">
                <a:solidFill>
                  <a:schemeClr val="accent6"/>
                </a:solidFill>
              </a:rPr>
              <a:t>2015. </a:t>
            </a:r>
            <a:r>
              <a:rPr lang="en-US" sz="1600" dirty="0">
                <a:solidFill>
                  <a:schemeClr val="accent6"/>
                </a:solidFill>
              </a:rPr>
              <a:t>These Materials are copyrighted © and trademarked ™ as the property of the Texas Education Agency (TEA) and may not be reproduced without the express written permission of TEA, except under the following conditions:</a:t>
            </a:r>
          </a:p>
          <a:p>
            <a:pPr marL="457200" indent="-277813">
              <a:lnSpc>
                <a:spcPct val="120000"/>
              </a:lnSpc>
              <a:spcBef>
                <a:spcPts val="600"/>
              </a:spcBef>
              <a:buNone/>
            </a:pPr>
            <a:r>
              <a:rPr lang="en-US" sz="1600" dirty="0">
                <a:solidFill>
                  <a:schemeClr val="accent6"/>
                </a:solidFill>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20000"/>
              </a:lnSpc>
              <a:spcBef>
                <a:spcPts val="600"/>
              </a:spcBef>
              <a:buNone/>
            </a:pPr>
            <a:r>
              <a:rPr lang="en-US" sz="1600" dirty="0">
                <a:solidFill>
                  <a:schemeClr val="accent6"/>
                </a:solidFill>
              </a:rPr>
              <a:t>2)  Residents of the state of Texas may reproduce and use copies of the Materials and Related Materials for individual personal use only, without obtaining written permission of TEA.</a:t>
            </a:r>
          </a:p>
          <a:p>
            <a:pPr marL="457200" indent="-277813">
              <a:lnSpc>
                <a:spcPct val="120000"/>
              </a:lnSpc>
              <a:spcBef>
                <a:spcPts val="600"/>
              </a:spcBef>
              <a:buNone/>
            </a:pPr>
            <a:r>
              <a:rPr lang="en-US" sz="1600" dirty="0">
                <a:solidFill>
                  <a:schemeClr val="accent6"/>
                </a:solidFill>
              </a:rPr>
              <a:t>3)  Any portion reproduced must be reproduced in its entirety and remain unedited, unaltered and unchanged in any way.</a:t>
            </a:r>
          </a:p>
          <a:p>
            <a:pPr marL="457200" indent="-277813">
              <a:lnSpc>
                <a:spcPct val="120000"/>
              </a:lnSpc>
              <a:spcBef>
                <a:spcPts val="600"/>
              </a:spcBef>
              <a:buNone/>
            </a:pPr>
            <a:r>
              <a:rPr lang="en-US" sz="1600" dirty="0">
                <a:solidFill>
                  <a:schemeClr val="accent6"/>
                </a:solidFill>
              </a:rPr>
              <a:t>4)  No monetary charge can be made for the reproduced materials or any document containing them; however, a reasonable charge to cover only the cost of reproduction and distribution may be charged.</a:t>
            </a:r>
          </a:p>
          <a:p>
            <a:pPr marL="0" indent="0">
              <a:lnSpc>
                <a:spcPct val="120000"/>
              </a:lnSpc>
              <a:spcBef>
                <a:spcPts val="600"/>
              </a:spcBef>
              <a:buNone/>
            </a:pPr>
            <a:r>
              <a:rPr lang="en-US" sz="1600" dirty="0">
                <a:solidFill>
                  <a:schemeClr val="accent6"/>
                </a:solidFill>
              </a:rPr>
              <a:t>Private entities or persons located in Texas that are </a:t>
            </a:r>
            <a:r>
              <a:rPr lang="en-US" sz="1600" b="1" dirty="0">
                <a:solidFill>
                  <a:schemeClr val="accent6"/>
                </a:solidFill>
              </a:rPr>
              <a:t>not</a:t>
            </a:r>
            <a:r>
              <a:rPr lang="en-US" sz="1600" dirty="0">
                <a:solidFill>
                  <a:schemeClr val="accent6"/>
                </a:solidFill>
              </a:rPr>
              <a:t> Texas public school districts, Texas Education Service Centers, or Texas charter schools or any entity, whether public or private, educational or non-educational, located </a:t>
            </a:r>
            <a:r>
              <a:rPr lang="en-US" sz="1600" b="1" dirty="0">
                <a:solidFill>
                  <a:schemeClr val="accent6"/>
                </a:solidFill>
              </a:rPr>
              <a:t>outside the state of Texas</a:t>
            </a:r>
            <a:r>
              <a:rPr lang="en-US" sz="1600" dirty="0">
                <a:solidFill>
                  <a:schemeClr val="accent6"/>
                </a:solidFill>
              </a:rPr>
              <a:t> </a:t>
            </a:r>
            <a:r>
              <a:rPr lang="en-US" sz="1600" i="1" dirty="0">
                <a:solidFill>
                  <a:schemeClr val="accent6"/>
                </a:solidFill>
              </a:rPr>
              <a:t>MUST</a:t>
            </a:r>
            <a:r>
              <a:rPr lang="en-US" sz="1600" dirty="0">
                <a:solidFill>
                  <a:schemeClr val="accent6"/>
                </a:solidFill>
              </a:rPr>
              <a:t> obtain written approval from TEA and will be required to enter into a license agreement that may involve the payment of a licensing fee or a royalty.</a:t>
            </a:r>
          </a:p>
          <a:p>
            <a:pPr marL="0" indent="0">
              <a:lnSpc>
                <a:spcPct val="120000"/>
              </a:lnSpc>
              <a:spcBef>
                <a:spcPts val="600"/>
              </a:spcBef>
              <a:buNone/>
            </a:pPr>
            <a:r>
              <a:rPr lang="en-US" sz="1600" dirty="0">
                <a:solidFill>
                  <a:schemeClr val="accent6"/>
                </a:solidFill>
              </a:rPr>
              <a:t>For information contact: Office of Copyrights, Trademarks, License Agreements, and Royalties, Texas Education Agency, 1701 N. Congress Ave., Austin, TX  78701-1494; phone 512-463-7004; email: </a:t>
            </a:r>
            <a:r>
              <a:rPr lang="en-US" sz="1600" dirty="0">
                <a:solidFill>
                  <a:schemeClr val="accent6"/>
                </a:solidFill>
                <a:hlinkClick r:id="rId2"/>
              </a:rPr>
              <a:t>copyrights@tea.state.tx.us</a:t>
            </a:r>
            <a:r>
              <a:rPr lang="en-US" sz="1600" dirty="0">
                <a:solidFill>
                  <a:schemeClr val="accent6"/>
                </a:solidFill>
              </a:rPr>
              <a:t>.</a:t>
            </a:r>
          </a:p>
        </p:txBody>
      </p:sp>
      <p:sp>
        <p:nvSpPr>
          <p:cNvPr id="8" name="Rectangle 7"/>
          <p:cNvSpPr/>
          <p:nvPr/>
        </p:nvSpPr>
        <p:spPr>
          <a:xfrm>
            <a:off x="3820883"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2015. </a:t>
            </a:r>
            <a:r>
              <a:rPr lang="en-US" sz="1000" dirty="0">
                <a:latin typeface="Arial" pitchFamily="34" charset="0"/>
                <a:cs typeface="Arial" pitchFamily="34" charset="0"/>
              </a:rPr>
              <a:t>All rights reserved.</a:t>
            </a:r>
          </a:p>
        </p:txBody>
      </p:sp>
      <p:sp>
        <p:nvSpPr>
          <p:cNvPr id="3" name="Slide Number Placeholder 2"/>
          <p:cNvSpPr>
            <a:spLocks noGrp="1"/>
          </p:cNvSpPr>
          <p:nvPr>
            <p:ph type="sldNum" sz="quarter" idx="12"/>
          </p:nvPr>
        </p:nvSpPr>
        <p:spPr/>
        <p:txBody>
          <a:bodyPr/>
          <a:lstStyle/>
          <a:p>
            <a:fld id="{DF28FB93-0A08-4E7D-8E63-9EFA29F1E093}" type="slidenum">
              <a:rPr lang="en-US" smtClean="0"/>
              <a:pPr/>
              <a:t>2</a:t>
            </a:fld>
            <a:endParaRPr lang="en-US"/>
          </a:p>
        </p:txBody>
      </p:sp>
    </p:spTree>
    <p:extLst>
      <p:ext uri="{BB962C8B-B14F-4D97-AF65-F5344CB8AC3E}">
        <p14:creationId xmlns:p14="http://schemas.microsoft.com/office/powerpoint/2010/main" val="378175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Volunteering Remains Strong</a:t>
            </a:r>
            <a:endParaRPr lang="en-US" dirty="0"/>
          </a:p>
        </p:txBody>
      </p:sp>
      <p:sp>
        <p:nvSpPr>
          <p:cNvPr id="3" name="Content Placeholder 2"/>
          <p:cNvSpPr>
            <a:spLocks noGrp="1"/>
          </p:cNvSpPr>
          <p:nvPr>
            <p:ph idx="1"/>
          </p:nvPr>
        </p:nvSpPr>
        <p:spPr/>
        <p:txBody>
          <a:bodyPr/>
          <a:lstStyle/>
          <a:p>
            <a:pPr marL="0" indent="0">
              <a:buNone/>
            </a:pPr>
            <a:r>
              <a:rPr lang="en-US" sz="2800" dirty="0" smtClean="0"/>
              <a:t>In 2014:</a:t>
            </a:r>
          </a:p>
          <a:p>
            <a:r>
              <a:rPr lang="en-US" sz="2800" dirty="0" smtClean="0"/>
              <a:t>62.6 million Americans volunteered</a:t>
            </a:r>
          </a:p>
          <a:p>
            <a:r>
              <a:rPr lang="en-US" sz="2800" dirty="0" smtClean="0"/>
              <a:t>7.7 billion hours volunteered</a:t>
            </a:r>
          </a:p>
          <a:p>
            <a:r>
              <a:rPr lang="en-US" sz="2800" dirty="0" smtClean="0"/>
              <a:t>$173 billion estimated value of service*</a:t>
            </a:r>
          </a:p>
          <a:p>
            <a:pPr algn="r"/>
            <a:r>
              <a:rPr lang="en-US" sz="1200" dirty="0"/>
              <a:t>Based on the Independent Sector's estimate of the average value of a volunteer hour - See more at: </a:t>
            </a:r>
            <a:r>
              <a:rPr lang="en-US" sz="1200" dirty="0">
                <a:hlinkClick r:id="rId3"/>
              </a:rPr>
              <a:t>http://www.volunteeringinamerica.gov/#</a:t>
            </a:r>
            <a:r>
              <a:rPr lang="en-US" sz="1200" dirty="0" smtClean="0">
                <a:hlinkClick r:id="rId3"/>
              </a:rPr>
              <a:t>sthash.16mYDMAg.dpuf</a:t>
            </a:r>
            <a:endParaRPr lang="en-US" sz="1200" dirty="0" smtClean="0"/>
          </a:p>
          <a:p>
            <a:pPr algn="r"/>
            <a:endParaRPr lang="en-US" sz="1200"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3</a:t>
            </a:fld>
            <a:endParaRPr lang="en-US"/>
          </a:p>
        </p:txBody>
      </p:sp>
      <p:sp>
        <p:nvSpPr>
          <p:cNvPr id="5" name="Rectangle 4"/>
          <p:cNvSpPr/>
          <p:nvPr/>
        </p:nvSpPr>
        <p:spPr>
          <a:xfrm>
            <a:off x="3820883"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2015. </a:t>
            </a:r>
            <a:r>
              <a:rPr lang="en-US" sz="1000" dirty="0">
                <a:latin typeface="Arial" pitchFamily="34" charset="0"/>
                <a:cs typeface="Arial" pitchFamily="34" charset="0"/>
              </a:rPr>
              <a:t>All rights reserved.</a:t>
            </a:r>
          </a:p>
        </p:txBody>
      </p:sp>
    </p:spTree>
    <p:extLst>
      <p:ext uri="{BB962C8B-B14F-4D97-AF65-F5344CB8AC3E}">
        <p14:creationId xmlns:p14="http://schemas.microsoft.com/office/powerpoint/2010/main" val="191515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Volunteers</a:t>
            </a:r>
            <a:endParaRPr lang="en-US" dirty="0"/>
          </a:p>
        </p:txBody>
      </p:sp>
      <p:sp>
        <p:nvSpPr>
          <p:cNvPr id="3" name="Content Placeholder 2"/>
          <p:cNvSpPr>
            <a:spLocks noGrp="1"/>
          </p:cNvSpPr>
          <p:nvPr>
            <p:ph sz="half" idx="1"/>
          </p:nvPr>
        </p:nvSpPr>
        <p:spPr/>
        <p:txBody>
          <a:bodyPr>
            <a:normAutofit lnSpcReduction="10000"/>
          </a:bodyPr>
          <a:lstStyle/>
          <a:p>
            <a:r>
              <a:rPr lang="en-US" sz="2800" dirty="0" smtClean="0"/>
              <a:t>Help fight poverty</a:t>
            </a:r>
          </a:p>
          <a:p>
            <a:r>
              <a:rPr lang="en-US" sz="2800" dirty="0"/>
              <a:t>M</a:t>
            </a:r>
            <a:r>
              <a:rPr lang="en-US" sz="2800" dirty="0" smtClean="0"/>
              <a:t>entor </a:t>
            </a:r>
            <a:r>
              <a:rPr lang="en-US" sz="2800" dirty="0"/>
              <a:t>children in </a:t>
            </a:r>
            <a:r>
              <a:rPr lang="en-US" sz="2800" dirty="0" smtClean="0"/>
              <a:t>schools</a:t>
            </a:r>
          </a:p>
          <a:p>
            <a:r>
              <a:rPr lang="en-US" sz="2800" dirty="0"/>
              <a:t>P</a:t>
            </a:r>
            <a:r>
              <a:rPr lang="en-US" sz="2800" dirty="0" smtClean="0"/>
              <a:t>rovide health services</a:t>
            </a:r>
          </a:p>
          <a:p>
            <a:r>
              <a:rPr lang="en-US" sz="2800" dirty="0"/>
              <a:t>R</a:t>
            </a:r>
            <a:r>
              <a:rPr lang="en-US" sz="2800" dirty="0" smtClean="0"/>
              <a:t>ebuild </a:t>
            </a:r>
            <a:r>
              <a:rPr lang="en-US" sz="2800" dirty="0"/>
              <a:t>after </a:t>
            </a:r>
            <a:r>
              <a:rPr lang="en-US" sz="2800" dirty="0" smtClean="0"/>
              <a:t>disasters</a:t>
            </a:r>
          </a:p>
          <a:p>
            <a:r>
              <a:rPr lang="en-US" sz="2800" dirty="0"/>
              <a:t>S</a:t>
            </a:r>
            <a:r>
              <a:rPr lang="en-US" sz="2800" dirty="0" smtClean="0"/>
              <a:t>trengthen </a:t>
            </a:r>
            <a:r>
              <a:rPr lang="en-US" sz="2800" dirty="0"/>
              <a:t>the </a:t>
            </a:r>
            <a:r>
              <a:rPr lang="en-US" sz="2800" dirty="0" smtClean="0"/>
              <a:t>environment</a:t>
            </a:r>
          </a:p>
          <a:p>
            <a:r>
              <a:rPr lang="en-US" sz="2800" dirty="0"/>
              <a:t>S</a:t>
            </a:r>
            <a:r>
              <a:rPr lang="en-US" sz="2800" dirty="0" smtClean="0"/>
              <a:t>upport </a:t>
            </a:r>
            <a:r>
              <a:rPr lang="en-US" sz="2800" dirty="0"/>
              <a:t>veterans and military </a:t>
            </a:r>
            <a:r>
              <a:rPr lang="en-US" sz="2800" dirty="0" smtClean="0"/>
              <a:t>families</a:t>
            </a:r>
          </a:p>
        </p:txBody>
      </p:sp>
      <p:sp>
        <p:nvSpPr>
          <p:cNvPr id="4" name="Slide Number Placeholder 3"/>
          <p:cNvSpPr>
            <a:spLocks noGrp="1"/>
          </p:cNvSpPr>
          <p:nvPr>
            <p:ph type="sldNum" sz="quarter" idx="12"/>
          </p:nvPr>
        </p:nvSpPr>
        <p:spPr/>
        <p:txBody>
          <a:bodyPr/>
          <a:lstStyle/>
          <a:p>
            <a:fld id="{DF28FB93-0A08-4E7D-8E63-9EFA29F1E093}" type="slidenum">
              <a:rPr lang="en-US" smtClean="0"/>
              <a:pPr/>
              <a:t>4</a:t>
            </a:fld>
            <a:endParaRPr lang="en-US"/>
          </a:p>
        </p:txBody>
      </p:sp>
      <p:sp>
        <p:nvSpPr>
          <p:cNvPr id="5" name="Rectangle 4"/>
          <p:cNvSpPr/>
          <p:nvPr/>
        </p:nvSpPr>
        <p:spPr>
          <a:xfrm>
            <a:off x="3820883"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2015. </a:t>
            </a:r>
            <a:r>
              <a:rPr lang="en-US" sz="1000" dirty="0">
                <a:latin typeface="Arial" pitchFamily="34" charset="0"/>
                <a:cs typeface="Arial" pitchFamily="34" charset="0"/>
              </a:rPr>
              <a:t>All rights reserved.</a:t>
            </a:r>
          </a:p>
        </p:txBody>
      </p:sp>
      <p:pic>
        <p:nvPicPr>
          <p:cNvPr id="6" name="Picture 5"/>
          <p:cNvPicPr>
            <a:picLocks noChangeAspect="1"/>
          </p:cNvPicPr>
          <p:nvPr/>
        </p:nvPicPr>
        <p:blipFill>
          <a:blip r:embed="rId3"/>
          <a:stretch>
            <a:fillRect/>
          </a:stretch>
        </p:blipFill>
        <p:spPr>
          <a:xfrm>
            <a:off x="5970243" y="1181272"/>
            <a:ext cx="5514491" cy="4953000"/>
          </a:xfrm>
          <a:prstGeom prst="rect">
            <a:avLst/>
          </a:prstGeom>
        </p:spPr>
      </p:pic>
    </p:spTree>
    <p:extLst>
      <p:ext uri="{BB962C8B-B14F-4D97-AF65-F5344CB8AC3E}">
        <p14:creationId xmlns:p14="http://schemas.microsoft.com/office/powerpoint/2010/main" val="267741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pPr algn="ctr"/>
            <a:r>
              <a:rPr lang="en-US" sz="4000" dirty="0">
                <a:solidFill>
                  <a:srgbClr val="FF0000"/>
                </a:solidFill>
              </a:rPr>
              <a:t>W</a:t>
            </a:r>
            <a:r>
              <a:rPr lang="en-US" sz="4000" dirty="0" smtClean="0">
                <a:solidFill>
                  <a:srgbClr val="FF0000"/>
                </a:solidFill>
              </a:rPr>
              <a:t>e </a:t>
            </a:r>
            <a:r>
              <a:rPr lang="en-US" sz="4000" dirty="0">
                <a:solidFill>
                  <a:srgbClr val="FF0000"/>
                </a:solidFill>
              </a:rPr>
              <a:t>need more Americans to build on these accomplishments</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5</a:t>
            </a:fld>
            <a:endParaRPr lang="en-US"/>
          </a:p>
        </p:txBody>
      </p:sp>
      <p:pic>
        <p:nvPicPr>
          <p:cNvPr id="8" name="Picture Placeholder 7"/>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4245" b="4245"/>
          <a:stretch>
            <a:fillRect/>
          </a:stretch>
        </p:blipFill>
        <p:spPr>
          <a:prstGeom prst="rect">
            <a:avLst/>
          </a:prstGeom>
        </p:spPr>
      </p:pic>
      <p:sp>
        <p:nvSpPr>
          <p:cNvPr id="6" name="Rectangle 5"/>
          <p:cNvSpPr/>
          <p:nvPr/>
        </p:nvSpPr>
        <p:spPr>
          <a:xfrm>
            <a:off x="3820883"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2015. </a:t>
            </a:r>
            <a:r>
              <a:rPr lang="en-US" sz="1000" dirty="0">
                <a:latin typeface="Arial" pitchFamily="34" charset="0"/>
                <a:cs typeface="Arial" pitchFamily="34" charset="0"/>
              </a:rPr>
              <a:t>All rights reserved.</a:t>
            </a:r>
          </a:p>
        </p:txBody>
      </p:sp>
    </p:spTree>
    <p:extLst>
      <p:ext uri="{BB962C8B-B14F-4D97-AF65-F5344CB8AC3E}">
        <p14:creationId xmlns:p14="http://schemas.microsoft.com/office/powerpoint/2010/main" val="83251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Volunteering Provides Opportunities</a:t>
            </a:r>
            <a:endParaRPr lang="en-US" dirty="0"/>
          </a:p>
        </p:txBody>
      </p:sp>
      <p:sp>
        <p:nvSpPr>
          <p:cNvPr id="3" name="Content Placeholder 2"/>
          <p:cNvSpPr>
            <a:spLocks noGrp="1"/>
          </p:cNvSpPr>
          <p:nvPr>
            <p:ph idx="1"/>
          </p:nvPr>
        </p:nvSpPr>
        <p:spPr/>
        <p:txBody>
          <a:bodyPr/>
          <a:lstStyle/>
          <a:p>
            <a:pPr marL="0" indent="0">
              <a:buNone/>
            </a:pPr>
            <a:r>
              <a:rPr lang="en-US" dirty="0" smtClean="0"/>
              <a:t>For:</a:t>
            </a:r>
          </a:p>
          <a:p>
            <a:r>
              <a:rPr lang="en-US" dirty="0"/>
              <a:t>Y</a:t>
            </a:r>
            <a:r>
              <a:rPr lang="en-US" dirty="0" smtClean="0"/>
              <a:t>outh to develop valuable skills</a:t>
            </a:r>
          </a:p>
          <a:p>
            <a:r>
              <a:rPr lang="en-US" dirty="0" smtClean="0"/>
              <a:t>Older Americans to remain healthy by being active and connected to their community </a:t>
            </a:r>
          </a:p>
          <a:p>
            <a:r>
              <a:rPr lang="en-US" dirty="0" smtClean="0"/>
              <a:t>Adults to share their professional and work expertise</a:t>
            </a:r>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6</a:t>
            </a:fld>
            <a:endParaRPr lang="en-US"/>
          </a:p>
        </p:txBody>
      </p:sp>
      <p:sp>
        <p:nvSpPr>
          <p:cNvPr id="5" name="Rectangle 4"/>
          <p:cNvSpPr/>
          <p:nvPr/>
        </p:nvSpPr>
        <p:spPr>
          <a:xfrm>
            <a:off x="3820883"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2015. </a:t>
            </a:r>
            <a:r>
              <a:rPr lang="en-US" sz="1000" dirty="0">
                <a:latin typeface="Arial" pitchFamily="34" charset="0"/>
                <a:cs typeface="Arial" pitchFamily="34" charset="0"/>
              </a:rPr>
              <a:t>All rights reserved.</a:t>
            </a:r>
          </a:p>
        </p:txBody>
      </p:sp>
    </p:spTree>
    <p:extLst>
      <p:ext uri="{BB962C8B-B14F-4D97-AF65-F5344CB8AC3E}">
        <p14:creationId xmlns:p14="http://schemas.microsoft.com/office/powerpoint/2010/main" val="130132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Benefits of Volunteering and</a:t>
            </a:r>
            <a:br>
              <a:rPr lang="en-US" dirty="0" smtClean="0"/>
            </a:br>
            <a:r>
              <a:rPr lang="en-US" dirty="0"/>
              <a:t>F</a:t>
            </a:r>
            <a:r>
              <a:rPr lang="en-US" dirty="0" smtClean="0"/>
              <a:t>ocus Areas</a:t>
            </a:r>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7</a:t>
            </a:fld>
            <a:endParaRPr lang="en-US"/>
          </a:p>
        </p:txBody>
      </p:sp>
      <p:sp>
        <p:nvSpPr>
          <p:cNvPr id="3" name="Picture Placeholder 2"/>
          <p:cNvSpPr>
            <a:spLocks noGrp="1"/>
          </p:cNvSpPr>
          <p:nvPr>
            <p:ph type="pic" idx="1"/>
          </p:nvPr>
        </p:nvSpPr>
        <p:spPr/>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7612" y="685800"/>
            <a:ext cx="5791200" cy="4343399"/>
          </a:xfrm>
          <a:prstGeom prst="rect">
            <a:avLst/>
          </a:prstGeom>
        </p:spPr>
      </p:pic>
      <p:sp>
        <p:nvSpPr>
          <p:cNvPr id="8" name="Rectangle 7"/>
          <p:cNvSpPr/>
          <p:nvPr/>
        </p:nvSpPr>
        <p:spPr>
          <a:xfrm>
            <a:off x="3820883"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2015. </a:t>
            </a:r>
            <a:r>
              <a:rPr lang="en-US" sz="1000" dirty="0">
                <a:latin typeface="Arial" pitchFamily="34" charset="0"/>
                <a:cs typeface="Arial" pitchFamily="34" charset="0"/>
              </a:rPr>
              <a:t>All rights reserved.</a:t>
            </a:r>
          </a:p>
        </p:txBody>
      </p:sp>
    </p:spTree>
    <p:extLst>
      <p:ext uri="{BB962C8B-B14F-4D97-AF65-F5344CB8AC3E}">
        <p14:creationId xmlns:p14="http://schemas.microsoft.com/office/powerpoint/2010/main" val="409616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Benefits of Volunteering</a:t>
            </a:r>
            <a:endParaRPr lang="en-US" dirty="0"/>
          </a:p>
        </p:txBody>
      </p:sp>
      <p:sp>
        <p:nvSpPr>
          <p:cNvPr id="3" name="Content Placeholder 2"/>
          <p:cNvSpPr>
            <a:spLocks noGrp="1"/>
          </p:cNvSpPr>
          <p:nvPr>
            <p:ph sz="half" idx="1"/>
          </p:nvPr>
        </p:nvSpPr>
        <p:spPr/>
        <p:txBody>
          <a:bodyPr>
            <a:normAutofit/>
          </a:bodyPr>
          <a:lstStyle/>
          <a:p>
            <a:pPr>
              <a:spcBef>
                <a:spcPts val="600"/>
              </a:spcBef>
            </a:pPr>
            <a:r>
              <a:rPr lang="en-US" sz="2800" dirty="0" smtClean="0"/>
              <a:t>Boosts job prospects</a:t>
            </a:r>
          </a:p>
          <a:p>
            <a:pPr>
              <a:spcBef>
                <a:spcPts val="600"/>
              </a:spcBef>
            </a:pPr>
            <a:r>
              <a:rPr lang="en-US" sz="2800" dirty="0" smtClean="0"/>
              <a:t>Connects to others</a:t>
            </a:r>
          </a:p>
          <a:p>
            <a:pPr>
              <a:spcBef>
                <a:spcPts val="600"/>
              </a:spcBef>
            </a:pPr>
            <a:r>
              <a:rPr lang="en-US" sz="2800" dirty="0" smtClean="0"/>
              <a:t>Improves lives</a:t>
            </a:r>
          </a:p>
          <a:p>
            <a:pPr>
              <a:spcBef>
                <a:spcPts val="600"/>
              </a:spcBef>
            </a:pPr>
            <a:r>
              <a:rPr lang="en-US" sz="2800" dirty="0" smtClean="0"/>
              <a:t>Solves problems</a:t>
            </a:r>
          </a:p>
          <a:p>
            <a:pPr>
              <a:spcBef>
                <a:spcPts val="600"/>
              </a:spcBef>
            </a:pPr>
            <a:r>
              <a:rPr lang="en-US" sz="2800" dirty="0" smtClean="0"/>
              <a:t>Strengthens communities</a:t>
            </a:r>
          </a:p>
          <a:p>
            <a:pPr>
              <a:spcBef>
                <a:spcPts val="600"/>
              </a:spcBef>
            </a:pPr>
            <a:r>
              <a:rPr lang="en-US" sz="2800" dirty="0" smtClean="0"/>
              <a:t>Transforms lives</a:t>
            </a:r>
            <a:endParaRPr lang="en-US" sz="2800"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8</a:t>
            </a:fld>
            <a:endParaRPr lang="en-US"/>
          </a:p>
        </p:txBody>
      </p:sp>
      <p:sp>
        <p:nvSpPr>
          <p:cNvPr id="7" name="Rectangle 6"/>
          <p:cNvSpPr/>
          <p:nvPr/>
        </p:nvSpPr>
        <p:spPr>
          <a:xfrm>
            <a:off x="3820883"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2015. </a:t>
            </a:r>
            <a:r>
              <a:rPr lang="en-US" sz="1000" dirty="0">
                <a:latin typeface="Arial" pitchFamily="34" charset="0"/>
                <a:cs typeface="Arial" pitchFamily="34" charset="0"/>
              </a:rPr>
              <a:t>All rights reserved.</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57769" y="1981200"/>
            <a:ext cx="4437244" cy="3733800"/>
          </a:xfrm>
        </p:spPr>
      </p:pic>
    </p:spTree>
    <p:extLst>
      <p:ext uri="{BB962C8B-B14F-4D97-AF65-F5344CB8AC3E}">
        <p14:creationId xmlns:p14="http://schemas.microsoft.com/office/powerpoint/2010/main" val="292511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Areas</a:t>
            </a:r>
            <a:endParaRPr lang="en-US" dirty="0"/>
          </a:p>
        </p:txBody>
      </p:sp>
      <p:sp>
        <p:nvSpPr>
          <p:cNvPr id="3" name="Content Placeholder 2"/>
          <p:cNvSpPr>
            <a:spLocks noGrp="1"/>
          </p:cNvSpPr>
          <p:nvPr>
            <p:ph idx="1"/>
          </p:nvPr>
        </p:nvSpPr>
        <p:spPr/>
        <p:txBody>
          <a:bodyPr/>
          <a:lstStyle/>
          <a:p>
            <a:r>
              <a:rPr lang="en-US" dirty="0" smtClean="0"/>
              <a:t>Disaster services</a:t>
            </a:r>
          </a:p>
          <a:p>
            <a:r>
              <a:rPr lang="en-US" dirty="0"/>
              <a:t>E</a:t>
            </a:r>
            <a:r>
              <a:rPr lang="en-US" dirty="0" smtClean="0"/>
              <a:t>conomic opportunity</a:t>
            </a:r>
          </a:p>
          <a:p>
            <a:r>
              <a:rPr lang="en-US" dirty="0" smtClean="0"/>
              <a:t>Education</a:t>
            </a:r>
          </a:p>
          <a:p>
            <a:r>
              <a:rPr lang="en-US" dirty="0"/>
              <a:t>E</a:t>
            </a:r>
            <a:r>
              <a:rPr lang="en-US" dirty="0" smtClean="0"/>
              <a:t>nvironmental stewardship</a:t>
            </a:r>
          </a:p>
          <a:p>
            <a:r>
              <a:rPr lang="en-US" dirty="0"/>
              <a:t>H</a:t>
            </a:r>
            <a:r>
              <a:rPr lang="en-US" dirty="0" smtClean="0"/>
              <a:t>ealthy futures</a:t>
            </a:r>
          </a:p>
          <a:p>
            <a:r>
              <a:rPr lang="en-US" dirty="0"/>
              <a:t>V</a:t>
            </a:r>
            <a:r>
              <a:rPr lang="en-US" dirty="0" smtClean="0"/>
              <a:t>eterans </a:t>
            </a:r>
            <a:r>
              <a:rPr lang="en-US" dirty="0"/>
              <a:t>and military </a:t>
            </a:r>
            <a:r>
              <a:rPr lang="en-US" dirty="0" smtClean="0"/>
              <a:t>families</a:t>
            </a:r>
          </a:p>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9</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4012" y="1295400"/>
            <a:ext cx="4343400" cy="4419600"/>
          </a:xfrm>
          <a:prstGeom prst="rect">
            <a:avLst/>
          </a:prstGeom>
        </p:spPr>
      </p:pic>
      <p:sp>
        <p:nvSpPr>
          <p:cNvPr id="6" name="Rectangle 5"/>
          <p:cNvSpPr/>
          <p:nvPr/>
        </p:nvSpPr>
        <p:spPr>
          <a:xfrm>
            <a:off x="3820883"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2015. </a:t>
            </a:r>
            <a:r>
              <a:rPr lang="en-US" sz="1000" dirty="0">
                <a:latin typeface="Arial" pitchFamily="34" charset="0"/>
                <a:cs typeface="Arial" pitchFamily="34" charset="0"/>
              </a:rPr>
              <a:t>All rights reserved.</a:t>
            </a:r>
          </a:p>
        </p:txBody>
      </p:sp>
    </p:spTree>
    <p:extLst>
      <p:ext uri="{BB962C8B-B14F-4D97-AF65-F5344CB8AC3E}">
        <p14:creationId xmlns:p14="http://schemas.microsoft.com/office/powerpoint/2010/main" val="215614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co Living 16x9">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DEFF986-5B24-4FFE-8015-C92B2DCBC2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Natural living presentation (widescreen)</Template>
  <TotalTime>0</TotalTime>
  <Words>869</Words>
  <Application>Microsoft Office PowerPoint</Application>
  <PresentationFormat>Custom</PresentationFormat>
  <Paragraphs>127</Paragraphs>
  <Slides>12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Cambria</vt:lpstr>
      <vt:lpstr>Eco Living 16x9</vt:lpstr>
      <vt:lpstr>What’s Next? Future Trends in Family and Community Services</vt:lpstr>
      <vt:lpstr>Copyright</vt:lpstr>
      <vt:lpstr>Volunteering Remains Strong</vt:lpstr>
      <vt:lpstr>Volunteers</vt:lpstr>
      <vt:lpstr>We need more Americans to build on these accomplishments </vt:lpstr>
      <vt:lpstr>Volunteering Provides Opportunities</vt:lpstr>
      <vt:lpstr>Benefits of Volunteering and Focus Areas</vt:lpstr>
      <vt:lpstr>Benefits of Volunteering</vt:lpstr>
      <vt:lpstr>Focus Areas</vt:lpstr>
      <vt:lpstr>PowerPoint Presentation</vt:lpstr>
      <vt:lpstr>Questions?</vt:lpstr>
      <vt:lpstr>References and Resources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 What's Next? Future Trends in Family and Community Service</dc:title>
  <dc:subject>Human Services</dc:subject>
  <dc:creator/>
  <cp:keywords>What's Next? Future Trends in Family and Community Services</cp:keywords>
  <dc:description>© Copyright TEA</dc:description>
  <cp:lastModifiedBy/>
  <cp:revision>1</cp:revision>
  <dcterms:created xsi:type="dcterms:W3CDTF">2014-11-25T05:51:44Z</dcterms:created>
  <dcterms:modified xsi:type="dcterms:W3CDTF">2015-01-27T22:13:14Z</dcterms:modified>
  <cp:category>Family and Community Services</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TC028010969991</vt:lpwstr>
  </property>
</Properties>
</file>