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5"/>
  </p:notesMasterIdLst>
  <p:handoutMasterIdLst>
    <p:handoutMasterId r:id="rId16"/>
  </p:handoutMasterIdLst>
  <p:sldIdLst>
    <p:sldId id="322" r:id="rId6"/>
    <p:sldId id="319" r:id="rId7"/>
    <p:sldId id="323" r:id="rId8"/>
    <p:sldId id="329" r:id="rId9"/>
    <p:sldId id="330" r:id="rId10"/>
    <p:sldId id="331" r:id="rId11"/>
    <p:sldId id="324" r:id="rId12"/>
    <p:sldId id="325" r:id="rId13"/>
    <p:sldId id="326"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46338" autoAdjust="0"/>
  </p:normalViewPr>
  <p:slideViewPr>
    <p:cSldViewPr snapToGrid="0">
      <p:cViewPr varScale="1">
        <p:scale>
          <a:sx n="31" d="100"/>
          <a:sy n="31" d="100"/>
        </p:scale>
        <p:origin x="2048" y="3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23-Jan-18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23-Jan-18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Instructional practices in Education and Training is the name of this class. You must be here because you want to help educate others. You have thought about what it would be like without education. Now we are going to think about how our schools have come to be what they are. </a:t>
            </a:r>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015105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Life was about the same until the middle of the century when there were significant events in American history. What happened? History: The Revolutionary War in 1775 led to the Declaration of Independence in 1776. Two events that made the United States a country separate from England. Two men, Thomas Jefferson, who wrote the Declaration of Independence, and Benjamin Franklin, a statesman, inventor and philosopher, contributed to advances in education. Education: 1. Ben Franklin initiated the inclusion of variety in school with subjects such as astronomy, navigation, and other languages. Subjects were taught in English, not Latin, in his Franklin Academy. 2. Thomas Jefferson believed that only with education could the citizens of the new country preserve their freedom and happiness. He established the University of Virginia, designed the buildings, planned the curriculum, planted the trees, hired the teachers, and bought the books. He believed that those who could vote must know to read. 3.Town schools were set up in communities. 4. The Quakers were very religious people and they provided schools for all children, girls, African Americans, and Native Americans (Indians). They lived in Northern areas. In the South, Black children were not allowed to go to school. 5. Noah Webster had a huge influence on education with his writing, his teaching and his book, The American Spelling Book. More universities started and degrees such as theology, law, medicine and commerce were available.</a:t>
            </a:r>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 19th century began there were only 17 states. When it ended, there were 45 states.</a:t>
            </a:r>
          </a:p>
          <a:p>
            <a:r>
              <a:rPr lang="en-US" dirty="0"/>
              <a:t>The United States was growing to the south and west. The nation had many problems. What</a:t>
            </a:r>
          </a:p>
          <a:p>
            <a:r>
              <a:rPr lang="en-US" dirty="0"/>
              <a:t>was a significant event in the 1800’s?</a:t>
            </a:r>
          </a:p>
          <a:p>
            <a:r>
              <a:rPr lang="en-US" dirty="0"/>
              <a:t>History: The Civil War brought many problems to America. It started in 1861 and over 600,000</a:t>
            </a:r>
          </a:p>
          <a:p>
            <a:r>
              <a:rPr lang="en-US" dirty="0"/>
              <a:t>Americans were killed. As the United States was reunited in 1865, there were problems for</a:t>
            </a:r>
          </a:p>
          <a:p>
            <a:r>
              <a:rPr lang="en-US" dirty="0"/>
              <a:t>children with the Industrial Revolution, poverty, and immigration. Education was not a priority.</a:t>
            </a:r>
          </a:p>
          <a:p>
            <a:r>
              <a:rPr lang="en-US" dirty="0"/>
              <a:t>Education: 1. There were a variety of schools; some were one room schools in frontier</a:t>
            </a:r>
          </a:p>
          <a:p>
            <a:r>
              <a:rPr lang="en-US" dirty="0"/>
              <a:t>communities and others were sponsored by churches and the expensive private academies. 2.</a:t>
            </a:r>
          </a:p>
          <a:p>
            <a:r>
              <a:rPr lang="en-US" dirty="0"/>
              <a:t>Horace Mann, who became known as the Father of Education, was a supporter of common</a:t>
            </a:r>
          </a:p>
          <a:p>
            <a:r>
              <a:rPr lang="en-US" dirty="0"/>
              <a:t>schools. These were free schools for all children. Many argued that children should be working</a:t>
            </a:r>
          </a:p>
          <a:p>
            <a:r>
              <a:rPr lang="en-US" dirty="0"/>
              <a:t>not going to school. Others questioned their cost. 3. High schools became popular after the</a:t>
            </a:r>
          </a:p>
          <a:p>
            <a:r>
              <a:rPr lang="en-US" dirty="0"/>
              <a:t>Civil War. 4. Fredrich Froebel was known as the Father of Kindergarten (“children’s garden”) as</a:t>
            </a:r>
          </a:p>
          <a:p>
            <a:r>
              <a:rPr lang="en-US" dirty="0"/>
              <a:t>he started the first American kindergarten in Boston. He emphasized an active curriculum for</a:t>
            </a:r>
          </a:p>
          <a:p>
            <a:r>
              <a:rPr lang="en-US" dirty="0"/>
              <a:t>self-development and self-expression for young children. 4. Normal schools were started by</a:t>
            </a:r>
          </a:p>
          <a:p>
            <a:r>
              <a:rPr lang="en-US" dirty="0"/>
              <a:t>Horace Mann to train teachers.</a:t>
            </a:r>
          </a:p>
          <a:p>
            <a:r>
              <a:rPr lang="en-US" dirty="0"/>
              <a:t>5. Schools started for children with disabilities such as blindness and deafness began in this</a:t>
            </a:r>
          </a:p>
          <a:p>
            <a:r>
              <a:rPr lang="en-US" dirty="0"/>
              <a:t>century</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4118830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History: What historical events occurred in the 1900’s? World War I took place from 1914-</a:t>
            </a:r>
          </a:p>
          <a:p>
            <a:r>
              <a:rPr lang="en-US" dirty="0"/>
              <a:t>1918, World War II in 1940, the Korean War in the fifties and Vietnam in the sixties. Women got</a:t>
            </a:r>
          </a:p>
          <a:p>
            <a:r>
              <a:rPr lang="en-US" dirty="0"/>
              <a:t>the right to vote in 1919. The Civil Rights Act in 1964 increased attention to equal for all.</a:t>
            </a:r>
          </a:p>
          <a:p>
            <a:r>
              <a:rPr lang="en-US" dirty="0"/>
              <a:t>Astronauts walked on the moon and more than ever there was a priority placed on education so</a:t>
            </a:r>
          </a:p>
          <a:p>
            <a:r>
              <a:rPr lang="en-US" dirty="0"/>
              <a:t>America could compete with the rest of the world.</a:t>
            </a:r>
          </a:p>
          <a:p>
            <a:r>
              <a:rPr lang="en-US" dirty="0"/>
              <a:t>Education: Now more than ever, all children went to school, all races, all colors, and those with</a:t>
            </a:r>
          </a:p>
          <a:p>
            <a:r>
              <a:rPr lang="en-US" dirty="0"/>
              <a:t>disabilities…for free!</a:t>
            </a:r>
          </a:p>
          <a:p>
            <a:r>
              <a:rPr lang="en-US" dirty="0"/>
              <a:t>John Dewey established the first laboratory school to emphasize progressive education. It</a:t>
            </a:r>
          </a:p>
          <a:p>
            <a:r>
              <a:rPr lang="en-US" dirty="0"/>
              <a:t>focused on connecting learning to the child’s interests, teaching cooperation, and allowing the</a:t>
            </a:r>
          </a:p>
          <a:p>
            <a:r>
              <a:rPr lang="en-US" dirty="0"/>
              <a:t>teacher to help children solve problems, not just memorize facts. During World War II, women</a:t>
            </a:r>
          </a:p>
          <a:p>
            <a:r>
              <a:rPr lang="en-US" dirty="0"/>
              <a:t>had to go to work for the war effort and needed child care. Daycare facilities become more</a:t>
            </a:r>
          </a:p>
          <a:p>
            <a:r>
              <a:rPr lang="en-US" dirty="0"/>
              <a:t>popular.</a:t>
            </a:r>
          </a:p>
          <a:p>
            <a:r>
              <a:rPr lang="en-US" dirty="0"/>
              <a:t>After WW II, laws were passed so former soldiers could go to college with money from the GI</a:t>
            </a:r>
          </a:p>
          <a:p>
            <a:r>
              <a:rPr lang="en-US" dirty="0"/>
              <a:t>Bill.</a:t>
            </a:r>
          </a:p>
          <a:p>
            <a:r>
              <a:rPr lang="en-US" dirty="0"/>
              <a:t>In 1954, the Supreme Court mandated that all children were to have an equal education. Slowly</a:t>
            </a:r>
          </a:p>
          <a:p>
            <a:r>
              <a:rPr lang="en-US" dirty="0"/>
              <a:t>the nation moved toward combining all children together in schools.</a:t>
            </a:r>
          </a:p>
          <a:p>
            <a:r>
              <a:rPr lang="en-US" dirty="0"/>
              <a:t>The Vocational Education Act, the Civil Rights Act, and the Bilingual Education Act provided</a:t>
            </a:r>
          </a:p>
          <a:p>
            <a:r>
              <a:rPr lang="en-US" dirty="0"/>
              <a:t>federal laws and funds to support equal education. Federal legislation supported Head Start</a:t>
            </a:r>
          </a:p>
          <a:p>
            <a:r>
              <a:rPr lang="en-US" dirty="0"/>
              <a:t>programs to provide all children with skills for success in school.</a:t>
            </a:r>
          </a:p>
          <a:p>
            <a:r>
              <a:rPr lang="en-US" dirty="0"/>
              <a:t>Benjamin Bloom examined learning and devised levels of thinking that are still studied by</a:t>
            </a:r>
          </a:p>
          <a:p>
            <a:r>
              <a:rPr lang="en-US" dirty="0"/>
              <a:t>teachers today</a:t>
            </a:r>
          </a:p>
          <a:p>
            <a:r>
              <a:rPr lang="en-US" dirty="0"/>
              <a:t>During this time, people began to question the effectiveness of American education. Standardized tests were developed to determine how well students were learning.</a:t>
            </a:r>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786258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historical event occurred in this century that has changed much about how Americans</a:t>
            </a:r>
          </a:p>
          <a:p>
            <a:r>
              <a:rPr lang="en-US" dirty="0"/>
              <a:t>think and live?</a:t>
            </a:r>
          </a:p>
          <a:p>
            <a:r>
              <a:rPr lang="en-US" dirty="0"/>
              <a:t>History: The terrorist Attacks in 2001 and the Iraq War</a:t>
            </a:r>
          </a:p>
          <a:p>
            <a:r>
              <a:rPr lang="en-US" dirty="0"/>
              <a:t>Education: In 2001, the No Child Left Behind Act was passed. It calls for accountability of all</a:t>
            </a:r>
          </a:p>
          <a:p>
            <a:r>
              <a:rPr lang="en-US" dirty="0"/>
              <a:t>public schools. It required standards and testing to make certain that all students were learning</a:t>
            </a:r>
          </a:p>
          <a:p>
            <a:r>
              <a:rPr lang="en-US" dirty="0"/>
              <a:t>what they needed to know. In Texas, we have the TEKS, the TAKS, and now the STAAR tests as</a:t>
            </a:r>
          </a:p>
          <a:p>
            <a:r>
              <a:rPr lang="en-US" dirty="0"/>
              <a:t>part of NCLB.</a:t>
            </a:r>
          </a:p>
          <a:p>
            <a:r>
              <a:rPr lang="en-US" dirty="0"/>
              <a:t>Where will we go from here? That will be up to you and all of the teachers in the future.</a:t>
            </a: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991545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596367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724797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9913950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Where Will We Go from Here?</a:t>
            </a:r>
          </a:p>
        </p:txBody>
      </p:sp>
    </p:spTree>
    <p:extLst>
      <p:ext uri="{BB962C8B-B14F-4D97-AF65-F5344CB8AC3E}">
        <p14:creationId xmlns:p14="http://schemas.microsoft.com/office/powerpoint/2010/main" val="668198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18th Century (1700’s)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Education</a:t>
            </a:r>
          </a:p>
          <a:p>
            <a:pPr lvl="2"/>
            <a:r>
              <a:rPr lang="en-US" dirty="0"/>
              <a:t>Private schools</a:t>
            </a:r>
          </a:p>
          <a:p>
            <a:pPr lvl="2"/>
            <a:r>
              <a:rPr lang="en-US" dirty="0"/>
              <a:t>Town schools</a:t>
            </a:r>
          </a:p>
          <a:p>
            <a:pPr lvl="2"/>
            <a:r>
              <a:rPr lang="en-US" dirty="0"/>
              <a:t>Quaker schools:</a:t>
            </a:r>
          </a:p>
          <a:p>
            <a:pPr lvl="3"/>
            <a:r>
              <a:rPr lang="en-US" dirty="0"/>
              <a:t>For all</a:t>
            </a:r>
          </a:p>
          <a:p>
            <a:pPr lvl="2"/>
            <a:r>
              <a:rPr lang="en-US" dirty="0"/>
              <a:t>Noah Webster:</a:t>
            </a:r>
          </a:p>
          <a:p>
            <a:pPr lvl="3"/>
            <a:r>
              <a:rPr lang="en-US" dirty="0"/>
              <a:t>First spelling book</a:t>
            </a:r>
          </a:p>
        </p:txBody>
      </p:sp>
      <p:sp>
        <p:nvSpPr>
          <p:cNvPr id="4" name="Content Placeholder 3">
            <a:extLst>
              <a:ext uri="{FF2B5EF4-FFF2-40B4-BE49-F238E27FC236}">
                <a16:creationId xmlns:a16="http://schemas.microsoft.com/office/drawing/2014/main" id="{3FF8442A-52B6-472D-986E-C24DFCDF7899}"/>
              </a:ext>
            </a:extLst>
          </p:cNvPr>
          <p:cNvSpPr>
            <a:spLocks noGrp="1"/>
          </p:cNvSpPr>
          <p:nvPr>
            <p:ph sz="half" idx="10"/>
          </p:nvPr>
        </p:nvSpPr>
        <p:spPr/>
        <p:txBody>
          <a:bodyPr/>
          <a:lstStyle/>
          <a:p>
            <a:pPr lvl="1"/>
            <a:r>
              <a:rPr lang="en-US" dirty="0"/>
              <a:t>History</a:t>
            </a:r>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19th Century (1800’s)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Education</a:t>
            </a:r>
          </a:p>
          <a:p>
            <a:pPr lvl="2"/>
            <a:r>
              <a:rPr lang="en-US" dirty="0"/>
              <a:t>Frontier schools</a:t>
            </a:r>
          </a:p>
          <a:p>
            <a:pPr lvl="2"/>
            <a:r>
              <a:rPr lang="en-US" dirty="0"/>
              <a:t>Horace Mann:</a:t>
            </a:r>
          </a:p>
          <a:p>
            <a:pPr lvl="3"/>
            <a:r>
              <a:rPr lang="en-US" dirty="0"/>
              <a:t>Father of Education</a:t>
            </a:r>
          </a:p>
          <a:p>
            <a:pPr lvl="2"/>
            <a:r>
              <a:rPr lang="en-US" dirty="0"/>
              <a:t>Common schools</a:t>
            </a:r>
          </a:p>
          <a:p>
            <a:pPr lvl="2"/>
            <a:r>
              <a:rPr lang="en-US" dirty="0"/>
              <a:t>Public high schools</a:t>
            </a:r>
          </a:p>
          <a:p>
            <a:pPr lvl="2"/>
            <a:r>
              <a:rPr lang="en-US" dirty="0"/>
              <a:t>Froebel:</a:t>
            </a:r>
          </a:p>
          <a:p>
            <a:pPr lvl="3"/>
            <a:r>
              <a:rPr lang="en-US" dirty="0"/>
              <a:t>Kindergarten</a:t>
            </a:r>
          </a:p>
          <a:p>
            <a:pPr lvl="2"/>
            <a:r>
              <a:rPr lang="en-US" dirty="0"/>
              <a:t>Normal Schools</a:t>
            </a:r>
          </a:p>
        </p:txBody>
      </p:sp>
      <p:sp>
        <p:nvSpPr>
          <p:cNvPr id="4" name="Content Placeholder 3">
            <a:extLst>
              <a:ext uri="{FF2B5EF4-FFF2-40B4-BE49-F238E27FC236}">
                <a16:creationId xmlns:a16="http://schemas.microsoft.com/office/drawing/2014/main" id="{3FF8442A-52B6-472D-986E-C24DFCDF7899}"/>
              </a:ext>
            </a:extLst>
          </p:cNvPr>
          <p:cNvSpPr>
            <a:spLocks noGrp="1"/>
          </p:cNvSpPr>
          <p:nvPr>
            <p:ph sz="half" idx="10"/>
          </p:nvPr>
        </p:nvSpPr>
        <p:spPr/>
        <p:txBody>
          <a:bodyPr/>
          <a:lstStyle/>
          <a:p>
            <a:pPr lvl="1"/>
            <a:r>
              <a:rPr lang="en-US" dirty="0"/>
              <a:t>History</a:t>
            </a:r>
          </a:p>
        </p:txBody>
      </p:sp>
    </p:spTree>
    <p:extLst>
      <p:ext uri="{BB962C8B-B14F-4D97-AF65-F5344CB8AC3E}">
        <p14:creationId xmlns:p14="http://schemas.microsoft.com/office/powerpoint/2010/main" val="1506515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20th Century (1900’s)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Education</a:t>
            </a:r>
          </a:p>
          <a:p>
            <a:pPr lvl="2"/>
            <a:r>
              <a:rPr lang="en-US" dirty="0"/>
              <a:t>John Dewey:</a:t>
            </a:r>
          </a:p>
          <a:p>
            <a:pPr lvl="3"/>
            <a:r>
              <a:rPr lang="en-US" dirty="0"/>
              <a:t>Progressive Educator</a:t>
            </a:r>
          </a:p>
          <a:p>
            <a:pPr lvl="2"/>
            <a:r>
              <a:rPr lang="en-US" dirty="0"/>
              <a:t>Integration: All colors</a:t>
            </a:r>
          </a:p>
          <a:p>
            <a:pPr lvl="2"/>
            <a:r>
              <a:rPr lang="en-US" dirty="0"/>
              <a:t>Bloom’s Taxonomy</a:t>
            </a:r>
          </a:p>
          <a:p>
            <a:pPr lvl="2"/>
            <a:r>
              <a:rPr lang="en-US" dirty="0"/>
              <a:t>More child care</a:t>
            </a:r>
          </a:p>
          <a:p>
            <a:pPr lvl="2"/>
            <a:r>
              <a:rPr lang="en-US" dirty="0"/>
              <a:t>Head Start</a:t>
            </a:r>
          </a:p>
        </p:txBody>
      </p:sp>
      <p:sp>
        <p:nvSpPr>
          <p:cNvPr id="4" name="Content Placeholder 3">
            <a:extLst>
              <a:ext uri="{FF2B5EF4-FFF2-40B4-BE49-F238E27FC236}">
                <a16:creationId xmlns:a16="http://schemas.microsoft.com/office/drawing/2014/main" id="{3FF8442A-52B6-472D-986E-C24DFCDF7899}"/>
              </a:ext>
            </a:extLst>
          </p:cNvPr>
          <p:cNvSpPr>
            <a:spLocks noGrp="1"/>
          </p:cNvSpPr>
          <p:nvPr>
            <p:ph sz="half" idx="10"/>
          </p:nvPr>
        </p:nvSpPr>
        <p:spPr/>
        <p:txBody>
          <a:bodyPr/>
          <a:lstStyle/>
          <a:p>
            <a:pPr lvl="1"/>
            <a:r>
              <a:rPr lang="en-US" dirty="0"/>
              <a:t>History</a:t>
            </a:r>
          </a:p>
        </p:txBody>
      </p:sp>
    </p:spTree>
    <p:extLst>
      <p:ext uri="{BB962C8B-B14F-4D97-AF65-F5344CB8AC3E}">
        <p14:creationId xmlns:p14="http://schemas.microsoft.com/office/powerpoint/2010/main" val="2488888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21st Century (2000’s)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Education</a:t>
            </a:r>
          </a:p>
          <a:p>
            <a:pPr lvl="2"/>
            <a:r>
              <a:rPr lang="en-US" dirty="0"/>
              <a:t>No Child Left Behind (NCLB)</a:t>
            </a:r>
          </a:p>
          <a:p>
            <a:pPr lvl="2"/>
            <a:r>
              <a:rPr lang="en-US" dirty="0"/>
              <a:t>Schools are held accountable for learning</a:t>
            </a:r>
          </a:p>
        </p:txBody>
      </p:sp>
      <p:sp>
        <p:nvSpPr>
          <p:cNvPr id="4" name="Content Placeholder 3">
            <a:extLst>
              <a:ext uri="{FF2B5EF4-FFF2-40B4-BE49-F238E27FC236}">
                <a16:creationId xmlns:a16="http://schemas.microsoft.com/office/drawing/2014/main" id="{3FF8442A-52B6-472D-986E-C24DFCDF7899}"/>
              </a:ext>
            </a:extLst>
          </p:cNvPr>
          <p:cNvSpPr>
            <a:spLocks noGrp="1"/>
          </p:cNvSpPr>
          <p:nvPr>
            <p:ph sz="half" idx="10"/>
          </p:nvPr>
        </p:nvSpPr>
        <p:spPr/>
        <p:txBody>
          <a:bodyPr/>
          <a:lstStyle/>
          <a:p>
            <a:pPr lvl="1"/>
            <a:r>
              <a:rPr lang="en-US" dirty="0"/>
              <a:t>History</a:t>
            </a:r>
          </a:p>
        </p:txBody>
      </p:sp>
    </p:spTree>
    <p:extLst>
      <p:ext uri="{BB962C8B-B14F-4D97-AF65-F5344CB8AC3E}">
        <p14:creationId xmlns:p14="http://schemas.microsoft.com/office/powerpoint/2010/main" val="1828680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“Children are messages to a time we will never see.” - Neil Postman</a:t>
            </a:r>
          </a:p>
        </p:txBody>
      </p:sp>
    </p:spTree>
    <p:extLst>
      <p:ext uri="{BB962C8B-B14F-4D97-AF65-F5344CB8AC3E}">
        <p14:creationId xmlns:p14="http://schemas.microsoft.com/office/powerpoint/2010/main" val="4059895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556300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Resources and References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err="1"/>
              <a:t>Bredekamp</a:t>
            </a:r>
            <a:r>
              <a:rPr lang="en-US" sz="2000" dirty="0"/>
              <a:t>, Sue. Effective Practices in Early Childhood Education. Pearson, 2011.</a:t>
            </a:r>
          </a:p>
          <a:p>
            <a:pPr lvl="1"/>
            <a:r>
              <a:rPr lang="en-US" sz="2000" dirty="0"/>
              <a:t>Herr, Judy. Working With Young Children. </a:t>
            </a:r>
            <a:r>
              <a:rPr lang="en-US" sz="2000" dirty="0" err="1"/>
              <a:t>GoodheartWilcox</a:t>
            </a:r>
            <a:r>
              <a:rPr lang="en-US" sz="2000" dirty="0"/>
              <a:t>. 1998.</a:t>
            </a:r>
          </a:p>
          <a:p>
            <a:pPr lvl="1"/>
            <a:r>
              <a:rPr lang="en-US" sz="2000" dirty="0"/>
              <a:t>The Curriculum Center For Family and Consumer Sciences Texas Tech University, Putting It All Together: Education and Training, comp. 1st ed. Vol. 2010. Boston: Pearson Learning Solutions, 2010. Print. </a:t>
            </a:r>
          </a:p>
        </p:txBody>
      </p:sp>
    </p:spTree>
    <p:extLst>
      <p:ext uri="{BB962C8B-B14F-4D97-AF65-F5344CB8AC3E}">
        <p14:creationId xmlns:p14="http://schemas.microsoft.com/office/powerpoint/2010/main" val="36580886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48</TotalTime>
  <Words>1212</Words>
  <Application>Microsoft Office PowerPoint</Application>
  <PresentationFormat>Widescreen</PresentationFormat>
  <Paragraphs>99</Paragraphs>
  <Slides>9</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.AppleSystemUIFont</vt:lpstr>
      <vt:lpstr>Arial</vt:lpstr>
      <vt:lpstr>Calibri</vt:lpstr>
      <vt:lpstr>Open Sans</vt:lpstr>
      <vt:lpstr>Open Sans SemiBold</vt:lpstr>
      <vt:lpstr>2_Office Theme</vt:lpstr>
      <vt:lpstr>3_Office Theme</vt:lpstr>
      <vt:lpstr>Where Will We Go from Here?</vt:lpstr>
      <vt:lpstr>PowerPoint Presentation</vt:lpstr>
      <vt:lpstr>18th Century (1700’s)</vt:lpstr>
      <vt:lpstr>19th Century (1800’s)</vt:lpstr>
      <vt:lpstr>20th Century (1900’s)</vt:lpstr>
      <vt:lpstr>21st Century (2000’s)</vt:lpstr>
      <vt:lpstr>PowerPoint Presentation</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5</cp:revision>
  <cp:lastPrinted>2017-07-07T16:17:37Z</cp:lastPrinted>
  <dcterms:created xsi:type="dcterms:W3CDTF">2017-07-11T23:58:30Z</dcterms:created>
  <dcterms:modified xsi:type="dcterms:W3CDTF">2018-01-22T21:55:05Z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