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2"/>
  </p:notesMasterIdLst>
  <p:handoutMasterIdLst>
    <p:handoutMasterId r:id="rId23"/>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6" r:id="rId20"/>
    <p:sldId id="335"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56458" autoAdjust="0"/>
  </p:normalViewPr>
  <p:slideViewPr>
    <p:cSldViewPr snapToGrid="0">
      <p:cViewPr>
        <p:scale>
          <a:sx n="63" d="100"/>
          <a:sy n="63" d="100"/>
        </p:scale>
        <p:origin x="820" y="3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23-Jan-18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23-Jan-18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Peers have a great impact on your life. Their impact can be either positive or negative. Understanding how to manage negative peer relationships is very important. Today we will discuss peer pressure and how to manage pressure situations.</a:t>
            </a:r>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37151621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Authority figures throughout your life:</a:t>
            </a:r>
          </a:p>
          <a:p>
            <a:r>
              <a:rPr lang="en-US" dirty="0"/>
              <a:t>School-Aged / Teenager</a:t>
            </a:r>
          </a:p>
          <a:p>
            <a:r>
              <a:rPr lang="en-US" dirty="0"/>
              <a:t>• Parents</a:t>
            </a:r>
          </a:p>
          <a:p>
            <a:r>
              <a:rPr lang="en-US" dirty="0"/>
              <a:t>• Teachers</a:t>
            </a:r>
          </a:p>
          <a:p>
            <a:r>
              <a:rPr lang="en-US" dirty="0"/>
              <a:t>• School Administration</a:t>
            </a:r>
          </a:p>
          <a:p>
            <a:r>
              <a:rPr lang="en-US" dirty="0"/>
              <a:t>In adulthood, you will most likely have someone who will supervise you. These people can be a:</a:t>
            </a:r>
          </a:p>
          <a:p>
            <a:r>
              <a:rPr lang="en-US" dirty="0"/>
              <a:t>• Supervisor</a:t>
            </a:r>
          </a:p>
          <a:p>
            <a:r>
              <a:rPr lang="en-US" dirty="0"/>
              <a:t>• Company President</a:t>
            </a:r>
          </a:p>
          <a:p>
            <a:r>
              <a:rPr lang="en-US" dirty="0"/>
              <a:t>What are some other types of authority can you think of ?</a:t>
            </a:r>
          </a:p>
          <a:p>
            <a:r>
              <a:rPr lang="en-US" dirty="0"/>
              <a:t>• Police</a:t>
            </a:r>
          </a:p>
          <a:p>
            <a:r>
              <a:rPr lang="en-US" dirty="0"/>
              <a:t>• Judges</a:t>
            </a:r>
          </a:p>
          <a:p>
            <a:r>
              <a:rPr lang="en-US" dirty="0"/>
              <a:t>• Counselors</a:t>
            </a:r>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0833692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Respecting Authority</a:t>
            </a:r>
          </a:p>
          <a:p>
            <a:r>
              <a:rPr lang="en-US" dirty="0"/>
              <a:t>Why is it important to respect authority?</a:t>
            </a:r>
          </a:p>
          <a:p>
            <a:r>
              <a:rPr lang="en-US" dirty="0"/>
              <a:t>As long as authority figures are responsible for you and your behavior, then you are obligated to</a:t>
            </a:r>
          </a:p>
          <a:p>
            <a:r>
              <a:rPr lang="en-US" dirty="0"/>
              <a:t>follow their direction.</a:t>
            </a:r>
          </a:p>
          <a:p>
            <a:r>
              <a:rPr lang="en-US" dirty="0"/>
              <a:t>When you are in charge you can make your own rules. You might find that one day when you</a:t>
            </a:r>
          </a:p>
          <a:p>
            <a:r>
              <a:rPr lang="en-US" dirty="0"/>
              <a:t>are in charge; you may have some of the same rules.</a:t>
            </a:r>
          </a:p>
          <a:p>
            <a:r>
              <a:rPr lang="en-US" dirty="0"/>
              <a:t>What are some ways that you show respect?</a:t>
            </a:r>
          </a:p>
          <a:p>
            <a:r>
              <a:rPr lang="en-US" dirty="0"/>
              <a:t>What are some ways that you show disrespect?</a:t>
            </a:r>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34984887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responsibility to Authority Figures</a:t>
            </a:r>
          </a:p>
          <a:p>
            <a:r>
              <a:rPr lang="en-US" dirty="0"/>
              <a:t>Respect those in charge of the event, situation, or position.</a:t>
            </a:r>
          </a:p>
          <a:p>
            <a:r>
              <a:rPr lang="en-US" dirty="0"/>
              <a:t>What are some ways you can respect those in charge?</a:t>
            </a:r>
          </a:p>
          <a:p>
            <a:r>
              <a:rPr lang="en-US" dirty="0"/>
              <a:t>• You can be polite and use your manners</a:t>
            </a:r>
          </a:p>
          <a:p>
            <a:r>
              <a:rPr lang="en-US" dirty="0"/>
              <a:t>• Comply with their instructions</a:t>
            </a:r>
          </a:p>
          <a:p>
            <a:r>
              <a:rPr lang="en-US" dirty="0"/>
              <a:t>• Follow rules that are established</a:t>
            </a:r>
          </a:p>
          <a:p>
            <a:r>
              <a:rPr lang="en-US" dirty="0"/>
              <a:t>• Accept their judgments even if you don’t agree</a:t>
            </a:r>
          </a:p>
          <a:p>
            <a:r>
              <a:rPr lang="en-US" dirty="0"/>
              <a:t>• Be Cooperative</a:t>
            </a:r>
          </a:p>
          <a:p>
            <a:r>
              <a:rPr lang="en-US" dirty="0"/>
              <a:t>Why is it important to show respect for those in charge?</a:t>
            </a:r>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18868826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14936556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690010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42376343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2182179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definition of peers is other people in a person’s age group. You cannot choose your family</a:t>
            </a:r>
          </a:p>
          <a:p>
            <a:r>
              <a:rPr lang="en-US" dirty="0"/>
              <a:t>members, but you can choose your friends. Because you have the power to choose your friends,</a:t>
            </a:r>
          </a:p>
          <a:p>
            <a:r>
              <a:rPr lang="en-US" dirty="0"/>
              <a:t>you should take that responsibility seriously.</a:t>
            </a:r>
          </a:p>
          <a:p>
            <a:r>
              <a:rPr lang="en-US" dirty="0"/>
              <a:t>There are positive reasons you have friends. Friends can become your support system and help</a:t>
            </a:r>
          </a:p>
          <a:p>
            <a:r>
              <a:rPr lang="en-US" dirty="0"/>
              <a:t>you with:</a:t>
            </a:r>
          </a:p>
          <a:p>
            <a:r>
              <a:rPr lang="en-US" dirty="0"/>
              <a:t>• Friends help you to reassure you that there are others who are facing some of the same</a:t>
            </a:r>
          </a:p>
          <a:p>
            <a:r>
              <a:rPr lang="en-US" dirty="0"/>
              <a:t>decisions and challenges</a:t>
            </a:r>
          </a:p>
          <a:p>
            <a:r>
              <a:rPr lang="en-US" dirty="0"/>
              <a:t>• Reassurance</a:t>
            </a:r>
          </a:p>
          <a:p>
            <a:r>
              <a:rPr lang="en-US" dirty="0"/>
              <a:t>• Increase your self-esteem</a:t>
            </a:r>
          </a:p>
          <a:p>
            <a:r>
              <a:rPr lang="en-US" dirty="0"/>
              <a:t>• A true friend likes you for who you are</a:t>
            </a:r>
          </a:p>
          <a:p>
            <a:r>
              <a:rPr lang="en-US" dirty="0"/>
              <a:t>• You are able to understand others better</a:t>
            </a:r>
          </a:p>
          <a:p>
            <a:r>
              <a:rPr lang="en-US" dirty="0"/>
              <a:t>• Friends help you to better understand how others are feeling about certain situations so that</a:t>
            </a:r>
          </a:p>
          <a:p>
            <a:r>
              <a:rPr lang="en-US" dirty="0"/>
              <a:t>you can compare those feelings to yours. You create empathy for others. That is the ability</a:t>
            </a:r>
          </a:p>
          <a:p>
            <a:r>
              <a:rPr lang="en-US" dirty="0"/>
              <a:t>to feel how others are feeling.</a:t>
            </a:r>
          </a:p>
          <a:p>
            <a:r>
              <a:rPr lang="en-US" dirty="0"/>
              <a:t>• Increase your communication skills</a:t>
            </a:r>
          </a:p>
          <a:p>
            <a:r>
              <a:rPr lang="en-US" dirty="0"/>
              <a:t>• Friends generally spend a lot of time talking and confiding in each other. You learn how to</a:t>
            </a:r>
          </a:p>
          <a:p>
            <a:r>
              <a:rPr lang="en-US" dirty="0"/>
              <a:t>listen to others and share your thoughts</a:t>
            </a:r>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Peer pressure is the influence a person’s peers exert on him or her. Peer pressure can be either</a:t>
            </a:r>
          </a:p>
          <a:p>
            <a:r>
              <a:rPr lang="en-US" dirty="0"/>
              <a:t>positive or negative.</a:t>
            </a:r>
          </a:p>
          <a:p>
            <a:r>
              <a:rPr lang="en-US" dirty="0"/>
              <a:t>Positive peer pressure when peers encourage each other.</a:t>
            </a:r>
          </a:p>
          <a:p>
            <a:r>
              <a:rPr lang="en-US" dirty="0"/>
              <a:t>What are some examples of positive peer pressure?</a:t>
            </a:r>
          </a:p>
          <a:p>
            <a:r>
              <a:rPr lang="en-US" dirty="0"/>
              <a:t>Example: When a group of peers cheer on other peers to encourage them to perform well at a</a:t>
            </a:r>
          </a:p>
          <a:p>
            <a:r>
              <a:rPr lang="en-US" dirty="0"/>
              <a:t>game or activity in which they are participating. Another example would be when one teen</a:t>
            </a:r>
          </a:p>
          <a:p>
            <a:r>
              <a:rPr lang="en-US" dirty="0"/>
              <a:t>prompts another teen to study for a test.</a:t>
            </a:r>
          </a:p>
          <a:p>
            <a:r>
              <a:rPr lang="en-US" dirty="0"/>
              <a:t>Negative peer pressure, when a peer urges someone to adopt or participate in unethical</a:t>
            </a:r>
          </a:p>
          <a:p>
            <a:r>
              <a:rPr lang="en-US" dirty="0"/>
              <a:t>behavior.</a:t>
            </a:r>
          </a:p>
          <a:p>
            <a:r>
              <a:rPr lang="en-US" dirty="0"/>
              <a:t>What are some examples of negative peer pressure?</a:t>
            </a:r>
          </a:p>
          <a:p>
            <a:r>
              <a:rPr lang="en-US" dirty="0"/>
              <a:t>Example: A negative peer pressure might be when one teen encourages another teen to shoplift</a:t>
            </a:r>
          </a:p>
          <a:p>
            <a:r>
              <a:rPr lang="en-US" dirty="0"/>
              <a:t>or to participate in underage drinking or drug use.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9420811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you ever given into pressure? Has there been a time when a friend begs to borrow</a:t>
            </a:r>
          </a:p>
          <a:p>
            <a:r>
              <a:rPr lang="en-US" dirty="0"/>
              <a:t>something you don’t want to give up or to do something your parents say is off limits? Chances</a:t>
            </a:r>
          </a:p>
          <a:p>
            <a:r>
              <a:rPr lang="en-US" dirty="0"/>
              <a:t>are you probably have given into pressure at some time in your life.</a:t>
            </a:r>
          </a:p>
          <a:p>
            <a:r>
              <a:rPr lang="en-US" dirty="0"/>
              <a:t>How did it feel to give into pressure? If you did something you wish you hadn’t, then most</a:t>
            </a:r>
          </a:p>
          <a:p>
            <a:r>
              <a:rPr lang="en-US" dirty="0"/>
              <a:t>likely you didn’t feel too good about it. You might have felt …</a:t>
            </a:r>
          </a:p>
          <a:p>
            <a:r>
              <a:rPr lang="en-US" dirty="0"/>
              <a:t>•sad</a:t>
            </a:r>
          </a:p>
          <a:p>
            <a:r>
              <a:rPr lang="en-US" dirty="0"/>
              <a:t>•anxious</a:t>
            </a:r>
          </a:p>
          <a:p>
            <a:r>
              <a:rPr lang="en-US" dirty="0"/>
              <a:t>•guilty</a:t>
            </a:r>
          </a:p>
          <a:p>
            <a:r>
              <a:rPr lang="en-US" dirty="0"/>
              <a:t>•like a wimp or pushover</a:t>
            </a:r>
          </a:p>
          <a:p>
            <a:r>
              <a:rPr lang="en-US" dirty="0"/>
              <a:t>•disappointed in yourself</a:t>
            </a:r>
          </a:p>
          <a:p>
            <a:r>
              <a:rPr lang="en-US" dirty="0"/>
              <a:t>Peer Pressure: You’re Better than That</a:t>
            </a:r>
          </a:p>
          <a:p>
            <a:r>
              <a:rPr lang="en-US" dirty="0"/>
              <a:t>A student team from the University of Maryland developed this Public Service video about a</a:t>
            </a:r>
          </a:p>
          <a:p>
            <a:r>
              <a:rPr lang="en-US" dirty="0"/>
              <a:t>persistent threat to people of all ages, peer pressure.</a:t>
            </a:r>
          </a:p>
          <a:p>
            <a:r>
              <a:rPr lang="en-US" dirty="0"/>
              <a:t>http://youtu.be/OrCd3G8-kuI</a:t>
            </a:r>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639344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Managing negative peer pressure</a:t>
            </a:r>
          </a:p>
          <a:p>
            <a:r>
              <a:rPr lang="en-US" dirty="0"/>
              <a:t>Being able to identify negative peer pressure is sometimes hard for teens because they may not</a:t>
            </a:r>
          </a:p>
          <a:p>
            <a:r>
              <a:rPr lang="en-US" dirty="0"/>
              <a:t>yet be certain of their own set of values or what they think is right or wrong.</a:t>
            </a:r>
          </a:p>
          <a:p>
            <a:r>
              <a:rPr lang="en-US" dirty="0"/>
              <a:t>Knowing your values is the key to managing negative peer pressure.</a:t>
            </a:r>
          </a:p>
          <a:p>
            <a:r>
              <a:rPr lang="en-US" dirty="0"/>
              <a:t>What are values?</a:t>
            </a:r>
          </a:p>
          <a:p>
            <a:r>
              <a:rPr lang="en-US" dirty="0"/>
              <a:t>Values are all the ideals and beliefs that a person considers important and the influence these</a:t>
            </a:r>
          </a:p>
          <a:p>
            <a:r>
              <a:rPr lang="en-US" dirty="0"/>
              <a:t>ideals and beliefs have on his or her decisions and actions.</a:t>
            </a:r>
          </a:p>
          <a:p>
            <a:r>
              <a:rPr lang="en-US" dirty="0"/>
              <a:t>Knowing where your priorities are will also help you manage negative peer pressure.</a:t>
            </a:r>
          </a:p>
          <a:p>
            <a:r>
              <a:rPr lang="en-US" dirty="0"/>
              <a:t>Understanding your definition of ethical behavior is important. You might think it is okay to</a:t>
            </a:r>
          </a:p>
          <a:p>
            <a:r>
              <a:rPr lang="en-US" dirty="0"/>
              <a:t>tease someone about something they say, but draw the line at making fun of someone's</a:t>
            </a:r>
          </a:p>
          <a:p>
            <a:r>
              <a:rPr lang="en-US" dirty="0"/>
              <a:t>particular skill or lack thereof.</a:t>
            </a:r>
          </a:p>
          <a:p>
            <a:r>
              <a:rPr lang="en-US" dirty="0"/>
              <a:t>Knowing your values and priorities will help you defend yourself against negative peer</a:t>
            </a:r>
          </a:p>
          <a:p>
            <a:r>
              <a:rPr lang="en-US" dirty="0"/>
              <a:t>pressure because you won’t have to stop and think about whether you agree with your peer’s</a:t>
            </a:r>
          </a:p>
          <a:p>
            <a:r>
              <a:rPr lang="en-US" dirty="0"/>
              <a:t>behavior. Instead, you will be prepared to follow your own code of behavior.</a:t>
            </a:r>
          </a:p>
          <a:p>
            <a:r>
              <a:rPr lang="en-US" dirty="0"/>
              <a:t>Parents, teachers, and other adults can help you to develop these values and priorities. They</a:t>
            </a:r>
          </a:p>
          <a:p>
            <a:r>
              <a:rPr lang="en-US" dirty="0"/>
              <a:t>can also help you if you question your values or priorities when they are tested or when you</a:t>
            </a:r>
          </a:p>
          <a:p>
            <a:r>
              <a:rPr lang="en-US" dirty="0"/>
              <a:t>doubt them.</a:t>
            </a:r>
          </a:p>
          <a:p>
            <a:r>
              <a:rPr lang="en-US" dirty="0"/>
              <a:t>Have your values ever been tested? How?</a:t>
            </a:r>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988695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would you do if you were in that situation?</a:t>
            </a:r>
          </a:p>
          <a:p>
            <a:r>
              <a:rPr lang="en-US" dirty="0"/>
              <a:t>Have you ever been in a car driven by a drunk driver or someone under the influence of drugs?</a:t>
            </a:r>
          </a:p>
          <a:p>
            <a:r>
              <a:rPr lang="en-US" dirty="0"/>
              <a:t>What are some of the consequences of negative peer pressure?</a:t>
            </a:r>
          </a:p>
          <a:p>
            <a:r>
              <a:rPr lang="en-US" dirty="0"/>
              <a:t>The Peer Pressure Experiment</a:t>
            </a:r>
          </a:p>
          <a:p>
            <a:r>
              <a:rPr lang="en-US" dirty="0"/>
              <a:t>Three teens faced with getting in the car with a teen they know has been drinking. Will they</a:t>
            </a:r>
          </a:p>
          <a:p>
            <a:r>
              <a:rPr lang="en-US" dirty="0"/>
              <a:t>go along for the ride?</a:t>
            </a:r>
          </a:p>
          <a:p>
            <a:r>
              <a:rPr lang="en-US" dirty="0"/>
              <a:t>http://youtu.be/RVOlwxvxhbY</a:t>
            </a:r>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89889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to stay strong!</a:t>
            </a:r>
          </a:p>
          <a:p>
            <a:r>
              <a:rPr lang="en-US" dirty="0"/>
              <a:t>•Try to avoid situations where your values will be tested.</a:t>
            </a:r>
          </a:p>
          <a:p>
            <a:r>
              <a:rPr lang="en-US" dirty="0"/>
              <a:t>•Do not allow yourself to be in a particular place or around others that do not share the same</a:t>
            </a:r>
          </a:p>
          <a:p>
            <a:r>
              <a:rPr lang="en-US" dirty="0"/>
              <a:t>values as you. Parties where there are no adults or there are groups of peers that don’t make</a:t>
            </a:r>
          </a:p>
          <a:p>
            <a:r>
              <a:rPr lang="en-US" dirty="0"/>
              <a:t>wise decisions about their health or safety are risky decisions.</a:t>
            </a:r>
          </a:p>
          <a:p>
            <a:r>
              <a:rPr lang="en-US" dirty="0"/>
              <a:t>•Choose friends that will support your values and not urge you to be irresponsible.</a:t>
            </a:r>
          </a:p>
          <a:p>
            <a:r>
              <a:rPr lang="en-US" dirty="0"/>
              <a:t>•Prepare yourself ahead of time mentally practice how you will resist peer pressure.</a:t>
            </a:r>
          </a:p>
          <a:p>
            <a:r>
              <a:rPr lang="en-US" dirty="0"/>
              <a:t>•Having a predetermined response to situations will go a long way in helping to handle peer</a:t>
            </a:r>
          </a:p>
          <a:p>
            <a:r>
              <a:rPr lang="en-US" dirty="0"/>
              <a:t>pressure.</a:t>
            </a:r>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149653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Authority Figures</a:t>
            </a:r>
          </a:p>
          <a:p>
            <a:r>
              <a:rPr lang="en-US" dirty="0"/>
              <a:t>Teens must learn to relate to authority figures. These figures will always be a part of your life.</a:t>
            </a:r>
          </a:p>
          <a:p>
            <a:r>
              <a:rPr lang="en-US" dirty="0"/>
              <a:t>When you are an adult, you will most likely have to report to a supervisor. You might become</a:t>
            </a:r>
          </a:p>
          <a:p>
            <a:r>
              <a:rPr lang="en-US" dirty="0"/>
              <a:t>an authority figure yourself.</a:t>
            </a:r>
          </a:p>
          <a:p>
            <a:r>
              <a:rPr lang="en-US" dirty="0"/>
              <a:t>Who are your authority figures?</a:t>
            </a:r>
          </a:p>
          <a:p>
            <a:r>
              <a:rPr lang="en-US" dirty="0"/>
              <a:t>Are you an authority figure to someone? Who?</a:t>
            </a:r>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6415190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thecoolspot.gov/right6.asp"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OrCd3G8-kuI&amp;feature=youtu.be"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RVOlwxvxhbY&amp;feature=youtu.be"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Who’s In Charge?</a:t>
            </a:r>
          </a:p>
        </p:txBody>
      </p:sp>
      <p:sp>
        <p:nvSpPr>
          <p:cNvPr id="2" name="Rectangle 1">
            <a:extLst>
              <a:ext uri="{FF2B5EF4-FFF2-40B4-BE49-F238E27FC236}">
                <a16:creationId xmlns:a16="http://schemas.microsoft.com/office/drawing/2014/main" id="{1D89D06A-658D-447C-B47A-556AF5D2B2A1}"/>
              </a:ext>
            </a:extLst>
          </p:cNvPr>
          <p:cNvSpPr/>
          <p:nvPr/>
        </p:nvSpPr>
        <p:spPr>
          <a:xfrm>
            <a:off x="4626946" y="3254494"/>
            <a:ext cx="5913222" cy="769441"/>
          </a:xfrm>
          <a:prstGeom prst="rect">
            <a:avLst/>
          </a:prstGeom>
        </p:spPr>
        <p:txBody>
          <a:bodyPr wrap="none">
            <a:spAutoFit/>
          </a:bodyPr>
          <a:lstStyle/>
          <a:p>
            <a:r>
              <a:rPr lang="en-US" sz="4400" dirty="0">
                <a:solidFill>
                  <a:schemeClr val="accent2">
                    <a:lumMod val="60000"/>
                    <a:lumOff val="40000"/>
                  </a:schemeClr>
                </a:solidFill>
                <a:latin typeface="Open Sans"/>
              </a:rPr>
              <a:t>Handling Peer Pressure</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Authority Figures Throughout Your Life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School-Aged / Teenager</a:t>
            </a:r>
          </a:p>
          <a:p>
            <a:pPr lvl="2"/>
            <a:r>
              <a:rPr lang="en-US" sz="2400" dirty="0"/>
              <a:t>Parents</a:t>
            </a:r>
          </a:p>
          <a:p>
            <a:pPr lvl="2"/>
            <a:r>
              <a:rPr lang="en-US" sz="2400" dirty="0"/>
              <a:t>Teachers</a:t>
            </a:r>
          </a:p>
          <a:p>
            <a:pPr lvl="2"/>
            <a:r>
              <a:rPr lang="en-US" sz="2400" dirty="0"/>
              <a:t>School Administration</a:t>
            </a:r>
          </a:p>
          <a:p>
            <a:pPr lvl="1"/>
            <a:r>
              <a:rPr lang="en-US" dirty="0"/>
              <a:t>Adulthood</a:t>
            </a:r>
          </a:p>
          <a:p>
            <a:pPr lvl="2"/>
            <a:r>
              <a:rPr lang="en-US" sz="2400" dirty="0"/>
              <a:t>Supervisor</a:t>
            </a:r>
          </a:p>
          <a:p>
            <a:pPr lvl="2"/>
            <a:r>
              <a:rPr lang="en-US" sz="2400" dirty="0"/>
              <a:t>Company President</a:t>
            </a:r>
          </a:p>
        </p:txBody>
      </p:sp>
      <p:pic>
        <p:nvPicPr>
          <p:cNvPr id="4" name="Picture 3">
            <a:extLst>
              <a:ext uri="{FF2B5EF4-FFF2-40B4-BE49-F238E27FC236}">
                <a16:creationId xmlns:a16="http://schemas.microsoft.com/office/drawing/2014/main" id="{7C36BD5E-76B4-420B-A942-701B9D3DF674}"/>
              </a:ext>
            </a:extLst>
          </p:cNvPr>
          <p:cNvPicPr>
            <a:picLocks noChangeAspect="1"/>
          </p:cNvPicPr>
          <p:nvPr/>
        </p:nvPicPr>
        <p:blipFill>
          <a:blip r:embed="rId3"/>
          <a:stretch>
            <a:fillRect/>
          </a:stretch>
        </p:blipFill>
        <p:spPr>
          <a:xfrm>
            <a:off x="7426960" y="2647332"/>
            <a:ext cx="2828925" cy="2688648"/>
          </a:xfrm>
          <a:prstGeom prst="rect">
            <a:avLst/>
          </a:prstGeom>
        </p:spPr>
      </p:pic>
    </p:spTree>
    <p:extLst>
      <p:ext uri="{BB962C8B-B14F-4D97-AF65-F5344CB8AC3E}">
        <p14:creationId xmlns:p14="http://schemas.microsoft.com/office/powerpoint/2010/main" val="3126628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Respecting Authority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You are obligated to follow their direction</a:t>
            </a:r>
          </a:p>
          <a:p>
            <a:pPr lvl="1"/>
            <a:r>
              <a:rPr lang="en-US" dirty="0"/>
              <a:t>You can make your own rules when you are in charge</a:t>
            </a:r>
          </a:p>
          <a:p>
            <a:pPr lvl="1"/>
            <a:r>
              <a:rPr lang="en-US" dirty="0"/>
              <a:t>You might find that one day when you are in charge, you may have some of the same rules</a:t>
            </a:r>
          </a:p>
        </p:txBody>
      </p:sp>
    </p:spTree>
    <p:extLst>
      <p:ext uri="{BB962C8B-B14F-4D97-AF65-F5344CB8AC3E}">
        <p14:creationId xmlns:p14="http://schemas.microsoft.com/office/powerpoint/2010/main" val="420364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Your Responsibility to Authority Figures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Respect those in charge</a:t>
            </a:r>
          </a:p>
          <a:p>
            <a:pPr lvl="1"/>
            <a:r>
              <a:rPr lang="en-US" dirty="0"/>
              <a:t>Accept their judgments even if you don’t agree</a:t>
            </a:r>
          </a:p>
          <a:p>
            <a:pPr lvl="1"/>
            <a:r>
              <a:rPr lang="en-US" dirty="0"/>
              <a:t>Cooperate</a:t>
            </a:r>
          </a:p>
        </p:txBody>
      </p:sp>
    </p:spTree>
    <p:extLst>
      <p:ext uri="{BB962C8B-B14F-4D97-AF65-F5344CB8AC3E}">
        <p14:creationId xmlns:p14="http://schemas.microsoft.com/office/powerpoint/2010/main" val="2399625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3">
            <a:extLst>
              <a:ext uri="{FF2B5EF4-FFF2-40B4-BE49-F238E27FC236}">
                <a16:creationId xmlns:a16="http://schemas.microsoft.com/office/drawing/2014/main" id="{6777A816-1D24-4F41-83B4-C031DADD295E}"/>
              </a:ext>
            </a:extLst>
          </p:cNvPr>
          <p:cNvPicPr>
            <a:picLocks noChangeAspect="1"/>
          </p:cNvPicPr>
          <p:nvPr/>
        </p:nvPicPr>
        <p:blipFill>
          <a:blip r:embed="rId3"/>
          <a:stretch>
            <a:fillRect/>
          </a:stretch>
        </p:blipFill>
        <p:spPr>
          <a:xfrm>
            <a:off x="4752975" y="1885950"/>
            <a:ext cx="2686050" cy="3086100"/>
          </a:xfrm>
          <a:prstGeom prst="rect">
            <a:avLst/>
          </a:prstGeom>
        </p:spPr>
      </p:pic>
    </p:spTree>
    <p:extLst>
      <p:ext uri="{BB962C8B-B14F-4D97-AF65-F5344CB8AC3E}">
        <p14:creationId xmlns:p14="http://schemas.microsoft.com/office/powerpoint/2010/main" val="3927993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25099" y="1176580"/>
            <a:ext cx="10741802" cy="4734318"/>
          </a:xfrm>
        </p:spPr>
        <p:txBody>
          <a:bodyPr/>
          <a:lstStyle/>
          <a:p>
            <a:pPr lvl="1"/>
            <a:r>
              <a:rPr lang="en-US" sz="2000" dirty="0"/>
              <a:t>Microsoft Clip Art: Used with permission from Microsoft.</a:t>
            </a:r>
          </a:p>
          <a:p>
            <a:pPr lvl="1"/>
            <a:r>
              <a:rPr lang="en-US" sz="2000" dirty="0"/>
              <a:t>Textbooks:</a:t>
            </a:r>
          </a:p>
          <a:p>
            <a:pPr lvl="2"/>
            <a:r>
              <a:rPr lang="en-US" sz="2000" dirty="0"/>
              <a:t>Harter, Ph.D., M., &amp; Ryder, V. (2004). Contemporary living. (9th ed.). Tinley Park, Illinois: The Goodheart-Willcox Company. Inc.</a:t>
            </a:r>
          </a:p>
          <a:p>
            <a:pPr lvl="2"/>
            <a:r>
              <a:rPr lang="en-US" sz="2000" dirty="0"/>
              <a:t>Johnson, L. (2010). Strengthening Family &amp; Self. (6th ed.). Tinley Park, Illinois: The Goodheart-Willcox Company. Inc.</a:t>
            </a:r>
          </a:p>
          <a:p>
            <a:pPr lvl="1"/>
            <a:r>
              <a:rPr lang="en-US" sz="2000" dirty="0"/>
              <a:t>Websites:</a:t>
            </a:r>
          </a:p>
          <a:p>
            <a:pPr lvl="2"/>
            <a:r>
              <a:rPr lang="en-US" sz="2000" dirty="0"/>
              <a:t>Cornell University Blog</a:t>
            </a:r>
            <a:br>
              <a:rPr lang="en-US" sz="2000" dirty="0"/>
            </a:br>
            <a:r>
              <a:rPr lang="en-US" sz="2000" dirty="0" err="1"/>
              <a:t>Blog</a:t>
            </a:r>
            <a:r>
              <a:rPr lang="en-US" sz="2000" dirty="0"/>
              <a:t> about "Peer Pressure Dilemma“</a:t>
            </a:r>
            <a:br>
              <a:rPr lang="en-US" sz="2000" dirty="0"/>
            </a:br>
            <a:r>
              <a:rPr lang="en-US" sz="2000" dirty="0"/>
              <a:t>http://blogs.cornell.edu/info2040/2012/10/02/peer-pressure-dilemma/</a:t>
            </a:r>
          </a:p>
          <a:p>
            <a:pPr lvl="2"/>
            <a:r>
              <a:rPr lang="en-US" sz="2000" dirty="0"/>
              <a:t>Resisting Peer Pressure</a:t>
            </a:r>
            <a:br>
              <a:rPr lang="en-US" sz="2000" dirty="0"/>
            </a:br>
            <a:r>
              <a:rPr lang="en-US" sz="2000" dirty="0"/>
              <a:t>Advice column on the website about unspoken pressure to drink.</a:t>
            </a:r>
            <a:br>
              <a:rPr lang="en-US" sz="2000" dirty="0"/>
            </a:br>
            <a:r>
              <a:rPr lang="en-US" sz="2000" dirty="0">
                <a:hlinkClick r:id="rId3"/>
              </a:rPr>
              <a:t>http://www.thecoolspot.gov/right6.asp</a:t>
            </a:r>
            <a:endParaRPr lang="en-US" sz="2000" dirty="0"/>
          </a:p>
          <a:p>
            <a:pPr lvl="2"/>
            <a:r>
              <a:rPr lang="en-US" sz="2000" dirty="0"/>
              <a:t>University of Michigan</a:t>
            </a:r>
            <a:br>
              <a:rPr lang="en-US" sz="2000" dirty="0"/>
            </a:br>
            <a:r>
              <a:rPr lang="en-US" sz="2000" dirty="0"/>
              <a:t>Investigates Peer Groups and Cliques</a:t>
            </a:r>
            <a:br>
              <a:rPr lang="en-US" sz="2000" dirty="0"/>
            </a:br>
            <a:r>
              <a:rPr lang="en-US" sz="2000" dirty="0"/>
              <a:t>http://sitemaker.umich.edu/356.tran/peer_pressure_and_emotions</a:t>
            </a:r>
          </a:p>
        </p:txBody>
      </p:sp>
    </p:spTree>
    <p:extLst>
      <p:ext uri="{BB962C8B-B14F-4D97-AF65-F5344CB8AC3E}">
        <p14:creationId xmlns:p14="http://schemas.microsoft.com/office/powerpoint/2010/main" val="3681901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YouTube:</a:t>
            </a:r>
          </a:p>
          <a:p>
            <a:pPr lvl="2"/>
            <a:r>
              <a:rPr lang="en-US" sz="2000" dirty="0"/>
              <a:t>How to Make a Six Panel Overlap</a:t>
            </a:r>
            <a:br>
              <a:rPr lang="en-US" sz="2000" dirty="0"/>
            </a:br>
            <a:r>
              <a:rPr lang="en-US" sz="2000" dirty="0"/>
              <a:t>Students can use this manipulative as a sequential description of a topic or to show connection between a central idea, concept or process.</a:t>
            </a:r>
            <a:br>
              <a:rPr lang="en-US" sz="2000" dirty="0"/>
            </a:br>
            <a:r>
              <a:rPr lang="en-US" sz="2000" dirty="0"/>
              <a:t>http://youtu.be/UILX5mMhXyA</a:t>
            </a:r>
          </a:p>
          <a:p>
            <a:pPr lvl="2"/>
            <a:r>
              <a:rPr lang="en-US" sz="2000" dirty="0"/>
              <a:t>Peer Pressure: Positive or Negative?</a:t>
            </a:r>
            <a:br>
              <a:rPr lang="en-US" sz="2000" dirty="0"/>
            </a:br>
            <a:r>
              <a:rPr lang="en-US" sz="2000" dirty="0"/>
              <a:t>Exploration of how peer pressure can be negative (drugs, alcohol) or positive (acceptance)</a:t>
            </a:r>
            <a:br>
              <a:rPr lang="en-US" sz="2000" dirty="0"/>
            </a:br>
            <a:r>
              <a:rPr lang="en-US" sz="2000" dirty="0"/>
              <a:t>http://youtu.be/nMqAw5kxTO8</a:t>
            </a:r>
          </a:p>
          <a:p>
            <a:pPr lvl="2"/>
            <a:r>
              <a:rPr lang="en-US" sz="2000" dirty="0"/>
              <a:t>Peer Pressure: You’re Better than That</a:t>
            </a:r>
            <a:br>
              <a:rPr lang="en-US" sz="2000" dirty="0"/>
            </a:br>
            <a:r>
              <a:rPr lang="en-US" sz="2000" dirty="0"/>
              <a:t>A student team from the University of Maryland developed this Public Service video about a persistent threat to people of all ages, peer pressure.</a:t>
            </a:r>
            <a:br>
              <a:rPr lang="en-US" sz="2000" dirty="0"/>
            </a:br>
            <a:r>
              <a:rPr lang="en-US" sz="2000" dirty="0"/>
              <a:t>http://youtu.be/OrCd3G8-kuI</a:t>
            </a:r>
          </a:p>
          <a:p>
            <a:pPr lvl="2"/>
            <a:r>
              <a:rPr lang="en-US" sz="2000" dirty="0"/>
              <a:t>The Peer Pressure Experiment</a:t>
            </a:r>
            <a:br>
              <a:rPr lang="en-US" sz="2000" dirty="0"/>
            </a:br>
            <a:r>
              <a:rPr lang="en-US" sz="2000" dirty="0"/>
              <a:t>Three teens faced with getting in the car with a teen they know has been drinking. Will they go along for the ride?</a:t>
            </a:r>
            <a:br>
              <a:rPr lang="en-US" sz="2000" dirty="0"/>
            </a:br>
            <a:r>
              <a:rPr lang="en-US" sz="2000" dirty="0"/>
              <a:t>http://youtu.be/RVOlwxvxhbY</a:t>
            </a:r>
          </a:p>
        </p:txBody>
      </p:sp>
    </p:spTree>
    <p:extLst>
      <p:ext uri="{BB962C8B-B14F-4D97-AF65-F5344CB8AC3E}">
        <p14:creationId xmlns:p14="http://schemas.microsoft.com/office/powerpoint/2010/main" val="3298188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err="1"/>
              <a:t>Abc</a:t>
            </a:r>
            <a:endParaRPr lang="en-US" dirty="0"/>
          </a:p>
          <a:p>
            <a:pPr lvl="1"/>
            <a:r>
              <a:rPr lang="en-US" dirty="0" err="1"/>
              <a:t>Abc</a:t>
            </a:r>
            <a:endParaRPr lang="en-US"/>
          </a:p>
          <a:p>
            <a:endParaRPr lang="en-US" dirty="0"/>
          </a:p>
        </p:txBody>
      </p:sp>
    </p:spTree>
    <p:extLst>
      <p:ext uri="{BB962C8B-B14F-4D97-AF65-F5344CB8AC3E}">
        <p14:creationId xmlns:p14="http://schemas.microsoft.com/office/powerpoint/2010/main" val="3550862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Your Peers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You cannot choose your family members, but you can choose your friends. Choose wisely</a:t>
            </a:r>
          </a:p>
          <a:p>
            <a:pPr lvl="1"/>
            <a:r>
              <a:rPr lang="en-US" dirty="0"/>
              <a:t>Positive reasons you have friends:</a:t>
            </a:r>
          </a:p>
          <a:p>
            <a:pPr lvl="2"/>
            <a:r>
              <a:rPr lang="en-US" sz="2400" dirty="0"/>
              <a:t>For reassurance</a:t>
            </a:r>
          </a:p>
          <a:p>
            <a:pPr lvl="2"/>
            <a:r>
              <a:rPr lang="en-US" sz="2400" dirty="0"/>
              <a:t>Support system</a:t>
            </a:r>
          </a:p>
          <a:p>
            <a:pPr lvl="2"/>
            <a:r>
              <a:rPr lang="en-US" sz="2400" dirty="0"/>
              <a:t>Increase your self-esteem</a:t>
            </a:r>
          </a:p>
          <a:p>
            <a:pPr lvl="2"/>
            <a:r>
              <a:rPr lang="en-US" sz="2400" dirty="0"/>
              <a:t>Better understand others</a:t>
            </a:r>
          </a:p>
          <a:p>
            <a:pPr lvl="2"/>
            <a:r>
              <a:rPr lang="en-US" sz="2400" dirty="0"/>
              <a:t>Increase your communication skills</a:t>
            </a:r>
          </a:p>
        </p:txBody>
      </p:sp>
      <p:pic>
        <p:nvPicPr>
          <p:cNvPr id="4" name="Picture 3">
            <a:extLst>
              <a:ext uri="{FF2B5EF4-FFF2-40B4-BE49-F238E27FC236}">
                <a16:creationId xmlns:a16="http://schemas.microsoft.com/office/drawing/2014/main" id="{C0D04634-8AFC-406D-9452-0314776D4C43}"/>
              </a:ext>
            </a:extLst>
          </p:cNvPr>
          <p:cNvPicPr>
            <a:picLocks noChangeAspect="1"/>
          </p:cNvPicPr>
          <p:nvPr/>
        </p:nvPicPr>
        <p:blipFill>
          <a:blip r:embed="rId3"/>
          <a:stretch>
            <a:fillRect/>
          </a:stretch>
        </p:blipFill>
        <p:spPr>
          <a:xfrm>
            <a:off x="8553450" y="3594417"/>
            <a:ext cx="2095500" cy="2066925"/>
          </a:xfrm>
          <a:prstGeom prst="rect">
            <a:avLst/>
          </a:prstGeom>
        </p:spPr>
      </p:pic>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Peer Pressure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Influence an individual’s peers have on him or her</a:t>
            </a:r>
          </a:p>
          <a:p>
            <a:pPr lvl="1"/>
            <a:r>
              <a:rPr lang="en-US" dirty="0"/>
              <a:t>Can be either positive or negative</a:t>
            </a:r>
          </a:p>
          <a:p>
            <a:pPr lvl="1"/>
            <a:r>
              <a:rPr lang="en-US" dirty="0"/>
              <a:t>Positive peer pressure is when peers encourage each other</a:t>
            </a:r>
          </a:p>
          <a:p>
            <a:pPr lvl="1"/>
            <a:r>
              <a:rPr lang="en-US" dirty="0"/>
              <a:t>Negative peer pressure is when a peer urges someone to adopt unethical behavior</a:t>
            </a:r>
          </a:p>
        </p:txBody>
      </p:sp>
    </p:spTree>
    <p:extLst>
      <p:ext uri="{BB962C8B-B14F-4D97-AF65-F5344CB8AC3E}">
        <p14:creationId xmlns:p14="http://schemas.microsoft.com/office/powerpoint/2010/main" val="430606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Why Peer Pressure Works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hlinkClick r:id="rId3"/>
              </a:rPr>
              <a:t>Peer Pressure: You're Better than That</a:t>
            </a:r>
            <a:br>
              <a:rPr lang="en-US" dirty="0"/>
            </a:br>
            <a:r>
              <a:rPr lang="en-US" dirty="0"/>
              <a:t>(click on link)</a:t>
            </a:r>
          </a:p>
        </p:txBody>
      </p:sp>
    </p:spTree>
    <p:extLst>
      <p:ext uri="{BB962C8B-B14F-4D97-AF65-F5344CB8AC3E}">
        <p14:creationId xmlns:p14="http://schemas.microsoft.com/office/powerpoint/2010/main" val="3559166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Managing Negative Peer Pressure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Be able to identify when negative peer pressure is being used</a:t>
            </a:r>
          </a:p>
          <a:p>
            <a:pPr lvl="1"/>
            <a:r>
              <a:rPr lang="en-US" dirty="0"/>
              <a:t>Know your values and principles</a:t>
            </a:r>
          </a:p>
          <a:p>
            <a:pPr lvl="1"/>
            <a:r>
              <a:rPr lang="en-US" dirty="0"/>
              <a:t>Know your priorities</a:t>
            </a:r>
          </a:p>
          <a:p>
            <a:pPr lvl="1"/>
            <a:r>
              <a:rPr lang="en-US" dirty="0"/>
              <a:t>Develop a code of behavior that is acceptable to you</a:t>
            </a:r>
          </a:p>
        </p:txBody>
      </p:sp>
      <p:pic>
        <p:nvPicPr>
          <p:cNvPr id="4" name="Picture 3">
            <a:extLst>
              <a:ext uri="{FF2B5EF4-FFF2-40B4-BE49-F238E27FC236}">
                <a16:creationId xmlns:a16="http://schemas.microsoft.com/office/drawing/2014/main" id="{61D8DF17-270C-4ABE-933D-E965A89052B1}"/>
              </a:ext>
            </a:extLst>
          </p:cNvPr>
          <p:cNvPicPr>
            <a:picLocks noChangeAspect="1"/>
          </p:cNvPicPr>
          <p:nvPr/>
        </p:nvPicPr>
        <p:blipFill>
          <a:blip r:embed="rId3"/>
          <a:stretch>
            <a:fillRect/>
          </a:stretch>
        </p:blipFill>
        <p:spPr>
          <a:xfrm>
            <a:off x="4938395" y="3787579"/>
            <a:ext cx="2152650" cy="2171700"/>
          </a:xfrm>
          <a:prstGeom prst="rect">
            <a:avLst/>
          </a:prstGeom>
        </p:spPr>
      </p:pic>
    </p:spTree>
    <p:extLst>
      <p:ext uri="{BB962C8B-B14F-4D97-AF65-F5344CB8AC3E}">
        <p14:creationId xmlns:p14="http://schemas.microsoft.com/office/powerpoint/2010/main" val="4061255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Managing Negative Peer Pressure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hlinkClick r:id="rId3"/>
              </a:rPr>
              <a:t>The Peer Pressure Experiment</a:t>
            </a:r>
            <a:br>
              <a:rPr lang="en-US" dirty="0"/>
            </a:br>
            <a:r>
              <a:rPr lang="en-US" dirty="0"/>
              <a:t>(click on link)</a:t>
            </a:r>
          </a:p>
        </p:txBody>
      </p:sp>
    </p:spTree>
    <p:extLst>
      <p:ext uri="{BB962C8B-B14F-4D97-AF65-F5344CB8AC3E}">
        <p14:creationId xmlns:p14="http://schemas.microsoft.com/office/powerpoint/2010/main" val="4179161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How to Stay Strong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Try to avoid situations where your values will be tested</a:t>
            </a:r>
          </a:p>
          <a:p>
            <a:pPr lvl="1"/>
            <a:r>
              <a:rPr lang="en-US" dirty="0"/>
              <a:t>Choose friends that will support your values and not urge you to be irresponsible</a:t>
            </a:r>
          </a:p>
          <a:p>
            <a:pPr lvl="1"/>
            <a:r>
              <a:rPr lang="en-US" dirty="0"/>
              <a:t>Prepare yourself ahead of time on how you will resist peer pressure</a:t>
            </a:r>
          </a:p>
        </p:txBody>
      </p:sp>
    </p:spTree>
    <p:extLst>
      <p:ext uri="{BB962C8B-B14F-4D97-AF65-F5344CB8AC3E}">
        <p14:creationId xmlns:p14="http://schemas.microsoft.com/office/powerpoint/2010/main" val="1223187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Authority Figures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Teens must learn to relate to authority figures</a:t>
            </a:r>
          </a:p>
          <a:p>
            <a:pPr lvl="1"/>
            <a:r>
              <a:rPr lang="en-US" dirty="0"/>
              <a:t>These figures will always be a part of your life</a:t>
            </a:r>
          </a:p>
          <a:p>
            <a:pPr lvl="1"/>
            <a:r>
              <a:rPr lang="en-US" dirty="0"/>
              <a:t>When you are an adult, you will most likely have to report to a supervisor</a:t>
            </a:r>
          </a:p>
          <a:p>
            <a:pPr lvl="1"/>
            <a:r>
              <a:rPr lang="en-US" dirty="0"/>
              <a:t>You might become an authority figure yourself</a:t>
            </a:r>
          </a:p>
        </p:txBody>
      </p:sp>
    </p:spTree>
    <p:extLst>
      <p:ext uri="{BB962C8B-B14F-4D97-AF65-F5344CB8AC3E}">
        <p14:creationId xmlns:p14="http://schemas.microsoft.com/office/powerpoint/2010/main" val="2209941088"/>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53</TotalTime>
  <Words>1606</Words>
  <Application>Microsoft Office PowerPoint</Application>
  <PresentationFormat>Widescreen</PresentationFormat>
  <Paragraphs>196</Paragraphs>
  <Slides>16</Slides>
  <Notes>16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.AppleSystemUIFont</vt:lpstr>
      <vt:lpstr>Arial</vt:lpstr>
      <vt:lpstr>Calibri</vt:lpstr>
      <vt:lpstr>Open Sans</vt:lpstr>
      <vt:lpstr>Open Sans SemiBold</vt:lpstr>
      <vt:lpstr>2_Office Theme</vt:lpstr>
      <vt:lpstr>3_Office Theme</vt:lpstr>
      <vt:lpstr>Who’s In Charge?</vt:lpstr>
      <vt:lpstr>PowerPoint Presentation</vt:lpstr>
      <vt:lpstr>Your Peers</vt:lpstr>
      <vt:lpstr>Peer Pressure</vt:lpstr>
      <vt:lpstr>Why Peer Pressure Works</vt:lpstr>
      <vt:lpstr>Managing Negative Peer Pressure</vt:lpstr>
      <vt:lpstr>Managing Negative Peer Pressure</vt:lpstr>
      <vt:lpstr>How to Stay Strong</vt:lpstr>
      <vt:lpstr>Authority Figures</vt:lpstr>
      <vt:lpstr>Authority Figures Throughout Your Life</vt:lpstr>
      <vt:lpstr>Respecting Authority</vt:lpstr>
      <vt:lpstr>Your Responsibility to Authority Figures</vt:lpstr>
      <vt:lpstr>Questions?</vt:lpstr>
      <vt:lpstr>References and Resources</vt:lpstr>
      <vt:lpstr>References and 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7</cp:revision>
  <cp:lastPrinted>2017-07-07T16:17:37Z</cp:lastPrinted>
  <dcterms:created xsi:type="dcterms:W3CDTF">2017-07-11T23:58:30Z</dcterms:created>
  <dcterms:modified xsi:type="dcterms:W3CDTF">2018-01-22T21:47:03Z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