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2"/>
  </p:notesMasterIdLst>
  <p:handoutMasterIdLst>
    <p:handoutMasterId r:id="rId33"/>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 id="345" r:id="rId30"/>
    <p:sldId id="346" r:id="rId3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5137" autoAdjust="0"/>
  </p:normalViewPr>
  <p:slideViewPr>
    <p:cSldViewPr snapToGrid="0">
      <p:cViewPr varScale="1">
        <p:scale>
          <a:sx n="82" d="100"/>
          <a:sy n="82" d="100"/>
        </p:scale>
        <p:origin x="739" y="5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1/12/2018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TxAbuseHotline.org"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healthychildren.org/English/safety-prevention/at-home/Pages/What-to-Know-about-Child-Abuse.aspx" TargetMode="External"/><Relationship Id="rId2" Type="http://schemas.openxmlformats.org/officeDocument/2006/relationships/hyperlink" Target="http://www.childhelp.org/pages/statistics"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dfps.state.tx.us/child_protection/" TargetMode="External"/><Relationship Id="rId2" Type="http://schemas.openxmlformats.org/officeDocument/2006/relationships/hyperlink" Target="http://www.childwelfare.gov/preventing/preventionmonth/"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44007" y="1372832"/>
            <a:ext cx="7462935" cy="3413772"/>
          </a:xfrm>
        </p:spPr>
        <p:txBody>
          <a:bodyPr>
            <a:normAutofit fontScale="90000"/>
          </a:bodyPr>
          <a:lstStyle/>
          <a:p>
            <a:r>
              <a:rPr lang="en-US" sz="6000" dirty="0"/>
              <a:t>Who’s Protecting Our Children?</a:t>
            </a:r>
            <a:br>
              <a:rPr lang="en-US" sz="6000" dirty="0"/>
            </a:br>
            <a:br>
              <a:rPr lang="en-US" sz="6000" dirty="0"/>
            </a:br>
            <a:r>
              <a:rPr lang="en-US" sz="4000" dirty="0"/>
              <a:t>Human Growth and Development</a:t>
            </a: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2CF32-1E8F-449C-8804-E558EBDF6F28}"/>
              </a:ext>
            </a:extLst>
          </p:cNvPr>
          <p:cNvSpPr>
            <a:spLocks noGrp="1"/>
          </p:cNvSpPr>
          <p:nvPr>
            <p:ph type="title"/>
          </p:nvPr>
        </p:nvSpPr>
        <p:spPr/>
        <p:txBody>
          <a:bodyPr/>
          <a:lstStyle/>
          <a:p>
            <a:r>
              <a:rPr lang="en-US" dirty="0"/>
              <a:t>Sexual Abuse</a:t>
            </a:r>
          </a:p>
        </p:txBody>
      </p:sp>
      <p:sp>
        <p:nvSpPr>
          <p:cNvPr id="3" name="Content Placeholder 2">
            <a:extLst>
              <a:ext uri="{FF2B5EF4-FFF2-40B4-BE49-F238E27FC236}">
                <a16:creationId xmlns:a16="http://schemas.microsoft.com/office/drawing/2014/main" id="{2C8AC26C-58A6-4172-8480-DD9333D0FF22}"/>
              </a:ext>
            </a:extLst>
          </p:cNvPr>
          <p:cNvSpPr>
            <a:spLocks noGrp="1"/>
          </p:cNvSpPr>
          <p:nvPr>
            <p:ph sz="half" idx="1"/>
          </p:nvPr>
        </p:nvSpPr>
        <p:spPr/>
        <p:txBody>
          <a:bodyPr/>
          <a:lstStyle/>
          <a:p>
            <a:pPr marL="469900" indent="-457200">
              <a:spcBef>
                <a:spcPts val="735"/>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Physical</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signs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5"/>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Difficulty walking or sitting</a:t>
            </a:r>
          </a:p>
          <a:p>
            <a:pPr marL="1091565" lvl="2">
              <a:spcBef>
                <a:spcPts val="575"/>
              </a:spcBef>
              <a:buSzPct val="85416"/>
              <a:buFont typeface="Open Sans" panose="020B0606030504020204" pitchFamily="34" charset="0"/>
              <a:buChar char="&gt;"/>
              <a:tabLst>
                <a:tab pos="652780" algn="l"/>
              </a:tabLst>
            </a:pPr>
            <a:r>
              <a:rPr lang="en-US" sz="2400" spc="40" dirty="0">
                <a:latin typeface="Open Sans" panose="020B0606030504020204" pitchFamily="34" charset="0"/>
                <a:ea typeface="Open Sans" panose="020B0606030504020204" pitchFamily="34" charset="0"/>
                <a:cs typeface="Open Sans" panose="020B0606030504020204" pitchFamily="34" charset="0"/>
              </a:rPr>
              <a:t>Torn,</a:t>
            </a:r>
            <a:r>
              <a:rPr lang="en-US" sz="2400" spc="-45" dirty="0">
                <a:latin typeface="Open Sans" panose="020B0606030504020204" pitchFamily="34" charset="0"/>
                <a:ea typeface="Open Sans" panose="020B0606030504020204" pitchFamily="34" charset="0"/>
                <a:cs typeface="Open Sans" panose="020B0606030504020204" pitchFamily="34" charset="0"/>
              </a:rPr>
              <a:t> </a:t>
            </a:r>
            <a:r>
              <a:rPr lang="en-US" sz="2400" spc="95" dirty="0">
                <a:latin typeface="Open Sans" panose="020B0606030504020204" pitchFamily="34" charset="0"/>
                <a:ea typeface="Open Sans" panose="020B0606030504020204" pitchFamily="34" charset="0"/>
                <a:cs typeface="Open Sans" panose="020B0606030504020204" pitchFamily="34" charset="0"/>
              </a:rPr>
              <a:t>stained,</a:t>
            </a:r>
            <a:r>
              <a:rPr lang="en-US" sz="2400" spc="-65" dirty="0">
                <a:latin typeface="Open Sans" panose="020B0606030504020204" pitchFamily="34" charset="0"/>
                <a:ea typeface="Open Sans" panose="020B0606030504020204" pitchFamily="34" charset="0"/>
                <a:cs typeface="Open Sans" panose="020B0606030504020204" pitchFamily="34" charset="0"/>
              </a:rPr>
              <a:t> </a:t>
            </a:r>
            <a:r>
              <a:rPr lang="en-US" sz="2400" spc="105" dirty="0">
                <a:latin typeface="Open Sans" panose="020B0606030504020204" pitchFamily="34" charset="0"/>
                <a:ea typeface="Open Sans" panose="020B0606030504020204" pitchFamily="34" charset="0"/>
                <a:cs typeface="Open Sans" panose="020B0606030504020204" pitchFamily="34" charset="0"/>
              </a:rPr>
              <a:t>or</a:t>
            </a:r>
            <a:r>
              <a:rPr lang="en-US" sz="2400" spc="-70" dirty="0">
                <a:latin typeface="Open Sans" panose="020B0606030504020204" pitchFamily="34" charset="0"/>
                <a:ea typeface="Open Sans" panose="020B0606030504020204" pitchFamily="34" charset="0"/>
                <a:cs typeface="Open Sans" panose="020B0606030504020204" pitchFamily="34" charset="0"/>
              </a:rPr>
              <a:t> </a:t>
            </a:r>
            <a:r>
              <a:rPr lang="en-US" sz="2400" spc="65" dirty="0">
                <a:latin typeface="Open Sans" panose="020B0606030504020204" pitchFamily="34" charset="0"/>
                <a:ea typeface="Open Sans" panose="020B0606030504020204" pitchFamily="34" charset="0"/>
                <a:cs typeface="Open Sans" panose="020B0606030504020204" pitchFamily="34" charset="0"/>
              </a:rPr>
              <a:t>bloody</a:t>
            </a:r>
            <a:r>
              <a:rPr lang="en-US" sz="2400" spc="-80" dirty="0">
                <a:latin typeface="Open Sans" panose="020B0606030504020204" pitchFamily="34" charset="0"/>
                <a:ea typeface="Open Sans" panose="020B0606030504020204" pitchFamily="34" charset="0"/>
                <a:cs typeface="Open Sans" panose="020B0606030504020204" pitchFamily="34" charset="0"/>
              </a:rPr>
              <a:t> </a:t>
            </a:r>
            <a:r>
              <a:rPr lang="en-US" sz="2400" spc="120" dirty="0">
                <a:latin typeface="Open Sans" panose="020B0606030504020204" pitchFamily="34" charset="0"/>
                <a:ea typeface="Open Sans" panose="020B0606030504020204" pitchFamily="34" charset="0"/>
                <a:cs typeface="Open Sans" panose="020B0606030504020204" pitchFamily="34" charset="0"/>
              </a:rPr>
              <a:t>undergarments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65" dirty="0">
                <a:latin typeface="Open Sans" panose="020B0606030504020204" pitchFamily="34" charset="0"/>
                <a:ea typeface="Open Sans" panose="020B0606030504020204" pitchFamily="34" charset="0"/>
                <a:cs typeface="Open Sans" panose="020B0606030504020204" pitchFamily="34" charset="0"/>
              </a:rPr>
              <a:t>Pain,</a:t>
            </a:r>
            <a:r>
              <a:rPr lang="en-US" sz="2400" spc="-70" dirty="0">
                <a:latin typeface="Open Sans" panose="020B0606030504020204" pitchFamily="34" charset="0"/>
                <a:ea typeface="Open Sans" panose="020B0606030504020204" pitchFamily="34" charset="0"/>
                <a:cs typeface="Open Sans" panose="020B0606030504020204" pitchFamily="34" charset="0"/>
              </a:rPr>
              <a:t> </a:t>
            </a:r>
            <a:r>
              <a:rPr lang="en-US" sz="2400" spc="30" dirty="0">
                <a:latin typeface="Open Sans" panose="020B0606030504020204" pitchFamily="34" charset="0"/>
                <a:ea typeface="Open Sans" panose="020B0606030504020204" pitchFamily="34" charset="0"/>
                <a:cs typeface="Open Sans" panose="020B0606030504020204" pitchFamily="34" charset="0"/>
              </a:rPr>
              <a:t>swelling,</a:t>
            </a:r>
            <a:r>
              <a:rPr lang="en-US" sz="2400" spc="-40" dirty="0">
                <a:latin typeface="Open Sans" panose="020B0606030504020204" pitchFamily="34" charset="0"/>
                <a:ea typeface="Open Sans" panose="020B0606030504020204" pitchFamily="34" charset="0"/>
                <a:cs typeface="Open Sans" panose="020B0606030504020204" pitchFamily="34" charset="0"/>
              </a:rPr>
              <a:t> </a:t>
            </a:r>
            <a:r>
              <a:rPr lang="en-US" sz="2400" spc="105" dirty="0">
                <a:latin typeface="Open Sans" panose="020B0606030504020204" pitchFamily="34" charset="0"/>
                <a:ea typeface="Open Sans" panose="020B0606030504020204" pitchFamily="34" charset="0"/>
                <a:cs typeface="Open Sans" panose="020B0606030504020204" pitchFamily="34" charset="0"/>
              </a:rPr>
              <a:t>or</a:t>
            </a:r>
            <a:r>
              <a:rPr lang="en-US" sz="2400" spc="-70" dirty="0">
                <a:latin typeface="Open Sans" panose="020B0606030504020204" pitchFamily="34" charset="0"/>
                <a:ea typeface="Open Sans" panose="020B0606030504020204" pitchFamily="34" charset="0"/>
                <a:cs typeface="Open Sans" panose="020B0606030504020204" pitchFamily="34" charset="0"/>
              </a:rPr>
              <a:t> </a:t>
            </a:r>
            <a:r>
              <a:rPr lang="en-US" sz="2400" spc="85" dirty="0">
                <a:latin typeface="Open Sans" panose="020B0606030504020204" pitchFamily="34" charset="0"/>
                <a:ea typeface="Open Sans" panose="020B0606030504020204" pitchFamily="34" charset="0"/>
                <a:cs typeface="Open Sans" panose="020B0606030504020204" pitchFamily="34" charset="0"/>
              </a:rPr>
              <a:t>itching</a:t>
            </a:r>
            <a:r>
              <a:rPr lang="en-US" sz="2400" spc="-10" dirty="0">
                <a:latin typeface="Open Sans" panose="020B0606030504020204" pitchFamily="34" charset="0"/>
                <a:ea typeface="Open Sans" panose="020B0606030504020204" pitchFamily="34" charset="0"/>
                <a:cs typeface="Open Sans" panose="020B0606030504020204" pitchFamily="34" charset="0"/>
              </a:rPr>
              <a:t> </a:t>
            </a:r>
            <a:r>
              <a:rPr lang="en-US" sz="2400" spc="100" dirty="0">
                <a:latin typeface="Open Sans" panose="020B0606030504020204" pitchFamily="34" charset="0"/>
                <a:ea typeface="Open Sans" panose="020B0606030504020204" pitchFamily="34" charset="0"/>
                <a:cs typeface="Open Sans" panose="020B0606030504020204" pitchFamily="34" charset="0"/>
              </a:rPr>
              <a:t>in</a:t>
            </a:r>
            <a:r>
              <a:rPr lang="en-US" sz="2400" spc="-105" dirty="0">
                <a:latin typeface="Open Sans" panose="020B0606030504020204" pitchFamily="34" charset="0"/>
                <a:ea typeface="Open Sans" panose="020B0606030504020204" pitchFamily="34" charset="0"/>
                <a:cs typeface="Open Sans" panose="020B0606030504020204" pitchFamily="34" charset="0"/>
              </a:rPr>
              <a:t> </a:t>
            </a:r>
            <a:r>
              <a:rPr lang="en-US" sz="2400" spc="70" dirty="0">
                <a:latin typeface="Open Sans" panose="020B0606030504020204" pitchFamily="34" charset="0"/>
                <a:ea typeface="Open Sans" panose="020B0606030504020204" pitchFamily="34" charset="0"/>
                <a:cs typeface="Open Sans" panose="020B0606030504020204" pitchFamily="34" charset="0"/>
              </a:rPr>
              <a:t>genital</a:t>
            </a:r>
            <a:r>
              <a:rPr lang="en-US" sz="2400" spc="-70" dirty="0">
                <a:latin typeface="Open Sans" panose="020B0606030504020204" pitchFamily="34" charset="0"/>
                <a:ea typeface="Open Sans" panose="020B0606030504020204" pitchFamily="34" charset="0"/>
                <a:cs typeface="Open Sans" panose="020B0606030504020204" pitchFamily="34" charset="0"/>
              </a:rPr>
              <a:t> </a:t>
            </a:r>
            <a:r>
              <a:rPr lang="en-US" sz="2400" spc="85" dirty="0">
                <a:latin typeface="Open Sans" panose="020B0606030504020204" pitchFamily="34" charset="0"/>
                <a:ea typeface="Open Sans" panose="020B0606030504020204" pitchFamily="34" charset="0"/>
                <a:cs typeface="Open Sans" panose="020B0606030504020204" pitchFamily="34" charset="0"/>
              </a:rPr>
              <a:t>area</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80" dirty="0">
                <a:latin typeface="Open Sans" panose="020B0606030504020204" pitchFamily="34" charset="0"/>
                <a:ea typeface="Open Sans" panose="020B0606030504020204" pitchFamily="34" charset="0"/>
                <a:cs typeface="Open Sans" panose="020B0606030504020204" pitchFamily="34" charset="0"/>
              </a:rPr>
              <a:t>Pain </a:t>
            </a:r>
            <a:r>
              <a:rPr lang="en-US" sz="2400" spc="114" dirty="0">
                <a:latin typeface="Open Sans" panose="020B0606030504020204" pitchFamily="34" charset="0"/>
                <a:ea typeface="Open Sans" panose="020B0606030504020204" pitchFamily="34" charset="0"/>
                <a:cs typeface="Open Sans" panose="020B0606030504020204" pitchFamily="34" charset="0"/>
              </a:rPr>
              <a:t>when</a:t>
            </a:r>
            <a:r>
              <a:rPr lang="en-US" sz="2400" spc="-265" dirty="0">
                <a:latin typeface="Open Sans" panose="020B0606030504020204" pitchFamily="34" charset="0"/>
                <a:ea typeface="Open Sans" panose="020B0606030504020204" pitchFamily="34" charset="0"/>
                <a:cs typeface="Open Sans" panose="020B0606030504020204" pitchFamily="34" charset="0"/>
              </a:rPr>
              <a:t> </a:t>
            </a:r>
            <a:r>
              <a:rPr lang="en-US" sz="2400" spc="105" dirty="0">
                <a:latin typeface="Open Sans" panose="020B0606030504020204" pitchFamily="34" charset="0"/>
                <a:ea typeface="Open Sans" panose="020B0606030504020204" pitchFamily="34" charset="0"/>
                <a:cs typeface="Open Sans" panose="020B0606030504020204" pitchFamily="34" charset="0"/>
              </a:rPr>
              <a:t>urinating</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0"/>
              </a:spcBef>
              <a:buSzPct val="85416"/>
              <a:buFont typeface="Open Sans" panose="020B0606030504020204" pitchFamily="34" charset="0"/>
              <a:buChar char="&gt;"/>
              <a:tabLst>
                <a:tab pos="652780" algn="l"/>
              </a:tabLst>
            </a:pPr>
            <a:r>
              <a:rPr lang="en-US" sz="2400" spc="15" dirty="0">
                <a:latin typeface="Open Sans" panose="020B0606030504020204" pitchFamily="34" charset="0"/>
                <a:ea typeface="Open Sans" panose="020B0606030504020204" pitchFamily="34" charset="0"/>
                <a:cs typeface="Open Sans" panose="020B0606030504020204" pitchFamily="34" charset="0"/>
              </a:rPr>
              <a:t>Vaginal </a:t>
            </a:r>
            <a:r>
              <a:rPr lang="en-US" sz="2400" spc="105" dirty="0">
                <a:latin typeface="Open Sans" panose="020B0606030504020204" pitchFamily="34" charset="0"/>
                <a:ea typeface="Open Sans" panose="020B0606030504020204" pitchFamily="34" charset="0"/>
                <a:cs typeface="Open Sans" panose="020B0606030504020204" pitchFamily="34" charset="0"/>
              </a:rPr>
              <a:t>or </a:t>
            </a:r>
            <a:r>
              <a:rPr lang="en-US" sz="2400" spc="85" dirty="0">
                <a:latin typeface="Open Sans" panose="020B0606030504020204" pitchFamily="34" charset="0"/>
                <a:ea typeface="Open Sans" panose="020B0606030504020204" pitchFamily="34" charset="0"/>
                <a:cs typeface="Open Sans" panose="020B0606030504020204" pitchFamily="34" charset="0"/>
              </a:rPr>
              <a:t>penile</a:t>
            </a:r>
            <a:r>
              <a:rPr lang="en-US" sz="2400" spc="-430" dirty="0">
                <a:latin typeface="Open Sans" panose="020B0606030504020204" pitchFamily="34" charset="0"/>
                <a:ea typeface="Open Sans" panose="020B0606030504020204" pitchFamily="34" charset="0"/>
                <a:cs typeface="Open Sans" panose="020B0606030504020204" pitchFamily="34" charset="0"/>
              </a:rPr>
              <a:t> </a:t>
            </a:r>
            <a:r>
              <a:rPr lang="en-US" sz="2400" spc="70" dirty="0">
                <a:latin typeface="Open Sans" panose="020B0606030504020204" pitchFamily="34" charset="0"/>
                <a:ea typeface="Open Sans" panose="020B0606030504020204" pitchFamily="34" charset="0"/>
                <a:cs typeface="Open Sans" panose="020B0606030504020204" pitchFamily="34" charset="0"/>
              </a:rPr>
              <a:t>discharge</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30" dirty="0">
                <a:latin typeface="Open Sans" panose="020B0606030504020204" pitchFamily="34" charset="0"/>
                <a:ea typeface="Open Sans" panose="020B0606030504020204" pitchFamily="34" charset="0"/>
                <a:cs typeface="Open Sans" panose="020B0606030504020204" pitchFamily="34" charset="0"/>
              </a:rPr>
              <a:t>Bruises,</a:t>
            </a:r>
            <a:r>
              <a:rPr lang="en-US" sz="2400" spc="-20" dirty="0">
                <a:latin typeface="Open Sans" panose="020B0606030504020204" pitchFamily="34" charset="0"/>
                <a:ea typeface="Open Sans" panose="020B0606030504020204" pitchFamily="34" charset="0"/>
                <a:cs typeface="Open Sans" panose="020B0606030504020204" pitchFamily="34" charset="0"/>
              </a:rPr>
              <a:t> </a:t>
            </a:r>
            <a:r>
              <a:rPr lang="en-US" sz="2400" spc="70" dirty="0">
                <a:latin typeface="Open Sans" panose="020B0606030504020204" pitchFamily="34" charset="0"/>
                <a:ea typeface="Open Sans" panose="020B0606030504020204" pitchFamily="34" charset="0"/>
                <a:cs typeface="Open Sans" panose="020B0606030504020204" pitchFamily="34" charset="0"/>
              </a:rPr>
              <a:t>bleeding,</a:t>
            </a:r>
            <a:r>
              <a:rPr lang="en-US" sz="2400" spc="-55" dirty="0">
                <a:latin typeface="Open Sans" panose="020B0606030504020204" pitchFamily="34" charset="0"/>
                <a:ea typeface="Open Sans" panose="020B0606030504020204" pitchFamily="34" charset="0"/>
                <a:cs typeface="Open Sans" panose="020B0606030504020204" pitchFamily="34" charset="0"/>
              </a:rPr>
              <a:t> </a:t>
            </a:r>
            <a:r>
              <a:rPr lang="en-US" sz="2400" spc="105" dirty="0">
                <a:latin typeface="Open Sans" panose="020B0606030504020204" pitchFamily="34" charset="0"/>
                <a:ea typeface="Open Sans" panose="020B0606030504020204" pitchFamily="34" charset="0"/>
                <a:cs typeface="Open Sans" panose="020B0606030504020204" pitchFamily="34" charset="0"/>
              </a:rPr>
              <a:t>or</a:t>
            </a:r>
            <a:r>
              <a:rPr lang="en-US" sz="2400" spc="-100" dirty="0">
                <a:latin typeface="Open Sans" panose="020B0606030504020204" pitchFamily="34" charset="0"/>
                <a:ea typeface="Open Sans" panose="020B0606030504020204" pitchFamily="34" charset="0"/>
                <a:cs typeface="Open Sans" panose="020B0606030504020204" pitchFamily="34" charset="0"/>
              </a:rPr>
              <a:t> </a:t>
            </a:r>
            <a:r>
              <a:rPr lang="en-US" sz="2400" spc="95" dirty="0">
                <a:latin typeface="Open Sans" panose="020B0606030504020204" pitchFamily="34" charset="0"/>
                <a:ea typeface="Open Sans" panose="020B0606030504020204" pitchFamily="34" charset="0"/>
                <a:cs typeface="Open Sans" panose="020B0606030504020204" pitchFamily="34" charset="0"/>
              </a:rPr>
              <a:t>tears</a:t>
            </a:r>
            <a:r>
              <a:rPr lang="en-US" sz="2400" spc="-110" dirty="0">
                <a:latin typeface="Open Sans" panose="020B0606030504020204" pitchFamily="34" charset="0"/>
                <a:ea typeface="Open Sans" panose="020B0606030504020204" pitchFamily="34" charset="0"/>
                <a:cs typeface="Open Sans" panose="020B0606030504020204" pitchFamily="34" charset="0"/>
              </a:rPr>
              <a:t> </a:t>
            </a:r>
            <a:r>
              <a:rPr lang="en-US" sz="2400" spc="130" dirty="0">
                <a:latin typeface="Open Sans" panose="020B0606030504020204" pitchFamily="34" charset="0"/>
                <a:ea typeface="Open Sans" panose="020B0606030504020204" pitchFamily="34" charset="0"/>
                <a:cs typeface="Open Sans" panose="020B0606030504020204" pitchFamily="34" charset="0"/>
              </a:rPr>
              <a:t>around</a:t>
            </a:r>
            <a:r>
              <a:rPr lang="en-US" sz="2400" spc="-25" dirty="0">
                <a:latin typeface="Open Sans" panose="020B0606030504020204" pitchFamily="34" charset="0"/>
                <a:ea typeface="Open Sans" panose="020B0606030504020204" pitchFamily="34" charset="0"/>
                <a:cs typeface="Open Sans" panose="020B0606030504020204" pitchFamily="34" charset="0"/>
              </a:rPr>
              <a:t> </a:t>
            </a:r>
            <a:r>
              <a:rPr lang="en-US" sz="2400" spc="150" dirty="0">
                <a:latin typeface="Open Sans" panose="020B0606030504020204" pitchFamily="34" charset="0"/>
                <a:ea typeface="Open Sans" panose="020B0606030504020204" pitchFamily="34" charset="0"/>
                <a:cs typeface="Open Sans" panose="020B0606030504020204" pitchFamily="34" charset="0"/>
              </a:rPr>
              <a:t>the</a:t>
            </a:r>
            <a:r>
              <a:rPr lang="en-US" sz="2400" spc="-120" dirty="0">
                <a:latin typeface="Open Sans" panose="020B0606030504020204" pitchFamily="34" charset="0"/>
                <a:ea typeface="Open Sans" panose="020B0606030504020204" pitchFamily="34" charset="0"/>
                <a:cs typeface="Open Sans" panose="020B0606030504020204" pitchFamily="34" charset="0"/>
              </a:rPr>
              <a:t> </a:t>
            </a:r>
            <a:r>
              <a:rPr lang="en-US" sz="2400" spc="75" dirty="0">
                <a:latin typeface="Open Sans" panose="020B0606030504020204" pitchFamily="34" charset="0"/>
                <a:ea typeface="Open Sans" panose="020B0606030504020204" pitchFamily="34" charset="0"/>
                <a:cs typeface="Open Sans" panose="020B0606030504020204" pitchFamily="34" charset="0"/>
              </a:rPr>
              <a:t>genital</a:t>
            </a:r>
            <a:r>
              <a:rPr lang="en-US" sz="2400" spc="-70" dirty="0">
                <a:latin typeface="Open Sans" panose="020B0606030504020204" pitchFamily="34" charset="0"/>
                <a:ea typeface="Open Sans" panose="020B0606030504020204" pitchFamily="34" charset="0"/>
                <a:cs typeface="Open Sans" panose="020B0606030504020204" pitchFamily="34" charset="0"/>
              </a:rPr>
              <a:t> </a:t>
            </a:r>
            <a:r>
              <a:rPr lang="en-US" sz="2400" spc="60" dirty="0">
                <a:latin typeface="Open Sans" panose="020B0606030504020204" pitchFamily="34" charset="0"/>
                <a:ea typeface="Open Sans" panose="020B0606030504020204" pitchFamily="34" charset="0"/>
                <a:cs typeface="Open Sans" panose="020B0606030504020204" pitchFamily="34" charset="0"/>
              </a:rPr>
              <a:t>area</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10" dirty="0">
                <a:latin typeface="Open Sans" panose="020B0606030504020204" pitchFamily="34" charset="0"/>
                <a:ea typeface="Open Sans" panose="020B0606030504020204" pitchFamily="34" charset="0"/>
                <a:cs typeface="Open Sans" panose="020B0606030504020204" pitchFamily="34" charset="0"/>
              </a:rPr>
              <a:t>Sexually </a:t>
            </a:r>
            <a:r>
              <a:rPr lang="en-US" sz="2400" spc="120" dirty="0">
                <a:latin typeface="Open Sans" panose="020B0606030504020204" pitchFamily="34" charset="0"/>
                <a:ea typeface="Open Sans" panose="020B0606030504020204" pitchFamily="34" charset="0"/>
                <a:cs typeface="Open Sans" panose="020B0606030504020204" pitchFamily="34" charset="0"/>
              </a:rPr>
              <a:t>transmitted</a:t>
            </a:r>
            <a:r>
              <a:rPr lang="en-US" sz="2400" spc="-195" dirty="0">
                <a:latin typeface="Open Sans" panose="020B0606030504020204" pitchFamily="34" charset="0"/>
                <a:ea typeface="Open Sans" panose="020B0606030504020204" pitchFamily="34" charset="0"/>
                <a:cs typeface="Open Sans" panose="020B0606030504020204" pitchFamily="34" charset="0"/>
              </a:rPr>
              <a:t> </a:t>
            </a:r>
            <a:r>
              <a:rPr lang="en-US" sz="2400" spc="65" dirty="0">
                <a:latin typeface="Open Sans" panose="020B0606030504020204" pitchFamily="34" charset="0"/>
                <a:ea typeface="Open Sans" panose="020B0606030504020204" pitchFamily="34" charset="0"/>
                <a:cs typeface="Open Sans" panose="020B0606030504020204" pitchFamily="34" charset="0"/>
              </a:rPr>
              <a:t>diseases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787355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E45EE-290F-47CD-886C-3D61051363C3}"/>
              </a:ext>
            </a:extLst>
          </p:cNvPr>
          <p:cNvSpPr>
            <a:spLocks noGrp="1"/>
          </p:cNvSpPr>
          <p:nvPr>
            <p:ph type="title"/>
          </p:nvPr>
        </p:nvSpPr>
        <p:spPr/>
        <p:txBody>
          <a:bodyPr/>
          <a:lstStyle/>
          <a:p>
            <a:r>
              <a:rPr lang="en-US" spc="0" dirty="0"/>
              <a:t>Sexual Abuse</a:t>
            </a:r>
          </a:p>
        </p:txBody>
      </p:sp>
      <p:sp>
        <p:nvSpPr>
          <p:cNvPr id="3" name="Content Placeholder 2">
            <a:extLst>
              <a:ext uri="{FF2B5EF4-FFF2-40B4-BE49-F238E27FC236}">
                <a16:creationId xmlns:a16="http://schemas.microsoft.com/office/drawing/2014/main" id="{37ABAF90-6D6B-435A-AED8-44946E9AE732}"/>
              </a:ext>
            </a:extLst>
          </p:cNvPr>
          <p:cNvSpPr>
            <a:spLocks noGrp="1"/>
          </p:cNvSpPr>
          <p:nvPr>
            <p:ph sz="half" idx="1"/>
          </p:nvPr>
        </p:nvSpPr>
        <p:spPr/>
        <p:txBody>
          <a:bodyPr/>
          <a:lstStyle/>
          <a:p>
            <a:pPr marL="469900" indent="-457200">
              <a:spcBef>
                <a:spcPts val="735"/>
              </a:spcBef>
              <a:buClr>
                <a:schemeClr val="accent1"/>
              </a:buClr>
              <a:buSzPct val="94230"/>
              <a:buFont typeface="Open Sans" panose="020B0606030504020204" pitchFamily="34" charset="0"/>
              <a:buChar char="&gt;"/>
              <a:tabLst>
                <a:tab pos="287020" algn="l"/>
              </a:tabLst>
            </a:pPr>
            <a:r>
              <a:rPr lang="en-US" spc="35" dirty="0">
                <a:latin typeface="Open Sans" panose="020B0606030504020204" pitchFamily="34" charset="0"/>
                <a:ea typeface="Open Sans" panose="020B0606030504020204" pitchFamily="34" charset="0"/>
                <a:cs typeface="Open Sans" panose="020B0606030504020204" pitchFamily="34" charset="0"/>
              </a:rPr>
              <a:t>Behavioral</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signs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5"/>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Unwilling to change for gym or participate in PE activities</a:t>
            </a:r>
          </a:p>
          <a:p>
            <a:pPr marL="1091565" lvl="2">
              <a:spcBef>
                <a:spcPts val="575"/>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Sexual behavior or knowledge inappropriate to child’s age</a:t>
            </a:r>
          </a:p>
          <a:p>
            <a:pPr marL="1091565" lvl="2">
              <a:spcBef>
                <a:spcPts val="575"/>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Sexual acting out on younger children</a:t>
            </a:r>
          </a:p>
          <a:p>
            <a:pPr marL="1091565" lvl="2">
              <a:spcBef>
                <a:spcPts val="575"/>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Poor peer relations</a:t>
            </a:r>
          </a:p>
          <a:p>
            <a:pPr marL="1091565" lvl="2">
              <a:spcBef>
                <a:spcPts val="580"/>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Delinquent or runaway behavior</a:t>
            </a:r>
          </a:p>
          <a:p>
            <a:pPr marL="1091565" lvl="2">
              <a:spcBef>
                <a:spcPts val="575"/>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Report of sexual assault</a:t>
            </a:r>
          </a:p>
          <a:p>
            <a:pPr marL="1091565" lvl="2">
              <a:spcBef>
                <a:spcPts val="575"/>
              </a:spcBef>
              <a:buSzPct val="85416"/>
              <a:buFont typeface="Open Sans" panose="020B0606030504020204" pitchFamily="34" charset="0"/>
              <a:buChar char="&gt;"/>
              <a:tabLst>
                <a:tab pos="652780" algn="l"/>
              </a:tabLst>
            </a:pPr>
            <a:r>
              <a:rPr lang="en-US" sz="2400" dirty="0">
                <a:latin typeface="Open Sans" panose="020B0606030504020204" pitchFamily="34" charset="0"/>
                <a:ea typeface="Open Sans" panose="020B0606030504020204" pitchFamily="34" charset="0"/>
                <a:cs typeface="Open Sans" panose="020B0606030504020204" pitchFamily="34" charset="0"/>
              </a:rPr>
              <a:t>Drastic change in school performance</a:t>
            </a:r>
          </a:p>
          <a:p>
            <a:endParaRPr lang="en-US" dirty="0"/>
          </a:p>
        </p:txBody>
      </p:sp>
    </p:spTree>
    <p:extLst>
      <p:ext uri="{BB962C8B-B14F-4D97-AF65-F5344CB8AC3E}">
        <p14:creationId xmlns:p14="http://schemas.microsoft.com/office/powerpoint/2010/main" val="3165134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1579-D320-47E5-BA1B-B84AD60E4C7F}"/>
              </a:ext>
            </a:extLst>
          </p:cNvPr>
          <p:cNvSpPr>
            <a:spLocks noGrp="1"/>
          </p:cNvSpPr>
          <p:nvPr>
            <p:ph type="title"/>
          </p:nvPr>
        </p:nvSpPr>
        <p:spPr/>
        <p:txBody>
          <a:bodyPr/>
          <a:lstStyle/>
          <a:p>
            <a:r>
              <a:rPr lang="en-US" dirty="0"/>
              <a:t>Sexual Abuse</a:t>
            </a:r>
          </a:p>
        </p:txBody>
      </p:sp>
      <p:sp>
        <p:nvSpPr>
          <p:cNvPr id="3" name="Content Placeholder 2">
            <a:extLst>
              <a:ext uri="{FF2B5EF4-FFF2-40B4-BE49-F238E27FC236}">
                <a16:creationId xmlns:a16="http://schemas.microsoft.com/office/drawing/2014/main" id="{032710F3-CC07-4B17-9976-9A41B4D862E7}"/>
              </a:ext>
            </a:extLst>
          </p:cNvPr>
          <p:cNvSpPr>
            <a:spLocks noGrp="1"/>
          </p:cNvSpPr>
          <p:nvPr>
            <p:ph sz="half" idx="1"/>
          </p:nvPr>
        </p:nvSpPr>
        <p:spPr/>
        <p:txBody>
          <a:bodyPr/>
          <a:lstStyle/>
          <a:p>
            <a:pPr marL="469900" marR="4886960" indent="-457200">
              <a:spcBef>
                <a:spcPts val="735"/>
              </a:spcBef>
              <a:buClr>
                <a:schemeClr val="accent1"/>
              </a:buClr>
              <a:buSzPct val="94230"/>
              <a:buFont typeface="Open Sans" panose="020B0606030504020204" pitchFamily="34" charset="0"/>
              <a:buChar char="&gt;"/>
              <a:tabLst>
                <a:tab pos="287020" algn="l"/>
              </a:tabLst>
            </a:pPr>
            <a:r>
              <a:rPr lang="en-US" spc="35" dirty="0">
                <a:latin typeface="Open Sans" panose="020B0606030504020204" pitchFamily="34" charset="0"/>
                <a:ea typeface="Open Sans" panose="020B0606030504020204" pitchFamily="34" charset="0"/>
                <a:cs typeface="Open Sans" panose="020B0606030504020204" pitchFamily="34" charset="0"/>
              </a:rPr>
              <a:t>Behavioral</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signs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5"/>
              </a:spcBef>
              <a:buSzPct val="85416"/>
              <a:buFont typeface="Open Sans" panose="020B0606030504020204" pitchFamily="34" charset="0"/>
              <a:buChar char="&gt;"/>
              <a:tabLst>
                <a:tab pos="652780" algn="l"/>
              </a:tabLst>
            </a:pPr>
            <a:r>
              <a:rPr lang="en-US" sz="2400" spc="40" dirty="0">
                <a:latin typeface="Open Sans" panose="020B0606030504020204" pitchFamily="34" charset="0"/>
                <a:ea typeface="Open Sans" panose="020B0606030504020204" pitchFamily="34" charset="0"/>
                <a:cs typeface="Open Sans" panose="020B0606030504020204" pitchFamily="34" charset="0"/>
              </a:rPr>
              <a:t>Sleep</a:t>
            </a:r>
            <a:r>
              <a:rPr lang="en-US" sz="2400" spc="-140" dirty="0">
                <a:latin typeface="Open Sans" panose="020B0606030504020204" pitchFamily="34" charset="0"/>
                <a:ea typeface="Open Sans" panose="020B0606030504020204" pitchFamily="34" charset="0"/>
                <a:cs typeface="Open Sans" panose="020B0606030504020204" pitchFamily="34" charset="0"/>
              </a:rPr>
              <a:t> </a:t>
            </a:r>
            <a:r>
              <a:rPr lang="en-US" sz="2400" spc="105" dirty="0">
                <a:latin typeface="Open Sans" panose="020B0606030504020204" pitchFamily="34" charset="0"/>
                <a:ea typeface="Open Sans" panose="020B0606030504020204" pitchFamily="34" charset="0"/>
                <a:cs typeface="Open Sans" panose="020B0606030504020204" pitchFamily="34" charset="0"/>
              </a:rPr>
              <a:t>disorders/nightmares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65" dirty="0">
                <a:latin typeface="Open Sans" panose="020B0606030504020204" pitchFamily="34" charset="0"/>
                <a:ea typeface="Open Sans" panose="020B0606030504020204" pitchFamily="34" charset="0"/>
                <a:cs typeface="Open Sans" panose="020B0606030504020204" pitchFamily="34" charset="0"/>
              </a:rPr>
              <a:t>Eating</a:t>
            </a:r>
            <a:r>
              <a:rPr lang="en-US" sz="2400" spc="-85" dirty="0">
                <a:latin typeface="Open Sans" panose="020B0606030504020204" pitchFamily="34" charset="0"/>
                <a:ea typeface="Open Sans" panose="020B0606030504020204" pitchFamily="34" charset="0"/>
                <a:cs typeface="Open Sans" panose="020B0606030504020204" pitchFamily="34" charset="0"/>
              </a:rPr>
              <a:t> </a:t>
            </a:r>
            <a:r>
              <a:rPr lang="en-US" sz="2400" spc="85" dirty="0">
                <a:latin typeface="Open Sans" panose="020B0606030504020204" pitchFamily="34" charset="0"/>
                <a:ea typeface="Open Sans" panose="020B0606030504020204" pitchFamily="34" charset="0"/>
                <a:cs typeface="Open Sans" panose="020B0606030504020204" pitchFamily="34" charset="0"/>
              </a:rPr>
              <a:t>disorders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45" dirty="0">
                <a:latin typeface="Open Sans" panose="020B0606030504020204" pitchFamily="34" charset="0"/>
                <a:ea typeface="Open Sans" panose="020B0606030504020204" pitchFamily="34" charset="0"/>
                <a:cs typeface="Open Sans" panose="020B0606030504020204" pitchFamily="34" charset="0"/>
              </a:rPr>
              <a:t>Aggression</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90" dirty="0">
                <a:latin typeface="Open Sans" panose="020B0606030504020204" pitchFamily="34" charset="0"/>
                <a:ea typeface="Open Sans" panose="020B0606030504020204" pitchFamily="34" charset="0"/>
                <a:cs typeface="Open Sans" panose="020B0606030504020204" pitchFamily="34" charset="0"/>
              </a:rPr>
              <a:t>Withdrawal</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0"/>
              </a:spcBef>
              <a:buSzPct val="85416"/>
              <a:buFont typeface="Open Sans" panose="020B0606030504020204" pitchFamily="34" charset="0"/>
              <a:buChar char="&gt;"/>
              <a:tabLst>
                <a:tab pos="652780" algn="l"/>
              </a:tabLst>
            </a:pPr>
            <a:r>
              <a:rPr lang="en-US" sz="2400" spc="55" dirty="0">
                <a:latin typeface="Open Sans" panose="020B0606030504020204" pitchFamily="34" charset="0"/>
                <a:ea typeface="Open Sans" panose="020B0606030504020204" pitchFamily="34" charset="0"/>
                <a:cs typeface="Open Sans" panose="020B0606030504020204" pitchFamily="34" charset="0"/>
              </a:rPr>
              <a:t>Fantasy</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25" dirty="0">
                <a:latin typeface="Open Sans" panose="020B0606030504020204" pitchFamily="34" charset="0"/>
                <a:ea typeface="Open Sans" panose="020B0606030504020204" pitchFamily="34" charset="0"/>
                <a:cs typeface="Open Sans" panose="020B0606030504020204" pitchFamily="34" charset="0"/>
              </a:rPr>
              <a:t>Self</a:t>
            </a:r>
            <a:r>
              <a:rPr lang="en-US" sz="2400" spc="-20" dirty="0">
                <a:latin typeface="Open Sans" panose="020B0606030504020204" pitchFamily="34" charset="0"/>
                <a:ea typeface="Open Sans" panose="020B0606030504020204" pitchFamily="34" charset="0"/>
                <a:cs typeface="Open Sans" panose="020B0606030504020204" pitchFamily="34" charset="0"/>
              </a:rPr>
              <a:t> </a:t>
            </a:r>
            <a:r>
              <a:rPr lang="en-US" sz="2400" spc="100" dirty="0">
                <a:latin typeface="Open Sans" panose="020B0606030504020204" pitchFamily="34" charset="0"/>
                <a:ea typeface="Open Sans" panose="020B0606030504020204" pitchFamily="34" charset="0"/>
                <a:cs typeface="Open Sans" panose="020B0606030504020204" pitchFamily="34" charset="0"/>
              </a:rPr>
              <a:t>abuse</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80" dirty="0">
                <a:latin typeface="Open Sans" panose="020B0606030504020204" pitchFamily="34" charset="0"/>
                <a:ea typeface="Open Sans" panose="020B0606030504020204" pitchFamily="34" charset="0"/>
                <a:cs typeface="Open Sans" panose="020B0606030504020204" pitchFamily="34" charset="0"/>
              </a:rPr>
              <a:t>Substance</a:t>
            </a:r>
            <a:r>
              <a:rPr lang="en-US" sz="2400" spc="-114" dirty="0">
                <a:latin typeface="Open Sans" panose="020B0606030504020204" pitchFamily="34" charset="0"/>
                <a:ea typeface="Open Sans" panose="020B0606030504020204" pitchFamily="34" charset="0"/>
                <a:cs typeface="Open Sans" panose="020B0606030504020204" pitchFamily="34" charset="0"/>
              </a:rPr>
              <a:t> </a:t>
            </a:r>
            <a:r>
              <a:rPr lang="en-US" sz="2400" spc="100" dirty="0">
                <a:latin typeface="Open Sans" panose="020B0606030504020204" pitchFamily="34" charset="0"/>
                <a:ea typeface="Open Sans" panose="020B0606030504020204" pitchFamily="34" charset="0"/>
                <a:cs typeface="Open Sans" panose="020B0606030504020204" pitchFamily="34" charset="0"/>
              </a:rPr>
              <a:t>abuse</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400" spc="50" dirty="0">
                <a:latin typeface="Open Sans" panose="020B0606030504020204" pitchFamily="34" charset="0"/>
                <a:ea typeface="Open Sans" panose="020B0606030504020204" pitchFamily="34" charset="0"/>
                <a:cs typeface="Open Sans" panose="020B0606030504020204" pitchFamily="34" charset="0"/>
              </a:rPr>
              <a:t>Repetitive</a:t>
            </a:r>
            <a:r>
              <a:rPr lang="en-US" sz="2400" spc="-105" dirty="0">
                <a:latin typeface="Open Sans" panose="020B0606030504020204" pitchFamily="34" charset="0"/>
                <a:ea typeface="Open Sans" panose="020B0606030504020204" pitchFamily="34" charset="0"/>
                <a:cs typeface="Open Sans" panose="020B0606030504020204" pitchFamily="34" charset="0"/>
              </a:rPr>
              <a:t> </a:t>
            </a:r>
            <a:r>
              <a:rPr lang="en-US" sz="2400" spc="75" dirty="0">
                <a:latin typeface="Open Sans" panose="020B0606030504020204" pitchFamily="34" charset="0"/>
                <a:ea typeface="Open Sans" panose="020B0606030504020204" pitchFamily="34" charset="0"/>
                <a:cs typeface="Open Sans" panose="020B0606030504020204" pitchFamily="34" charset="0"/>
              </a:rPr>
              <a:t>behavior</a:t>
            </a:r>
            <a:r>
              <a:rPr lang="en-US" sz="2400" spc="-65" dirty="0">
                <a:latin typeface="Open Sans" panose="020B0606030504020204" pitchFamily="34" charset="0"/>
                <a:ea typeface="Open Sans" panose="020B0606030504020204" pitchFamily="34" charset="0"/>
                <a:cs typeface="Open Sans" panose="020B0606030504020204" pitchFamily="34" charset="0"/>
              </a:rPr>
              <a:t> </a:t>
            </a:r>
            <a:r>
              <a:rPr lang="en-US" sz="2400" spc="140" dirty="0">
                <a:latin typeface="Open Sans" panose="020B0606030504020204" pitchFamily="34" charset="0"/>
                <a:ea typeface="Open Sans" panose="020B0606030504020204" pitchFamily="34" charset="0"/>
                <a:cs typeface="Open Sans" panose="020B0606030504020204" pitchFamily="34" charset="0"/>
              </a:rPr>
              <a:t>(hand</a:t>
            </a:r>
            <a:r>
              <a:rPr lang="en-US" sz="2400" spc="-45" dirty="0">
                <a:latin typeface="Open Sans" panose="020B0606030504020204" pitchFamily="34" charset="0"/>
                <a:ea typeface="Open Sans" panose="020B0606030504020204" pitchFamily="34" charset="0"/>
                <a:cs typeface="Open Sans" panose="020B0606030504020204" pitchFamily="34" charset="0"/>
              </a:rPr>
              <a:t> </a:t>
            </a:r>
            <a:r>
              <a:rPr lang="en-US" sz="2400" spc="60" dirty="0">
                <a:latin typeface="Open Sans" panose="020B0606030504020204" pitchFamily="34" charset="0"/>
                <a:ea typeface="Open Sans" panose="020B0606030504020204" pitchFamily="34" charset="0"/>
                <a:cs typeface="Open Sans" panose="020B0606030504020204" pitchFamily="34" charset="0"/>
              </a:rPr>
              <a:t>washing,</a:t>
            </a:r>
            <a:r>
              <a:rPr lang="en-US" sz="2400" spc="-20" dirty="0">
                <a:latin typeface="Open Sans" panose="020B0606030504020204" pitchFamily="34" charset="0"/>
                <a:ea typeface="Open Sans" panose="020B0606030504020204" pitchFamily="34" charset="0"/>
                <a:cs typeface="Open Sans" panose="020B0606030504020204" pitchFamily="34" charset="0"/>
              </a:rPr>
              <a:t> </a:t>
            </a:r>
            <a:r>
              <a:rPr lang="en-US" sz="2400" spc="65" dirty="0">
                <a:latin typeface="Open Sans" panose="020B0606030504020204" pitchFamily="34" charset="0"/>
                <a:ea typeface="Open Sans" panose="020B0606030504020204" pitchFamily="34" charset="0"/>
                <a:cs typeface="Open Sans" panose="020B0606030504020204" pitchFamily="34" charset="0"/>
              </a:rPr>
              <a:t>pacing,</a:t>
            </a:r>
            <a:r>
              <a:rPr lang="en-US" sz="2400" spc="-30" dirty="0">
                <a:latin typeface="Open Sans" panose="020B0606030504020204" pitchFamily="34" charset="0"/>
                <a:ea typeface="Open Sans" panose="020B0606030504020204" pitchFamily="34" charset="0"/>
                <a:cs typeface="Open Sans" panose="020B0606030504020204" pitchFamily="34" charset="0"/>
              </a:rPr>
              <a:t> </a:t>
            </a:r>
            <a:r>
              <a:rPr lang="en-US" sz="2400" spc="65" dirty="0">
                <a:latin typeface="Open Sans" panose="020B0606030504020204" pitchFamily="34" charset="0"/>
                <a:ea typeface="Open Sans" panose="020B0606030504020204" pitchFamily="34" charset="0"/>
                <a:cs typeface="Open Sans" panose="020B0606030504020204" pitchFamily="34" charset="0"/>
              </a:rPr>
              <a:t>rocking)</a:t>
            </a:r>
            <a:endParaRPr lang="en-US" sz="24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781698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0765B-FC4B-43F4-9D54-CCCF7EDD6113}"/>
              </a:ext>
            </a:extLst>
          </p:cNvPr>
          <p:cNvSpPr>
            <a:spLocks noGrp="1"/>
          </p:cNvSpPr>
          <p:nvPr>
            <p:ph type="title"/>
          </p:nvPr>
        </p:nvSpPr>
        <p:spPr/>
        <p:txBody>
          <a:bodyPr/>
          <a:lstStyle/>
          <a:p>
            <a:r>
              <a:rPr lang="en-US" dirty="0"/>
              <a:t>Emotional Abuse</a:t>
            </a:r>
          </a:p>
        </p:txBody>
      </p:sp>
      <p:sp>
        <p:nvSpPr>
          <p:cNvPr id="3" name="Content Placeholder 2">
            <a:extLst>
              <a:ext uri="{FF2B5EF4-FFF2-40B4-BE49-F238E27FC236}">
                <a16:creationId xmlns:a16="http://schemas.microsoft.com/office/drawing/2014/main" id="{F604C874-197A-4C21-8979-0275934775C3}"/>
              </a:ext>
            </a:extLst>
          </p:cNvPr>
          <p:cNvSpPr>
            <a:spLocks noGrp="1"/>
          </p:cNvSpPr>
          <p:nvPr>
            <p:ph sz="half" idx="1"/>
          </p:nvPr>
        </p:nvSpPr>
        <p:spPr>
          <a:xfrm>
            <a:off x="740664" y="1420420"/>
            <a:ext cx="4213891" cy="4734318"/>
          </a:xfrm>
        </p:spPr>
        <p:txBody>
          <a:bodyPr/>
          <a:lstStyle/>
          <a:p>
            <a:pPr marL="469900" indent="-457200">
              <a:spcBef>
                <a:spcPts val="735"/>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Physical</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signs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5"/>
              </a:spcBef>
              <a:buSzPct val="85416"/>
              <a:buFont typeface="Open Sans" panose="020B0606030504020204" pitchFamily="34" charset="0"/>
              <a:buChar char="&gt;"/>
              <a:tabLst>
                <a:tab pos="652780" algn="l"/>
              </a:tabLst>
            </a:pPr>
            <a:r>
              <a:rPr lang="en-US" sz="2200" spc="70" dirty="0">
                <a:latin typeface="Open Sans" panose="020B0606030504020204" pitchFamily="34" charset="0"/>
                <a:ea typeface="Open Sans" panose="020B0606030504020204" pitchFamily="34" charset="0"/>
                <a:cs typeface="Open Sans" panose="020B0606030504020204" pitchFamily="34" charset="0"/>
              </a:rPr>
              <a:t>Speech</a:t>
            </a:r>
            <a:r>
              <a:rPr lang="en-US" sz="2200" spc="-114" dirty="0">
                <a:latin typeface="Open Sans" panose="020B0606030504020204" pitchFamily="34" charset="0"/>
                <a:ea typeface="Open Sans" panose="020B0606030504020204" pitchFamily="34" charset="0"/>
                <a:cs typeface="Open Sans" panose="020B0606030504020204" pitchFamily="34" charset="0"/>
              </a:rPr>
              <a:t> </a:t>
            </a:r>
            <a:r>
              <a:rPr lang="en-US" sz="2200" spc="85" dirty="0">
                <a:latin typeface="Open Sans" panose="020B0606030504020204" pitchFamily="34" charset="0"/>
                <a:ea typeface="Open Sans" panose="020B0606030504020204" pitchFamily="34" charset="0"/>
                <a:cs typeface="Open Sans" panose="020B0606030504020204" pitchFamily="34" charset="0"/>
              </a:rPr>
              <a:t>disorders</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251585" lvl="3" indent="-342900">
              <a:spcBef>
                <a:spcPts val="505"/>
              </a:spcBef>
              <a:buClr>
                <a:schemeClr val="accent1"/>
              </a:buClr>
              <a:buSzPct val="70000"/>
              <a:buFont typeface="Open Sans" panose="020B0606030504020204" pitchFamily="34" charset="0"/>
              <a:buChar char="&gt;"/>
              <a:tabLst>
                <a:tab pos="927100" algn="l"/>
              </a:tabLst>
            </a:pPr>
            <a:r>
              <a:rPr lang="en-US" sz="1800" spc="80" dirty="0">
                <a:latin typeface="Open Sans" panose="020B0606030504020204" pitchFamily="34" charset="0"/>
                <a:ea typeface="Open Sans" panose="020B0606030504020204" pitchFamily="34" charset="0"/>
                <a:cs typeface="Open Sans" panose="020B0606030504020204" pitchFamily="34" charset="0"/>
              </a:rPr>
              <a:t>Stuttering</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251585" lvl="3" indent="-342900">
              <a:spcBef>
                <a:spcPts val="480"/>
              </a:spcBef>
              <a:buClr>
                <a:schemeClr val="accent1"/>
              </a:buClr>
              <a:buSzPct val="70000"/>
              <a:buFont typeface="Open Sans" panose="020B0606030504020204" pitchFamily="34" charset="0"/>
              <a:buChar char="&gt;"/>
              <a:tabLst>
                <a:tab pos="927100" algn="l"/>
              </a:tabLst>
            </a:pPr>
            <a:r>
              <a:rPr lang="en-US" sz="1800" spc="-5" dirty="0">
                <a:latin typeface="Open Sans" panose="020B0606030504020204" pitchFamily="34" charset="0"/>
                <a:ea typeface="Open Sans" panose="020B0606030504020204" pitchFamily="34" charset="0"/>
                <a:cs typeface="Open Sans" panose="020B0606030504020204" pitchFamily="34" charset="0"/>
              </a:rPr>
              <a:t>Baby</a:t>
            </a:r>
            <a:r>
              <a:rPr lang="en-US" sz="1800" spc="-95" dirty="0">
                <a:latin typeface="Open Sans" panose="020B0606030504020204" pitchFamily="34" charset="0"/>
                <a:ea typeface="Open Sans" panose="020B0606030504020204" pitchFamily="34" charset="0"/>
                <a:cs typeface="Open Sans" panose="020B0606030504020204" pitchFamily="34" charset="0"/>
              </a:rPr>
              <a:t> </a:t>
            </a:r>
            <a:r>
              <a:rPr lang="en-US" sz="1800" spc="70" dirty="0">
                <a:latin typeface="Open Sans" panose="020B0606030504020204" pitchFamily="34" charset="0"/>
                <a:ea typeface="Open Sans" panose="020B0606030504020204" pitchFamily="34" charset="0"/>
                <a:cs typeface="Open Sans" panose="020B0606030504020204" pitchFamily="34" charset="0"/>
              </a:rPr>
              <a:t>talk</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251585" lvl="3" indent="-342900">
              <a:spcBef>
                <a:spcPts val="480"/>
              </a:spcBef>
              <a:buClr>
                <a:schemeClr val="accent1"/>
              </a:buClr>
              <a:buSzPct val="70000"/>
              <a:buFont typeface="Open Sans" panose="020B0606030504020204" pitchFamily="34" charset="0"/>
              <a:buChar char="&gt;"/>
              <a:tabLst>
                <a:tab pos="927100" algn="l"/>
              </a:tabLst>
            </a:pPr>
            <a:r>
              <a:rPr lang="en-US" sz="1800" spc="55" dirty="0">
                <a:latin typeface="Open Sans" panose="020B0606030504020204" pitchFamily="34" charset="0"/>
                <a:ea typeface="Open Sans" panose="020B0606030504020204" pitchFamily="34" charset="0"/>
                <a:cs typeface="Open Sans" panose="020B0606030504020204" pitchFamily="34" charset="0"/>
              </a:rPr>
              <a:t>Unresponsive</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50"/>
              </a:spcBef>
              <a:buSzPct val="85416"/>
              <a:buFont typeface="Open Sans" panose="020B0606030504020204" pitchFamily="34" charset="0"/>
              <a:buChar char="&gt;"/>
              <a:tabLst>
                <a:tab pos="652780" algn="l"/>
              </a:tabLst>
            </a:pPr>
            <a:r>
              <a:rPr lang="en-US" sz="2200" spc="40" dirty="0">
                <a:latin typeface="Open Sans" panose="020B0606030504020204" pitchFamily="34" charset="0"/>
                <a:ea typeface="Open Sans" panose="020B0606030504020204" pitchFamily="34" charset="0"/>
                <a:cs typeface="Open Sans" panose="020B0606030504020204" pitchFamily="34" charset="0"/>
              </a:rPr>
              <a:t>Failure</a:t>
            </a:r>
            <a:r>
              <a:rPr lang="en-US" sz="2200" spc="-110" dirty="0">
                <a:latin typeface="Open Sans" panose="020B0606030504020204" pitchFamily="34" charset="0"/>
                <a:ea typeface="Open Sans" panose="020B0606030504020204" pitchFamily="34" charset="0"/>
                <a:cs typeface="Open Sans" panose="020B0606030504020204" pitchFamily="34" charset="0"/>
              </a:rPr>
              <a:t> </a:t>
            </a:r>
            <a:r>
              <a:rPr lang="en-US" sz="2200" spc="120" dirty="0">
                <a:latin typeface="Open Sans" panose="020B0606030504020204" pitchFamily="34" charset="0"/>
                <a:ea typeface="Open Sans" panose="020B0606030504020204" pitchFamily="34" charset="0"/>
                <a:cs typeface="Open Sans" panose="020B0606030504020204" pitchFamily="34" charset="0"/>
              </a:rPr>
              <a:t>to</a:t>
            </a:r>
            <a:r>
              <a:rPr lang="en-US" sz="2200" spc="-90" dirty="0">
                <a:latin typeface="Open Sans" panose="020B0606030504020204" pitchFamily="34" charset="0"/>
                <a:ea typeface="Open Sans" panose="020B0606030504020204" pitchFamily="34" charset="0"/>
                <a:cs typeface="Open Sans" panose="020B0606030504020204" pitchFamily="34" charset="0"/>
              </a:rPr>
              <a:t> </a:t>
            </a:r>
            <a:r>
              <a:rPr lang="en-US" sz="2200" spc="75" dirty="0">
                <a:latin typeface="Open Sans" panose="020B0606030504020204" pitchFamily="34" charset="0"/>
                <a:ea typeface="Open Sans" panose="020B0606030504020204" pitchFamily="34" charset="0"/>
                <a:cs typeface="Open Sans" panose="020B0606030504020204" pitchFamily="34" charset="0"/>
              </a:rPr>
              <a:t>thrive</a:t>
            </a:r>
            <a:r>
              <a:rPr lang="en-US" sz="2200" spc="-70" dirty="0">
                <a:latin typeface="Open Sans" panose="020B0606030504020204" pitchFamily="34" charset="0"/>
                <a:ea typeface="Open Sans" panose="020B0606030504020204" pitchFamily="34" charset="0"/>
                <a:cs typeface="Open Sans" panose="020B0606030504020204" pitchFamily="34" charset="0"/>
              </a:rPr>
              <a:t> </a:t>
            </a:r>
            <a:r>
              <a:rPr lang="en-US" sz="2200" spc="95" dirty="0">
                <a:latin typeface="Open Sans" panose="020B0606030504020204" pitchFamily="34" charset="0"/>
                <a:ea typeface="Open Sans" panose="020B0606030504020204" pitchFamily="34" charset="0"/>
                <a:cs typeface="Open Sans" panose="020B0606030504020204" pitchFamily="34" charset="0"/>
              </a:rPr>
              <a:t>(underweight,</a:t>
            </a:r>
            <a:r>
              <a:rPr lang="en-US" sz="2200" spc="-40" dirty="0">
                <a:latin typeface="Open Sans" panose="020B0606030504020204" pitchFamily="34" charset="0"/>
                <a:ea typeface="Open Sans" panose="020B0606030504020204" pitchFamily="34" charset="0"/>
                <a:cs typeface="Open Sans" panose="020B0606030504020204" pitchFamily="34" charset="0"/>
              </a:rPr>
              <a:t> </a:t>
            </a:r>
            <a:r>
              <a:rPr lang="en-US" sz="2200" spc="65" dirty="0">
                <a:latin typeface="Open Sans" panose="020B0606030504020204" pitchFamily="34" charset="0"/>
                <a:ea typeface="Open Sans" panose="020B0606030504020204" pitchFamily="34" charset="0"/>
                <a:cs typeface="Open Sans" panose="020B0606030504020204" pitchFamily="34" charset="0"/>
              </a:rPr>
              <a:t>small</a:t>
            </a:r>
            <a:r>
              <a:rPr lang="en-US" sz="2200" spc="-15" dirty="0">
                <a:latin typeface="Open Sans" panose="020B0606030504020204" pitchFamily="34" charset="0"/>
                <a:ea typeface="Open Sans" panose="020B0606030504020204" pitchFamily="34" charset="0"/>
                <a:cs typeface="Open Sans" panose="020B0606030504020204" pitchFamily="34" charset="0"/>
              </a:rPr>
              <a:t> </a:t>
            </a:r>
            <a:r>
              <a:rPr lang="en-US" sz="2200" spc="45" dirty="0">
                <a:latin typeface="Open Sans" panose="020B0606030504020204" pitchFamily="34" charset="0"/>
                <a:ea typeface="Open Sans" panose="020B0606030504020204" pitchFamily="34" charset="0"/>
                <a:cs typeface="Open Sans" panose="020B0606030504020204" pitchFamily="34" charset="0"/>
              </a:rPr>
              <a:t>for</a:t>
            </a:r>
            <a:r>
              <a:rPr lang="en-US" sz="2200" spc="-140" dirty="0">
                <a:latin typeface="Open Sans" panose="020B0606030504020204" pitchFamily="34" charset="0"/>
                <a:ea typeface="Open Sans" panose="020B0606030504020204" pitchFamily="34" charset="0"/>
                <a:cs typeface="Open Sans" panose="020B0606030504020204" pitchFamily="34" charset="0"/>
              </a:rPr>
              <a:t> </a:t>
            </a:r>
            <a:r>
              <a:rPr lang="en-US" sz="2200" spc="20" dirty="0">
                <a:latin typeface="Open Sans" panose="020B0606030504020204" pitchFamily="34" charset="0"/>
                <a:ea typeface="Open Sans" panose="020B0606030504020204" pitchFamily="34" charset="0"/>
                <a:cs typeface="Open Sans" panose="020B0606030504020204" pitchFamily="34" charset="0"/>
              </a:rPr>
              <a:t>age)</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200" spc="60" dirty="0">
                <a:latin typeface="Open Sans" panose="020B0606030504020204" pitchFamily="34" charset="0"/>
                <a:ea typeface="Open Sans" panose="020B0606030504020204" pitchFamily="34" charset="0"/>
                <a:cs typeface="Open Sans" panose="020B0606030504020204" pitchFamily="34" charset="0"/>
              </a:rPr>
              <a:t>Hyperactivity</a:t>
            </a:r>
            <a:endParaRPr lang="en-US" sz="22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Content Placeholder 3">
            <a:extLst>
              <a:ext uri="{FF2B5EF4-FFF2-40B4-BE49-F238E27FC236}">
                <a16:creationId xmlns:a16="http://schemas.microsoft.com/office/drawing/2014/main" id="{73FFEF02-FAA5-4509-ADB1-1B9DCC02A8A9}"/>
              </a:ext>
            </a:extLst>
          </p:cNvPr>
          <p:cNvSpPr>
            <a:spLocks noGrp="1"/>
          </p:cNvSpPr>
          <p:nvPr>
            <p:ph sz="half" idx="10"/>
          </p:nvPr>
        </p:nvSpPr>
        <p:spPr>
          <a:xfrm>
            <a:off x="4997248" y="1420420"/>
            <a:ext cx="7011249" cy="4734318"/>
          </a:xfrm>
        </p:spPr>
        <p:txBody>
          <a:bodyPr/>
          <a:lstStyle/>
          <a:p>
            <a:pPr marL="355600" indent="-342900">
              <a:spcBef>
                <a:spcPts val="100"/>
              </a:spcBef>
              <a:buClr>
                <a:schemeClr val="accent1"/>
              </a:buClr>
              <a:buSzPct val="93750"/>
              <a:buFont typeface="Open Sans" panose="020B0606030504020204" pitchFamily="34" charset="0"/>
              <a:buChar char="&gt;"/>
              <a:tabLst>
                <a:tab pos="287020" algn="l"/>
              </a:tabLst>
            </a:pPr>
            <a:r>
              <a:rPr lang="en-US" sz="2400" spc="35" dirty="0">
                <a:latin typeface="Open Sans" panose="020B0606030504020204" pitchFamily="34" charset="0"/>
                <a:ea typeface="Open Sans" panose="020B0606030504020204" pitchFamily="34" charset="0"/>
                <a:cs typeface="Open Sans" panose="020B0606030504020204" pitchFamily="34" charset="0"/>
              </a:rPr>
              <a:t>Behavioral</a:t>
            </a:r>
            <a:r>
              <a:rPr lang="en-US" sz="2400" spc="-80" dirty="0">
                <a:latin typeface="Open Sans" panose="020B0606030504020204" pitchFamily="34" charset="0"/>
                <a:ea typeface="Open Sans" panose="020B0606030504020204" pitchFamily="34" charset="0"/>
                <a:cs typeface="Open Sans" panose="020B0606030504020204" pitchFamily="34" charset="0"/>
              </a:rPr>
              <a:t> </a:t>
            </a:r>
            <a:r>
              <a:rPr lang="en-US" sz="2400" spc="60" dirty="0">
                <a:latin typeface="Open Sans" panose="020B0606030504020204" pitchFamily="34" charset="0"/>
                <a:ea typeface="Open Sans" panose="020B0606030504020204" pitchFamily="34" charset="0"/>
                <a:cs typeface="Open Sans" panose="020B0606030504020204" pitchFamily="34" charset="0"/>
              </a:rPr>
              <a:t>signs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
              </a:spcBef>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Learning disabilities</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Habits of sucking, biting, rocking</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Sleep disorders</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Poor social skills</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Extreme reactions to common events</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Unusually fearful</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Overly compliant behaviors (unable to set limits)</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Suicidal thoughts or actions</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Self abuse</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Difficulty following rules or directions</a:t>
            </a: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Child expects to fail so does not try</a:t>
            </a:r>
          </a:p>
          <a:p>
            <a:pPr marL="457200" indent="-457200">
              <a:buClr>
                <a:schemeClr val="accent1"/>
              </a:buClr>
              <a:buFont typeface="Open Sans" panose="020B0606030504020204" pitchFamily="34" charset="0"/>
              <a:buChar char="&gt;"/>
            </a:pPr>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49964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A6B36-EF33-4A5A-BD99-8D8FFEA1F1A8}"/>
              </a:ext>
            </a:extLst>
          </p:cNvPr>
          <p:cNvSpPr>
            <a:spLocks noGrp="1"/>
          </p:cNvSpPr>
          <p:nvPr>
            <p:ph type="title"/>
          </p:nvPr>
        </p:nvSpPr>
        <p:spPr>
          <a:xfrm>
            <a:off x="3530517" y="2413291"/>
            <a:ext cx="10059452" cy="876300"/>
          </a:xfrm>
        </p:spPr>
        <p:txBody>
          <a:bodyPr/>
          <a:lstStyle/>
          <a:p>
            <a:r>
              <a:rPr lang="en-US" dirty="0"/>
              <a:t>Reporting Child Abuse</a:t>
            </a:r>
          </a:p>
        </p:txBody>
      </p:sp>
    </p:spTree>
    <p:extLst>
      <p:ext uri="{BB962C8B-B14F-4D97-AF65-F5344CB8AC3E}">
        <p14:creationId xmlns:p14="http://schemas.microsoft.com/office/powerpoint/2010/main" val="1143067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F75BC-CE3B-47E5-A398-32BE682CE4BB}"/>
              </a:ext>
            </a:extLst>
          </p:cNvPr>
          <p:cNvSpPr>
            <a:spLocks noGrp="1"/>
          </p:cNvSpPr>
          <p:nvPr>
            <p:ph type="title"/>
          </p:nvPr>
        </p:nvSpPr>
        <p:spPr/>
        <p:txBody>
          <a:bodyPr/>
          <a:lstStyle/>
          <a:p>
            <a:r>
              <a:rPr lang="en-US" spc="0" dirty="0"/>
              <a:t>Mandated Reporters</a:t>
            </a:r>
          </a:p>
        </p:txBody>
      </p:sp>
      <p:sp>
        <p:nvSpPr>
          <p:cNvPr id="3" name="Content Placeholder 2">
            <a:extLst>
              <a:ext uri="{FF2B5EF4-FFF2-40B4-BE49-F238E27FC236}">
                <a16:creationId xmlns:a16="http://schemas.microsoft.com/office/drawing/2014/main" id="{3DD7624A-0691-492C-B8F7-58CD960DDEDF}"/>
              </a:ext>
            </a:extLst>
          </p:cNvPr>
          <p:cNvSpPr>
            <a:spLocks noGrp="1"/>
          </p:cNvSpPr>
          <p:nvPr>
            <p:ph sz="half" idx="1"/>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55" dirty="0">
                <a:latin typeface="Open Sans" panose="020B0606030504020204" pitchFamily="34" charset="0"/>
                <a:ea typeface="Open Sans" panose="020B0606030504020204" pitchFamily="34" charset="0"/>
                <a:cs typeface="Open Sans" panose="020B0606030504020204" pitchFamily="34" charset="0"/>
              </a:rPr>
              <a:t>Teachers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90" dirty="0">
                <a:latin typeface="Open Sans" panose="020B0606030504020204" pitchFamily="34" charset="0"/>
                <a:ea typeface="Open Sans" panose="020B0606030504020204" pitchFamily="34" charset="0"/>
                <a:cs typeface="Open Sans" panose="020B0606030504020204" pitchFamily="34" charset="0"/>
              </a:rPr>
              <a:t>Doctors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85" dirty="0">
                <a:latin typeface="Open Sans" panose="020B0606030504020204" pitchFamily="34" charset="0"/>
                <a:ea typeface="Open Sans" panose="020B0606030504020204" pitchFamily="34" charset="0"/>
                <a:cs typeface="Open Sans" panose="020B0606030504020204" pitchFamily="34" charset="0"/>
              </a:rPr>
              <a:t>Nurses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20" dirty="0">
                <a:latin typeface="Open Sans" panose="020B0606030504020204" pitchFamily="34" charset="0"/>
                <a:ea typeface="Open Sans" panose="020B0606030504020204" pitchFamily="34" charset="0"/>
                <a:cs typeface="Open Sans" panose="020B0606030504020204" pitchFamily="34" charset="0"/>
              </a:rPr>
              <a:t>Social</a:t>
            </a:r>
            <a:r>
              <a:rPr lang="en-US" spc="-12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workers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80" dirty="0">
                <a:latin typeface="Open Sans" panose="020B0606030504020204" pitchFamily="34" charset="0"/>
                <a:ea typeface="Open Sans" panose="020B0606030504020204" pitchFamily="34" charset="0"/>
                <a:cs typeface="Open Sans" panose="020B0606030504020204" pitchFamily="34" charset="0"/>
              </a:rPr>
              <a:t>Counselors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0"/>
              </a:spcBef>
              <a:buClr>
                <a:schemeClr val="accent1"/>
              </a:buClr>
              <a:buSzPct val="94230"/>
              <a:buFont typeface="Open Sans" panose="020B0606030504020204" pitchFamily="34" charset="0"/>
              <a:buChar char="&gt;"/>
              <a:tabLst>
                <a:tab pos="287020" algn="l"/>
              </a:tabLst>
            </a:pPr>
            <a:r>
              <a:rPr lang="en-US" spc="55" dirty="0">
                <a:latin typeface="Open Sans" panose="020B0606030504020204" pitchFamily="34" charset="0"/>
                <a:ea typeface="Open Sans" panose="020B0606030504020204" pitchFamily="34" charset="0"/>
                <a:cs typeface="Open Sans" panose="020B0606030504020204" pitchFamily="34" charset="0"/>
              </a:rPr>
              <a:t>Psychologists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4">
            <a:extLst>
              <a:ext uri="{FF2B5EF4-FFF2-40B4-BE49-F238E27FC236}">
                <a16:creationId xmlns:a16="http://schemas.microsoft.com/office/drawing/2014/main" id="{69D622B1-BE2D-41A2-9D51-5187ABAAEC7E}"/>
              </a:ext>
            </a:extLst>
          </p:cNvPr>
          <p:cNvSpPr/>
          <p:nvPr/>
        </p:nvSpPr>
        <p:spPr>
          <a:xfrm>
            <a:off x="6099177" y="1520889"/>
            <a:ext cx="4134381" cy="416813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81506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C1C1E-F653-4803-B9C3-847A18AC615E}"/>
              </a:ext>
            </a:extLst>
          </p:cNvPr>
          <p:cNvSpPr>
            <a:spLocks noGrp="1"/>
          </p:cNvSpPr>
          <p:nvPr>
            <p:ph type="title"/>
          </p:nvPr>
        </p:nvSpPr>
        <p:spPr/>
        <p:txBody>
          <a:bodyPr/>
          <a:lstStyle/>
          <a:p>
            <a:r>
              <a:rPr lang="en-US" spc="0" dirty="0"/>
              <a:t>Reporting Child Abuse in Texas</a:t>
            </a:r>
          </a:p>
        </p:txBody>
      </p:sp>
      <p:sp>
        <p:nvSpPr>
          <p:cNvPr id="3" name="Content Placeholder 2">
            <a:extLst>
              <a:ext uri="{FF2B5EF4-FFF2-40B4-BE49-F238E27FC236}">
                <a16:creationId xmlns:a16="http://schemas.microsoft.com/office/drawing/2014/main" id="{AA059AFD-CA27-4A7C-BC4D-6C87833889C3}"/>
              </a:ext>
            </a:extLst>
          </p:cNvPr>
          <p:cNvSpPr>
            <a:spLocks noGrp="1"/>
          </p:cNvSpPr>
          <p:nvPr>
            <p:ph sz="half" idx="1"/>
          </p:nvPr>
        </p:nvSpPr>
        <p:spPr>
          <a:xfrm>
            <a:off x="7151785" y="1420420"/>
            <a:ext cx="5349874" cy="3450160"/>
          </a:xfrm>
        </p:spPr>
        <p:txBody>
          <a:bodyPr/>
          <a:lstStyle/>
          <a:p>
            <a:pPr marR="761365">
              <a:spcBef>
                <a:spcPts val="735"/>
              </a:spcBef>
            </a:pPr>
            <a:r>
              <a:rPr lang="en-US" dirty="0">
                <a:latin typeface="Open Sans" panose="020B0606030504020204" pitchFamily="34" charset="0"/>
                <a:ea typeface="Open Sans" panose="020B0606030504020204" pitchFamily="34" charset="0"/>
                <a:cs typeface="Open Sans" panose="020B0606030504020204" pitchFamily="34" charset="0"/>
              </a:rPr>
              <a:t>Texas Department of Family and Protective Services</a:t>
            </a:r>
          </a:p>
          <a:p>
            <a:pPr marL="342900" marR="761365" indent="-342900">
              <a:spcBef>
                <a:spcPts val="735"/>
              </a:spcBef>
              <a:buClr>
                <a:schemeClr val="accent1"/>
              </a:buClr>
              <a:buFont typeface="Open Sans" panose="020B0606030504020204" pitchFamily="34" charset="0"/>
              <a:buChar char="&gt;"/>
            </a:pPr>
            <a:r>
              <a:rPr lang="en-US" sz="2400" dirty="0">
                <a:latin typeface="Open Sans" panose="020B0606030504020204" pitchFamily="34" charset="0"/>
                <a:ea typeface="Open Sans" panose="020B0606030504020204" pitchFamily="34" charset="0"/>
                <a:cs typeface="Open Sans" panose="020B0606030504020204" pitchFamily="34" charset="0"/>
              </a:rPr>
              <a:t>1-800-252-5400</a:t>
            </a:r>
          </a:p>
          <a:p>
            <a:pPr marL="1028700" marR="761365" lvl="2">
              <a:spcBef>
                <a:spcPts val="735"/>
              </a:spcBef>
              <a:buFont typeface="Open Sans" panose="020B0606030504020204" pitchFamily="34" charset="0"/>
              <a:buChar char="&gt;"/>
            </a:pPr>
            <a:r>
              <a:rPr lang="en-US" sz="1800" dirty="0">
                <a:latin typeface="Open Sans" panose="020B0606030504020204" pitchFamily="34" charset="0"/>
                <a:ea typeface="Open Sans" panose="020B0606030504020204" pitchFamily="34" charset="0"/>
                <a:cs typeface="Open Sans" panose="020B0606030504020204" pitchFamily="34" charset="0"/>
              </a:rPr>
              <a:t>The Abuse Hotline is toll-free and open 24 hours a day, 7 days a week</a:t>
            </a:r>
          </a:p>
          <a:p>
            <a:pPr marL="342900" marR="761365" indent="-342900">
              <a:spcBef>
                <a:spcPts val="735"/>
              </a:spcBef>
              <a:buClr>
                <a:schemeClr val="accent1"/>
              </a:buClr>
              <a:buFont typeface="Open Sans" panose="020B0606030504020204" pitchFamily="34" charset="0"/>
              <a:buChar char="&gt;"/>
            </a:pPr>
            <a:r>
              <a:rPr lang="en-US" sz="2400" dirty="0">
                <a:latin typeface="Open Sans" panose="020B0606030504020204" pitchFamily="34" charset="0"/>
                <a:ea typeface="Open Sans" panose="020B0606030504020204" pitchFamily="34" charset="0"/>
                <a:cs typeface="Open Sans" panose="020B0606030504020204" pitchFamily="34" charset="0"/>
                <a:hlinkClick r:id="rId2" action="ppaction://hlinkfile"/>
              </a:rPr>
              <a:t>TxAbuseHotline.org</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28700" marR="761365" lvl="2">
              <a:spcBef>
                <a:spcPts val="735"/>
              </a:spcBef>
              <a:buFont typeface="Open Sans" panose="020B0606030504020204" pitchFamily="34" charset="0"/>
              <a:buChar char="&gt;"/>
            </a:pPr>
            <a:r>
              <a:rPr lang="en-US" sz="1800" dirty="0">
                <a:latin typeface="Open Sans" panose="020B0606030504020204" pitchFamily="34" charset="0"/>
                <a:ea typeface="Open Sans" panose="020B0606030504020204" pitchFamily="34" charset="0"/>
                <a:cs typeface="Open Sans" panose="020B0606030504020204" pitchFamily="34" charset="0"/>
              </a:rPr>
              <a:t>Report cases online and get a response within 24 hours</a:t>
            </a:r>
          </a:p>
          <a:p>
            <a:endParaRPr lang="en-US" dirty="0"/>
          </a:p>
        </p:txBody>
      </p:sp>
      <p:sp>
        <p:nvSpPr>
          <p:cNvPr id="4" name="Content Placeholder 3">
            <a:extLst>
              <a:ext uri="{FF2B5EF4-FFF2-40B4-BE49-F238E27FC236}">
                <a16:creationId xmlns:a16="http://schemas.microsoft.com/office/drawing/2014/main" id="{0CDF06DB-603F-4FCA-A8C8-93D3CB339DCC}"/>
              </a:ext>
            </a:extLst>
          </p:cNvPr>
          <p:cNvSpPr>
            <a:spLocks noGrp="1"/>
          </p:cNvSpPr>
          <p:nvPr>
            <p:ph sz="half" idx="10"/>
          </p:nvPr>
        </p:nvSpPr>
        <p:spPr>
          <a:xfrm>
            <a:off x="317239" y="1420420"/>
            <a:ext cx="7595119" cy="4554209"/>
          </a:xfrm>
        </p:spPr>
        <p:txBody>
          <a:bodyPr/>
          <a:lstStyle/>
          <a:p>
            <a:pPr marL="12700">
              <a:spcBef>
                <a:spcPts val="735"/>
              </a:spcBef>
              <a:buClr>
                <a:srgbClr val="0BD0D9"/>
              </a:buClr>
              <a:buSzPct val="94230"/>
              <a:tabLst>
                <a:tab pos="287020" algn="l"/>
              </a:tabLst>
            </a:pPr>
            <a:r>
              <a:rPr lang="en-US" spc="110" dirty="0">
                <a:latin typeface="Open Sans" panose="020B0606030504020204" pitchFamily="34" charset="0"/>
                <a:ea typeface="Open Sans" panose="020B0606030504020204" pitchFamily="34" charset="0"/>
                <a:cs typeface="Open Sans" panose="020B0606030504020204" pitchFamily="34" charset="0"/>
              </a:rPr>
              <a:t>Information</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130" dirty="0">
                <a:latin typeface="Open Sans" panose="020B0606030504020204" pitchFamily="34" charset="0"/>
                <a:ea typeface="Open Sans" panose="020B0606030504020204" pitchFamily="34" charset="0"/>
                <a:cs typeface="Open Sans" panose="020B0606030504020204" pitchFamily="34" charset="0"/>
              </a:rPr>
              <a:t>to</a:t>
            </a:r>
            <a:r>
              <a:rPr lang="en-US" spc="-85"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have</a:t>
            </a:r>
            <a:r>
              <a:rPr lang="en-US" spc="-130"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on</a:t>
            </a:r>
            <a:r>
              <a:rPr lang="en-US" spc="-40" dirty="0">
                <a:latin typeface="Open Sans" panose="020B0606030504020204" pitchFamily="34" charset="0"/>
                <a:ea typeface="Open Sans" panose="020B0606030504020204" pitchFamily="34" charset="0"/>
                <a:cs typeface="Open Sans" panose="020B0606030504020204" pitchFamily="34" charset="0"/>
              </a:rPr>
              <a:t> </a:t>
            </a:r>
            <a:r>
              <a:rPr lang="en-US" spc="170" dirty="0">
                <a:latin typeface="Open Sans" panose="020B0606030504020204" pitchFamily="34" charset="0"/>
                <a:ea typeface="Open Sans" panose="020B0606030504020204" pitchFamily="34" charset="0"/>
                <a:cs typeface="Open Sans" panose="020B0606030504020204" pitchFamily="34" charset="0"/>
              </a:rPr>
              <a:t>hand</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before</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reporting</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child</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abuse</a:t>
            </a:r>
            <a:r>
              <a:rPr lang="en-US" spc="-65" dirty="0">
                <a:latin typeface="Open Sans" panose="020B0606030504020204" pitchFamily="34" charset="0"/>
                <a:ea typeface="Open Sans" panose="020B0606030504020204" pitchFamily="34" charset="0"/>
                <a:cs typeface="Open Sans" panose="020B0606030504020204" pitchFamily="34" charset="0"/>
              </a:rPr>
              <a:t> </a:t>
            </a:r>
            <a:r>
              <a:rPr lang="en-US" spc="10" dirty="0">
                <a:latin typeface="Open Sans" panose="020B0606030504020204" pitchFamily="34" charset="0"/>
                <a:ea typeface="Open Sans" panose="020B0606030504020204" pitchFamily="34" charset="0"/>
                <a:cs typeface="Open Sans" panose="020B0606030504020204" pitchFamily="34" charset="0"/>
              </a:rPr>
              <a:t>(if</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50" dirty="0">
                <a:latin typeface="Open Sans" panose="020B0606030504020204" pitchFamily="34" charset="0"/>
                <a:ea typeface="Open Sans" panose="020B0606030504020204" pitchFamily="34" charset="0"/>
                <a:cs typeface="Open Sans" panose="020B0606030504020204" pitchFamily="34" charset="0"/>
              </a:rPr>
              <a:t>known):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05765" indent="-342900">
              <a:spcBef>
                <a:spcPts val="585"/>
              </a:spcBef>
              <a:buClr>
                <a:schemeClr val="accent1"/>
              </a:buClr>
              <a:buSzPct val="85416"/>
              <a:buFont typeface="Open Sans" panose="020B0606030504020204" pitchFamily="34" charset="0"/>
              <a:buChar char="&gt;"/>
              <a:tabLst>
                <a:tab pos="652780" algn="l"/>
                <a:tab pos="2239010" algn="l"/>
              </a:tabLst>
            </a:pPr>
            <a:r>
              <a:rPr lang="en-US" sz="2400" spc="80" dirty="0">
                <a:solidFill>
                  <a:schemeClr val="tx1"/>
                </a:solidFill>
                <a:latin typeface="Open Sans" panose="020B0606030504020204" pitchFamily="34" charset="0"/>
                <a:ea typeface="Open Sans" panose="020B0606030504020204" pitchFamily="34" charset="0"/>
                <a:cs typeface="Open Sans" panose="020B0606030504020204" pitchFamily="34" charset="0"/>
              </a:rPr>
              <a:t>Name,</a:t>
            </a:r>
            <a:r>
              <a:rPr lang="en-US" sz="2400" spc="-7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35" dirty="0">
                <a:solidFill>
                  <a:schemeClr val="tx1"/>
                </a:solidFill>
                <a:latin typeface="Open Sans" panose="020B0606030504020204" pitchFamily="34" charset="0"/>
                <a:ea typeface="Open Sans" panose="020B0606030504020204" pitchFamily="34" charset="0"/>
                <a:cs typeface="Open Sans" panose="020B0606030504020204" pitchFamily="34" charset="0"/>
              </a:rPr>
              <a:t>age, </a:t>
            </a:r>
            <a:r>
              <a:rPr lang="en-US" sz="2400" spc="90" dirty="0">
                <a:solidFill>
                  <a:schemeClr val="tx1"/>
                </a:solidFill>
                <a:latin typeface="Open Sans" panose="020B0606030504020204" pitchFamily="34" charset="0"/>
                <a:ea typeface="Open Sans" panose="020B0606030504020204" pitchFamily="34" charset="0"/>
                <a:cs typeface="Open Sans" panose="020B0606030504020204" pitchFamily="34" charset="0"/>
              </a:rPr>
              <a:t>address </a:t>
            </a:r>
            <a:r>
              <a:rPr lang="en-US" sz="2400" spc="15" dirty="0">
                <a:solidFill>
                  <a:schemeClr val="tx1"/>
                </a:solidFill>
                <a:latin typeface="Open Sans" panose="020B0606030504020204" pitchFamily="34" charset="0"/>
                <a:ea typeface="Open Sans" panose="020B0606030504020204" pitchFamily="34" charset="0"/>
                <a:cs typeface="Open Sans" panose="020B0606030504020204" pitchFamily="34" charset="0"/>
              </a:rPr>
              <a:t>of </a:t>
            </a:r>
            <a:r>
              <a:rPr lang="en-US" sz="2400" spc="150" dirty="0">
                <a:solidFill>
                  <a:schemeClr val="tx1"/>
                </a:solidFill>
                <a:latin typeface="Open Sans" panose="020B0606030504020204" pitchFamily="34" charset="0"/>
                <a:ea typeface="Open Sans" panose="020B0606030504020204" pitchFamily="34" charset="0"/>
                <a:cs typeface="Open Sans" panose="020B0606030504020204" pitchFamily="34" charset="0"/>
              </a:rPr>
              <a:t>the</a:t>
            </a:r>
            <a:r>
              <a:rPr lang="en-US" sz="2400" spc="-28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80" dirty="0">
                <a:solidFill>
                  <a:schemeClr val="tx1"/>
                </a:solidFill>
                <a:latin typeface="Open Sans" panose="020B0606030504020204" pitchFamily="34" charset="0"/>
                <a:ea typeface="Open Sans" panose="020B0606030504020204" pitchFamily="34" charset="0"/>
                <a:cs typeface="Open Sans" panose="020B0606030504020204" pitchFamily="34" charset="0"/>
              </a:rPr>
              <a:t>child</a:t>
            </a:r>
            <a:endPar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405765" indent="-342900">
              <a:spcBef>
                <a:spcPts val="575"/>
              </a:spcBef>
              <a:buClr>
                <a:schemeClr val="accent1"/>
              </a:buClr>
              <a:buSzPct val="85416"/>
              <a:buFont typeface="Open Sans" panose="020B0606030504020204" pitchFamily="34" charset="0"/>
              <a:buChar char="&gt;"/>
              <a:tabLst>
                <a:tab pos="652780" algn="l"/>
              </a:tabLst>
            </a:pPr>
            <a:r>
              <a:rPr lang="en-US" sz="2400" spc="-30" dirty="0">
                <a:solidFill>
                  <a:schemeClr val="tx1"/>
                </a:solidFill>
                <a:latin typeface="Open Sans" panose="020B0606030504020204" pitchFamily="34" charset="0"/>
                <a:ea typeface="Open Sans" panose="020B0606030504020204" pitchFamily="34" charset="0"/>
                <a:cs typeface="Open Sans" panose="020B0606030504020204" pitchFamily="34" charset="0"/>
              </a:rPr>
              <a:t>Your</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40" dirty="0">
                <a:solidFill>
                  <a:schemeClr val="tx1"/>
                </a:solidFill>
                <a:latin typeface="Open Sans" panose="020B0606030504020204" pitchFamily="34" charset="0"/>
                <a:ea typeface="Open Sans" panose="020B0606030504020204" pitchFamily="34" charset="0"/>
                <a:cs typeface="Open Sans" panose="020B0606030504020204" pitchFamily="34" charset="0"/>
              </a:rPr>
              <a:t>name</a:t>
            </a:r>
            <a:r>
              <a:rPr lang="en-US" sz="2400" spc="-11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45" dirty="0">
                <a:solidFill>
                  <a:schemeClr val="tx1"/>
                </a:solidFill>
                <a:latin typeface="Open Sans" panose="020B0606030504020204" pitchFamily="34" charset="0"/>
                <a:ea typeface="Open Sans" panose="020B0606030504020204" pitchFamily="34" charset="0"/>
                <a:cs typeface="Open Sans" panose="020B0606030504020204" pitchFamily="34" charset="0"/>
              </a:rPr>
              <a:t>and</a:t>
            </a:r>
            <a:r>
              <a:rPr lang="en-US" sz="2400" spc="-5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contact</a:t>
            </a:r>
            <a:r>
              <a:rPr lang="en-US" sz="2400" spc="-3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information</a:t>
            </a:r>
            <a:endPar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405765" indent="-342900">
              <a:spcBef>
                <a:spcPts val="575"/>
              </a:spcBef>
              <a:buClr>
                <a:schemeClr val="accent1"/>
              </a:buClr>
              <a:buSzPct val="85416"/>
              <a:buFont typeface="Open Sans" panose="020B0606030504020204" pitchFamily="34" charset="0"/>
              <a:buChar char="&gt;"/>
              <a:tabLst>
                <a:tab pos="652780" algn="l"/>
              </a:tabLst>
            </a:pPr>
            <a:r>
              <a:rPr lang="en-US" sz="2400" spc="-114" dirty="0">
                <a:solidFill>
                  <a:schemeClr val="tx1"/>
                </a:solidFill>
                <a:latin typeface="Open Sans" panose="020B0606030504020204" pitchFamily="34" charset="0"/>
                <a:ea typeface="Open Sans" panose="020B0606030504020204" pitchFamily="34" charset="0"/>
                <a:cs typeface="Open Sans" panose="020B0606030504020204" pitchFamily="34" charset="0"/>
              </a:rPr>
              <a:t>A</a:t>
            </a:r>
            <a:r>
              <a:rPr lang="en-US" sz="2400" spc="-6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55" dirty="0">
                <a:solidFill>
                  <a:schemeClr val="tx1"/>
                </a:solidFill>
                <a:latin typeface="Open Sans" panose="020B0606030504020204" pitchFamily="34" charset="0"/>
                <a:ea typeface="Open Sans" panose="020B0606030504020204" pitchFamily="34" charset="0"/>
                <a:cs typeface="Open Sans" panose="020B0606030504020204" pitchFamily="34" charset="0"/>
              </a:rPr>
              <a:t>brief</a:t>
            </a:r>
            <a:r>
              <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95" dirty="0">
                <a:solidFill>
                  <a:schemeClr val="tx1"/>
                </a:solidFill>
                <a:latin typeface="Open Sans" panose="020B0606030504020204" pitchFamily="34" charset="0"/>
                <a:ea typeface="Open Sans" panose="020B0606030504020204" pitchFamily="34" charset="0"/>
                <a:cs typeface="Open Sans" panose="020B0606030504020204" pitchFamily="34" charset="0"/>
              </a:rPr>
              <a:t>description</a:t>
            </a: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5" dirty="0">
                <a:solidFill>
                  <a:schemeClr val="tx1"/>
                </a:solidFill>
                <a:latin typeface="Open Sans" panose="020B0606030504020204" pitchFamily="34" charset="0"/>
                <a:ea typeface="Open Sans" panose="020B0606030504020204" pitchFamily="34" charset="0"/>
                <a:cs typeface="Open Sans" panose="020B0606030504020204" pitchFamily="34" charset="0"/>
              </a:rPr>
              <a:t>of</a:t>
            </a:r>
            <a:r>
              <a:rPr lang="en-US" sz="2400" spc="3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50" dirty="0">
                <a:solidFill>
                  <a:schemeClr val="tx1"/>
                </a:solidFill>
                <a:latin typeface="Open Sans" panose="020B0606030504020204" pitchFamily="34" charset="0"/>
                <a:ea typeface="Open Sans" panose="020B0606030504020204" pitchFamily="34" charset="0"/>
                <a:cs typeface="Open Sans" panose="020B0606030504020204" pitchFamily="34" charset="0"/>
              </a:rPr>
              <a:t>the</a:t>
            </a:r>
            <a:r>
              <a:rPr lang="en-US" sz="2400" spc="-12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situation</a:t>
            </a:r>
            <a:r>
              <a:rPr lang="en-US" sz="2400" spc="-114"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45" dirty="0">
                <a:solidFill>
                  <a:schemeClr val="tx1"/>
                </a:solidFill>
                <a:latin typeface="Open Sans" panose="020B0606030504020204" pitchFamily="34" charset="0"/>
                <a:ea typeface="Open Sans" panose="020B0606030504020204" pitchFamily="34" charset="0"/>
                <a:cs typeface="Open Sans" panose="020B0606030504020204" pitchFamily="34" charset="0"/>
              </a:rPr>
              <a:t>and</a:t>
            </a:r>
            <a:r>
              <a:rPr lang="en-US" sz="2400" spc="-5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80" dirty="0">
                <a:solidFill>
                  <a:schemeClr val="tx1"/>
                </a:solidFill>
                <a:latin typeface="Open Sans" panose="020B0606030504020204" pitchFamily="34" charset="0"/>
                <a:ea typeface="Open Sans" panose="020B0606030504020204" pitchFamily="34" charset="0"/>
                <a:cs typeface="Open Sans" panose="020B0606030504020204" pitchFamily="34" charset="0"/>
              </a:rPr>
              <a:t>child</a:t>
            </a:r>
            <a:endPar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405765" indent="-342900">
              <a:spcBef>
                <a:spcPts val="575"/>
              </a:spcBef>
              <a:buClr>
                <a:schemeClr val="accent1"/>
              </a:buClr>
              <a:buSzPct val="85416"/>
              <a:buFont typeface="Open Sans" panose="020B0606030504020204" pitchFamily="34" charset="0"/>
              <a:buChar char="&gt;"/>
              <a:tabLst>
                <a:tab pos="652780" algn="l"/>
              </a:tabLst>
            </a:pP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Current</a:t>
            </a:r>
            <a:r>
              <a:rPr lang="en-US" sz="2400" spc="-6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60" dirty="0">
                <a:solidFill>
                  <a:schemeClr val="tx1"/>
                </a:solidFill>
                <a:latin typeface="Open Sans" panose="020B0606030504020204" pitchFamily="34" charset="0"/>
                <a:ea typeface="Open Sans" panose="020B0606030504020204" pitchFamily="34" charset="0"/>
                <a:cs typeface="Open Sans" panose="020B0606030504020204" pitchFamily="34" charset="0"/>
              </a:rPr>
              <a:t>injuries,</a:t>
            </a:r>
            <a:r>
              <a:rPr lang="en-US" sz="2400" spc="-1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80" dirty="0">
                <a:solidFill>
                  <a:schemeClr val="tx1"/>
                </a:solidFill>
                <a:latin typeface="Open Sans" panose="020B0606030504020204" pitchFamily="34" charset="0"/>
                <a:ea typeface="Open Sans" panose="020B0606030504020204" pitchFamily="34" charset="0"/>
                <a:cs typeface="Open Sans" panose="020B0606030504020204" pitchFamily="34" charset="0"/>
              </a:rPr>
              <a:t>medical</a:t>
            </a:r>
            <a:r>
              <a:rPr lang="en-US" sz="2400" spc="-4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95" dirty="0">
                <a:solidFill>
                  <a:schemeClr val="tx1"/>
                </a:solidFill>
                <a:latin typeface="Open Sans" panose="020B0606030504020204" pitchFamily="34" charset="0"/>
                <a:ea typeface="Open Sans" panose="020B0606030504020204" pitchFamily="34" charset="0"/>
                <a:cs typeface="Open Sans" panose="020B0606030504020204" pitchFamily="34" charset="0"/>
              </a:rPr>
              <a:t>problems</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or</a:t>
            </a:r>
            <a:r>
              <a:rPr lang="en-US" sz="2400" spc="-6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65" dirty="0">
                <a:solidFill>
                  <a:schemeClr val="tx1"/>
                </a:solidFill>
                <a:latin typeface="Open Sans" panose="020B0606030504020204" pitchFamily="34" charset="0"/>
                <a:ea typeface="Open Sans" panose="020B0606030504020204" pitchFamily="34" charset="0"/>
                <a:cs typeface="Open Sans" panose="020B0606030504020204" pitchFamily="34" charset="0"/>
              </a:rPr>
              <a:t>behavioral</a:t>
            </a:r>
            <a:r>
              <a:rPr lang="en-US" sz="2400" spc="-5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95" dirty="0">
                <a:solidFill>
                  <a:schemeClr val="tx1"/>
                </a:solidFill>
                <a:latin typeface="Open Sans" panose="020B0606030504020204" pitchFamily="34" charset="0"/>
                <a:ea typeface="Open Sans" panose="020B0606030504020204" pitchFamily="34" charset="0"/>
                <a:cs typeface="Open Sans" panose="020B0606030504020204" pitchFamily="34" charset="0"/>
              </a:rPr>
              <a:t>problems</a:t>
            </a:r>
            <a:endPar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405765" indent="-342900">
              <a:spcBef>
                <a:spcPts val="580"/>
              </a:spcBef>
              <a:buClr>
                <a:schemeClr val="accent1"/>
              </a:buClr>
              <a:buSzPct val="85416"/>
              <a:buFont typeface="Open Sans" panose="020B0606030504020204" pitchFamily="34" charset="0"/>
              <a:buChar char="&gt;"/>
              <a:tabLst>
                <a:tab pos="652780" algn="l"/>
              </a:tabLst>
            </a:pPr>
            <a:r>
              <a:rPr lang="en-US" sz="2400" spc="45" dirty="0">
                <a:solidFill>
                  <a:schemeClr val="tx1"/>
                </a:solidFill>
                <a:latin typeface="Open Sans" panose="020B0606030504020204" pitchFamily="34" charset="0"/>
                <a:ea typeface="Open Sans" panose="020B0606030504020204" pitchFamily="34" charset="0"/>
                <a:cs typeface="Open Sans" panose="020B0606030504020204" pitchFamily="34" charset="0"/>
              </a:rPr>
              <a:t>Parents’</a:t>
            </a:r>
            <a:r>
              <a:rPr lang="en-US" sz="2400" spc="-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20" dirty="0">
                <a:solidFill>
                  <a:schemeClr val="tx1"/>
                </a:solidFill>
                <a:latin typeface="Open Sans" panose="020B0606030504020204" pitchFamily="34" charset="0"/>
                <a:ea typeface="Open Sans" panose="020B0606030504020204" pitchFamily="34" charset="0"/>
                <a:cs typeface="Open Sans" panose="020B0606030504020204" pitchFamily="34" charset="0"/>
              </a:rPr>
              <a:t>names</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45" dirty="0">
                <a:solidFill>
                  <a:schemeClr val="tx1"/>
                </a:solidFill>
                <a:latin typeface="Open Sans" panose="020B0606030504020204" pitchFamily="34" charset="0"/>
                <a:ea typeface="Open Sans" panose="020B0606030504020204" pitchFamily="34" charset="0"/>
                <a:cs typeface="Open Sans" panose="020B0606030504020204" pitchFamily="34" charset="0"/>
              </a:rPr>
              <a:t>and</a:t>
            </a:r>
            <a:r>
              <a:rPr lang="en-US" sz="2400" spc="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20" dirty="0">
                <a:solidFill>
                  <a:schemeClr val="tx1"/>
                </a:solidFill>
                <a:latin typeface="Open Sans" panose="020B0606030504020204" pitchFamily="34" charset="0"/>
                <a:ea typeface="Open Sans" panose="020B0606030504020204" pitchFamily="34" charset="0"/>
                <a:cs typeface="Open Sans" panose="020B0606030504020204" pitchFamily="34" charset="0"/>
              </a:rPr>
              <a:t>names</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5" dirty="0">
                <a:solidFill>
                  <a:schemeClr val="tx1"/>
                </a:solidFill>
                <a:latin typeface="Open Sans" panose="020B0606030504020204" pitchFamily="34" charset="0"/>
                <a:ea typeface="Open Sans" panose="020B0606030504020204" pitchFamily="34" charset="0"/>
                <a:cs typeface="Open Sans" panose="020B0606030504020204" pitchFamily="34" charset="0"/>
              </a:rPr>
              <a:t>of</a:t>
            </a:r>
            <a:r>
              <a:rPr lang="en-US" sz="2400" spc="1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55" dirty="0">
                <a:solidFill>
                  <a:schemeClr val="tx1"/>
                </a:solidFill>
                <a:latin typeface="Open Sans" panose="020B0606030504020204" pitchFamily="34" charset="0"/>
                <a:ea typeface="Open Sans" panose="020B0606030504020204" pitchFamily="34" charset="0"/>
                <a:cs typeface="Open Sans" panose="020B0606030504020204" pitchFamily="34" charset="0"/>
              </a:rPr>
              <a:t>siblings</a:t>
            </a:r>
            <a:r>
              <a:rPr lang="en-US" sz="2400" spc="-5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in</a:t>
            </a:r>
            <a:r>
              <a:rPr lang="en-US" sz="2400" spc="-6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50" dirty="0">
                <a:solidFill>
                  <a:schemeClr val="tx1"/>
                </a:solidFill>
                <a:latin typeface="Open Sans" panose="020B0606030504020204" pitchFamily="34" charset="0"/>
                <a:ea typeface="Open Sans" panose="020B0606030504020204" pitchFamily="34" charset="0"/>
                <a:cs typeface="Open Sans" panose="020B0606030504020204" pitchFamily="34" charset="0"/>
              </a:rPr>
              <a:t>the</a:t>
            </a:r>
            <a:r>
              <a:rPr lang="en-US" sz="2400" spc="-6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40" dirty="0">
                <a:solidFill>
                  <a:schemeClr val="tx1"/>
                </a:solidFill>
                <a:latin typeface="Open Sans" panose="020B0606030504020204" pitchFamily="34" charset="0"/>
                <a:ea typeface="Open Sans" panose="020B0606030504020204" pitchFamily="34" charset="0"/>
                <a:cs typeface="Open Sans" panose="020B0606030504020204" pitchFamily="34" charset="0"/>
              </a:rPr>
              <a:t>home</a:t>
            </a:r>
            <a:endPar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405765" indent="-342900">
              <a:spcBef>
                <a:spcPts val="575"/>
              </a:spcBef>
              <a:buClr>
                <a:schemeClr val="accent1"/>
              </a:buClr>
              <a:buSzPct val="85416"/>
              <a:buFont typeface="Open Sans" panose="020B0606030504020204" pitchFamily="34" charset="0"/>
              <a:buChar char="&gt;"/>
              <a:tabLst>
                <a:tab pos="652780" algn="l"/>
                <a:tab pos="3191510" algn="l"/>
              </a:tabLst>
            </a:pPr>
            <a:r>
              <a:rPr lang="en-US" sz="2400" spc="85" dirty="0">
                <a:solidFill>
                  <a:schemeClr val="tx1"/>
                </a:solidFill>
                <a:latin typeface="Open Sans" panose="020B0606030504020204" pitchFamily="34" charset="0"/>
                <a:ea typeface="Open Sans" panose="020B0606030504020204" pitchFamily="34" charset="0"/>
                <a:cs typeface="Open Sans" panose="020B0606030504020204" pitchFamily="34" charset="0"/>
              </a:rPr>
              <a:t>Names</a:t>
            </a:r>
            <a:r>
              <a:rPr lang="en-US" sz="2400" spc="-12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5" dirty="0">
                <a:solidFill>
                  <a:schemeClr val="tx1"/>
                </a:solidFill>
                <a:latin typeface="Open Sans" panose="020B0606030504020204" pitchFamily="34" charset="0"/>
                <a:ea typeface="Open Sans" panose="020B0606030504020204" pitchFamily="34" charset="0"/>
                <a:cs typeface="Open Sans" panose="020B0606030504020204" pitchFamily="34" charset="0"/>
              </a:rPr>
              <a:t>of</a:t>
            </a:r>
            <a:r>
              <a:rPr lang="en-US" sz="2400" spc="3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50" dirty="0">
                <a:solidFill>
                  <a:schemeClr val="tx1"/>
                </a:solidFill>
                <a:latin typeface="Open Sans" panose="020B0606030504020204" pitchFamily="34" charset="0"/>
                <a:ea typeface="Open Sans" panose="020B0606030504020204" pitchFamily="34" charset="0"/>
                <a:cs typeface="Open Sans" panose="020B0606030504020204" pitchFamily="34" charset="0"/>
              </a:rPr>
              <a:t>relatives </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in</a:t>
            </a: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or</a:t>
            </a:r>
            <a:r>
              <a:rPr lang="en-US" sz="2400" spc="-13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0" dirty="0">
                <a:solidFill>
                  <a:schemeClr val="tx1"/>
                </a:solidFill>
                <a:latin typeface="Open Sans" panose="020B0606030504020204" pitchFamily="34" charset="0"/>
                <a:ea typeface="Open Sans" panose="020B0606030504020204" pitchFamily="34" charset="0"/>
                <a:cs typeface="Open Sans" panose="020B0606030504020204" pitchFamily="34" charset="0"/>
              </a:rPr>
              <a:t>outside</a:t>
            </a:r>
            <a:r>
              <a:rPr lang="en-US" sz="2400" spc="-8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50" dirty="0">
                <a:solidFill>
                  <a:schemeClr val="tx1"/>
                </a:solidFill>
                <a:latin typeface="Open Sans" panose="020B0606030504020204" pitchFamily="34" charset="0"/>
                <a:ea typeface="Open Sans" panose="020B0606030504020204" pitchFamily="34" charset="0"/>
                <a:cs typeface="Open Sans" panose="020B0606030504020204" pitchFamily="34" charset="0"/>
              </a:rPr>
              <a:t>the</a:t>
            </a:r>
            <a:r>
              <a:rPr lang="en-US" sz="2400" spc="-7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40" dirty="0">
                <a:solidFill>
                  <a:schemeClr val="tx1"/>
                </a:solidFill>
                <a:latin typeface="Open Sans" panose="020B0606030504020204" pitchFamily="34" charset="0"/>
                <a:ea typeface="Open Sans" panose="020B0606030504020204" pitchFamily="34" charset="0"/>
                <a:cs typeface="Open Sans" panose="020B0606030504020204" pitchFamily="34" charset="0"/>
              </a:rPr>
              <a:t>home</a:t>
            </a:r>
            <a:endPar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405765" indent="-342900">
              <a:spcBef>
                <a:spcPts val="575"/>
              </a:spcBef>
              <a:buClr>
                <a:schemeClr val="accent1"/>
              </a:buClr>
              <a:buSzPct val="85416"/>
              <a:buFont typeface="Open Sans" panose="020B0606030504020204" pitchFamily="34" charset="0"/>
              <a:buChar char="&gt;"/>
              <a:tabLst>
                <a:tab pos="652780" algn="l"/>
              </a:tabLst>
            </a:pPr>
            <a:r>
              <a:rPr lang="en-US" sz="2400" spc="40" dirty="0">
                <a:solidFill>
                  <a:schemeClr val="tx1"/>
                </a:solidFill>
                <a:latin typeface="Open Sans" panose="020B0606030504020204" pitchFamily="34" charset="0"/>
                <a:ea typeface="Open Sans" panose="020B0606030504020204" pitchFamily="34" charset="0"/>
                <a:cs typeface="Open Sans" panose="020B0606030504020204" pitchFamily="34" charset="0"/>
              </a:rPr>
              <a:t>Explain</a:t>
            </a:r>
            <a:r>
              <a:rPr lang="en-US" sz="2400" spc="-7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85" dirty="0">
                <a:solidFill>
                  <a:schemeClr val="tx1"/>
                </a:solidFill>
                <a:latin typeface="Open Sans" panose="020B0606030504020204" pitchFamily="34" charset="0"/>
                <a:ea typeface="Open Sans" panose="020B0606030504020204" pitchFamily="34" charset="0"/>
                <a:cs typeface="Open Sans" panose="020B0606030504020204" pitchFamily="34" charset="0"/>
              </a:rPr>
              <a:t>how</a:t>
            </a:r>
            <a:r>
              <a:rPr lang="en-US" sz="2400" spc="-114"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45" dirty="0">
                <a:solidFill>
                  <a:schemeClr val="tx1"/>
                </a:solidFill>
                <a:latin typeface="Open Sans" panose="020B0606030504020204" pitchFamily="34" charset="0"/>
                <a:ea typeface="Open Sans" panose="020B0606030504020204" pitchFamily="34" charset="0"/>
                <a:cs typeface="Open Sans" panose="020B0606030504020204" pitchFamily="34" charset="0"/>
              </a:rPr>
              <a:t>you</a:t>
            </a:r>
            <a:r>
              <a:rPr lang="en-US" sz="2400" spc="-25"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85" dirty="0">
                <a:solidFill>
                  <a:schemeClr val="tx1"/>
                </a:solidFill>
                <a:latin typeface="Open Sans" panose="020B0606030504020204" pitchFamily="34" charset="0"/>
                <a:ea typeface="Open Sans" panose="020B0606030504020204" pitchFamily="34" charset="0"/>
                <a:cs typeface="Open Sans" panose="020B0606030504020204" pitchFamily="34" charset="0"/>
              </a:rPr>
              <a:t>know</a:t>
            </a:r>
            <a:r>
              <a:rPr lang="en-US" sz="2400" spc="-8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30" dirty="0">
                <a:solidFill>
                  <a:schemeClr val="tx1"/>
                </a:solidFill>
                <a:latin typeface="Open Sans" panose="020B0606030504020204" pitchFamily="34" charset="0"/>
                <a:ea typeface="Open Sans" panose="020B0606030504020204" pitchFamily="34" charset="0"/>
                <a:cs typeface="Open Sans" panose="020B0606030504020204" pitchFamily="34" charset="0"/>
              </a:rPr>
              <a:t>about</a:t>
            </a:r>
            <a:r>
              <a:rPr lang="en-US" sz="2400" spc="-8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50" dirty="0">
                <a:solidFill>
                  <a:schemeClr val="tx1"/>
                </a:solidFill>
                <a:latin typeface="Open Sans" panose="020B0606030504020204" pitchFamily="34" charset="0"/>
                <a:ea typeface="Open Sans" panose="020B0606030504020204" pitchFamily="34" charset="0"/>
                <a:cs typeface="Open Sans" panose="020B0606030504020204" pitchFamily="34" charset="0"/>
              </a:rPr>
              <a:t>the</a:t>
            </a:r>
            <a:r>
              <a:rPr lang="en-US" sz="2400" spc="-12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400" spc="105" dirty="0">
                <a:solidFill>
                  <a:schemeClr val="tx1"/>
                </a:solidFill>
                <a:latin typeface="Open Sans" panose="020B0606030504020204" pitchFamily="34" charset="0"/>
                <a:ea typeface="Open Sans" panose="020B0606030504020204" pitchFamily="34" charset="0"/>
                <a:cs typeface="Open Sans" panose="020B0606030504020204" pitchFamily="34" charset="0"/>
              </a:rPr>
              <a:t>situation</a:t>
            </a:r>
            <a:endParaRPr lang="en-US" sz="2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1861765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4E7C5-76E0-48A7-80F9-A13CE7438A70}"/>
              </a:ext>
            </a:extLst>
          </p:cNvPr>
          <p:cNvSpPr>
            <a:spLocks noGrp="1"/>
          </p:cNvSpPr>
          <p:nvPr>
            <p:ph type="title"/>
          </p:nvPr>
        </p:nvSpPr>
        <p:spPr>
          <a:xfrm>
            <a:off x="821311" y="2329316"/>
            <a:ext cx="10549377" cy="876300"/>
          </a:xfrm>
        </p:spPr>
        <p:txBody>
          <a:bodyPr/>
          <a:lstStyle/>
          <a:p>
            <a:r>
              <a:rPr lang="en-US" dirty="0"/>
              <a:t>Responding to a child who is abused or neglected</a:t>
            </a:r>
          </a:p>
        </p:txBody>
      </p:sp>
    </p:spTree>
    <p:extLst>
      <p:ext uri="{BB962C8B-B14F-4D97-AF65-F5344CB8AC3E}">
        <p14:creationId xmlns:p14="http://schemas.microsoft.com/office/powerpoint/2010/main" val="2722532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F5B8-BF2F-4354-BBA8-3593BD943EFF}"/>
              </a:ext>
            </a:extLst>
          </p:cNvPr>
          <p:cNvSpPr>
            <a:spLocks noGrp="1"/>
          </p:cNvSpPr>
          <p:nvPr>
            <p:ph type="title"/>
          </p:nvPr>
        </p:nvSpPr>
        <p:spPr/>
        <p:txBody>
          <a:bodyPr/>
          <a:lstStyle/>
          <a:p>
            <a:r>
              <a:rPr lang="en-US" spc="0" dirty="0"/>
              <a:t>Responding to Abused Children</a:t>
            </a:r>
          </a:p>
        </p:txBody>
      </p:sp>
      <p:sp>
        <p:nvSpPr>
          <p:cNvPr id="3" name="Content Placeholder 2">
            <a:extLst>
              <a:ext uri="{FF2B5EF4-FFF2-40B4-BE49-F238E27FC236}">
                <a16:creationId xmlns:a16="http://schemas.microsoft.com/office/drawing/2014/main" id="{A5019B94-32FC-44DB-9481-AED1850BEBBC}"/>
              </a:ext>
            </a:extLst>
          </p:cNvPr>
          <p:cNvSpPr>
            <a:spLocks noGrp="1"/>
          </p:cNvSpPr>
          <p:nvPr>
            <p:ph sz="half" idx="1"/>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80" dirty="0">
                <a:latin typeface="Open Sans" panose="020B0606030504020204" pitchFamily="34" charset="0"/>
                <a:ea typeface="Open Sans" panose="020B0606030504020204" pitchFamily="34" charset="0"/>
                <a:cs typeface="Open Sans" panose="020B0606030504020204" pitchFamily="34" charset="0"/>
              </a:rPr>
              <a:t>Remain</a:t>
            </a:r>
            <a:r>
              <a:rPr lang="en-US" spc="-130"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calm</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Believe </a:t>
            </a:r>
            <a:r>
              <a:rPr lang="en-US" spc="165" dirty="0">
                <a:latin typeface="Open Sans" panose="020B0606030504020204" pitchFamily="34" charset="0"/>
                <a:ea typeface="Open Sans" panose="020B0606030504020204" pitchFamily="34" charset="0"/>
                <a:cs typeface="Open Sans" panose="020B0606030504020204" pitchFamily="34" charset="0"/>
              </a:rPr>
              <a:t>the</a:t>
            </a:r>
            <a:r>
              <a:rPr lang="en-US" spc="-254"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student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60" dirty="0">
                <a:latin typeface="Open Sans" panose="020B0606030504020204" pitchFamily="34" charset="0"/>
                <a:ea typeface="Open Sans" panose="020B0606030504020204" pitchFamily="34" charset="0"/>
                <a:cs typeface="Open Sans" panose="020B0606030504020204" pitchFamily="34" charset="0"/>
              </a:rPr>
              <a:t>Listen </a:t>
            </a:r>
            <a:r>
              <a:rPr lang="en-US" spc="130" dirty="0">
                <a:latin typeface="Open Sans" panose="020B0606030504020204" pitchFamily="34" charset="0"/>
                <a:ea typeface="Open Sans" panose="020B0606030504020204" pitchFamily="34" charset="0"/>
                <a:cs typeface="Open Sans" panose="020B0606030504020204" pitchFamily="34" charset="0"/>
              </a:rPr>
              <a:t>without</a:t>
            </a:r>
            <a:r>
              <a:rPr lang="en-US" spc="-415"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passing </a:t>
            </a:r>
            <a:r>
              <a:rPr lang="en-US" spc="130" dirty="0">
                <a:latin typeface="Open Sans" panose="020B0606030504020204" pitchFamily="34" charset="0"/>
                <a:ea typeface="Open Sans" panose="020B0606030504020204" pitchFamily="34" charset="0"/>
                <a:cs typeface="Open Sans" panose="020B0606030504020204" pitchFamily="34" charset="0"/>
              </a:rPr>
              <a:t>judgment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30" dirty="0">
                <a:latin typeface="Open Sans" panose="020B0606030504020204" pitchFamily="34" charset="0"/>
                <a:ea typeface="Open Sans" panose="020B0606030504020204" pitchFamily="34" charset="0"/>
                <a:cs typeface="Open Sans" panose="020B0606030504020204" pitchFamily="34" charset="0"/>
              </a:rPr>
              <a:t>Tell</a:t>
            </a:r>
            <a:r>
              <a:rPr lang="en-US" spc="-55" dirty="0">
                <a:latin typeface="Open Sans" panose="020B0606030504020204" pitchFamily="34" charset="0"/>
                <a:ea typeface="Open Sans" panose="020B0606030504020204" pitchFamily="34" charset="0"/>
                <a:cs typeface="Open Sans" panose="020B0606030504020204" pitchFamily="34" charset="0"/>
              </a:rPr>
              <a:t> </a:t>
            </a:r>
            <a:r>
              <a:rPr lang="en-US" spc="165" dirty="0">
                <a:latin typeface="Open Sans" panose="020B0606030504020204" pitchFamily="34" charset="0"/>
                <a:ea typeface="Open Sans" panose="020B0606030504020204" pitchFamily="34" charset="0"/>
                <a:cs typeface="Open Sans" panose="020B0606030504020204" pitchFamily="34" charset="0"/>
              </a:rPr>
              <a:t>the</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student</a:t>
            </a:r>
            <a:r>
              <a:rPr lang="en-US" spc="-180"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you</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are</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glad</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160" dirty="0">
                <a:latin typeface="Open Sans" panose="020B0606030504020204" pitchFamily="34" charset="0"/>
                <a:ea typeface="Open Sans" panose="020B0606030504020204" pitchFamily="34" charset="0"/>
                <a:cs typeface="Open Sans" panose="020B0606030504020204" pitchFamily="34" charset="0"/>
              </a:rPr>
              <a:t>he/she</a:t>
            </a:r>
            <a:r>
              <a:rPr lang="en-US" spc="-8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told</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120" dirty="0">
                <a:latin typeface="Open Sans" panose="020B0606030504020204" pitchFamily="34" charset="0"/>
                <a:ea typeface="Open Sans" panose="020B0606030504020204" pitchFamily="34" charset="0"/>
                <a:cs typeface="Open Sans" panose="020B0606030504020204" pitchFamily="34" charset="0"/>
              </a:rPr>
              <a:t>someone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50" dirty="0">
                <a:latin typeface="Open Sans" panose="020B0606030504020204" pitchFamily="34" charset="0"/>
                <a:ea typeface="Open Sans" panose="020B0606030504020204" pitchFamily="34" charset="0"/>
                <a:cs typeface="Open Sans" panose="020B0606030504020204" pitchFamily="34" charset="0"/>
              </a:rPr>
              <a:t>Assure</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165" dirty="0">
                <a:latin typeface="Open Sans" panose="020B0606030504020204" pitchFamily="34" charset="0"/>
                <a:ea typeface="Open Sans" panose="020B0606030504020204" pitchFamily="34" charset="0"/>
                <a:cs typeface="Open Sans" panose="020B0606030504020204" pitchFamily="34" charset="0"/>
              </a:rPr>
              <a:t>the</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student</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170" dirty="0">
                <a:latin typeface="Open Sans" panose="020B0606030504020204" pitchFamily="34" charset="0"/>
                <a:ea typeface="Open Sans" panose="020B0606030504020204" pitchFamily="34" charset="0"/>
                <a:cs typeface="Open Sans" panose="020B0606030504020204" pitchFamily="34" charset="0"/>
              </a:rPr>
              <a:t>that</a:t>
            </a:r>
            <a:r>
              <a:rPr lang="en-US" spc="-140"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abuse</a:t>
            </a:r>
            <a:r>
              <a:rPr lang="en-US" spc="-85"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is</a:t>
            </a:r>
            <a:r>
              <a:rPr lang="en-US" spc="-50" dirty="0">
                <a:latin typeface="Open Sans" panose="020B0606030504020204" pitchFamily="34" charset="0"/>
                <a:ea typeface="Open Sans" panose="020B0606030504020204" pitchFamily="34" charset="0"/>
                <a:cs typeface="Open Sans" panose="020B0606030504020204" pitchFamily="34" charset="0"/>
              </a:rPr>
              <a:t> </a:t>
            </a:r>
            <a:r>
              <a:rPr lang="en-US" spc="170" dirty="0">
                <a:latin typeface="Open Sans" panose="020B0606030504020204" pitchFamily="34" charset="0"/>
                <a:ea typeface="Open Sans" panose="020B0606030504020204" pitchFamily="34" charset="0"/>
                <a:cs typeface="Open Sans" panose="020B0606030504020204" pitchFamily="34" charset="0"/>
              </a:rPr>
              <a:t>not</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145" dirty="0">
                <a:latin typeface="Open Sans" panose="020B0606030504020204" pitchFamily="34" charset="0"/>
                <a:ea typeface="Open Sans" panose="020B0606030504020204" pitchFamily="34" charset="0"/>
                <a:cs typeface="Open Sans" panose="020B0606030504020204" pitchFamily="34" charset="0"/>
              </a:rPr>
              <a:t>his/her</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fault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0"/>
              </a:spcBef>
              <a:buClr>
                <a:schemeClr val="accent1"/>
              </a:buClr>
              <a:buSzPct val="94230"/>
              <a:buFont typeface="Open Sans" panose="020B0606030504020204" pitchFamily="34" charset="0"/>
              <a:buChar char="&gt;"/>
              <a:tabLst>
                <a:tab pos="287020" algn="l"/>
              </a:tabLst>
            </a:pPr>
            <a:r>
              <a:rPr lang="en-US" spc="90" dirty="0">
                <a:latin typeface="Open Sans" panose="020B0606030504020204" pitchFamily="34" charset="0"/>
                <a:ea typeface="Open Sans" panose="020B0606030504020204" pitchFamily="34" charset="0"/>
                <a:cs typeface="Open Sans" panose="020B0606030504020204" pitchFamily="34" charset="0"/>
              </a:rPr>
              <a:t>Do</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125" dirty="0">
                <a:latin typeface="Open Sans" panose="020B0606030504020204" pitchFamily="34" charset="0"/>
                <a:ea typeface="Open Sans" panose="020B0606030504020204" pitchFamily="34" charset="0"/>
                <a:cs typeface="Open Sans" panose="020B0606030504020204" pitchFamily="34" charset="0"/>
              </a:rPr>
              <a:t>what</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you</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can</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130" dirty="0">
                <a:latin typeface="Open Sans" panose="020B0606030504020204" pitchFamily="34" charset="0"/>
                <a:ea typeface="Open Sans" panose="020B0606030504020204" pitchFamily="34" charset="0"/>
                <a:cs typeface="Open Sans" panose="020B0606030504020204" pitchFamily="34" charset="0"/>
              </a:rPr>
              <a:t>to</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make</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sure</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165" dirty="0">
                <a:latin typeface="Open Sans" panose="020B0606030504020204" pitchFamily="34" charset="0"/>
                <a:ea typeface="Open Sans" panose="020B0606030504020204" pitchFamily="34" charset="0"/>
                <a:cs typeface="Open Sans" panose="020B0606030504020204" pitchFamily="34" charset="0"/>
              </a:rPr>
              <a:t>the</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student</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is</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safe</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from</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125" dirty="0">
                <a:latin typeface="Open Sans" panose="020B0606030504020204" pitchFamily="34" charset="0"/>
                <a:ea typeface="Open Sans" panose="020B0606030504020204" pitchFamily="34" charset="0"/>
                <a:cs typeface="Open Sans" panose="020B0606030504020204" pitchFamily="34" charset="0"/>
              </a:rPr>
              <a:t>further</a:t>
            </a:r>
            <a:r>
              <a:rPr lang="en-US" spc="-175"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abuse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90" dirty="0">
                <a:latin typeface="Open Sans" panose="020B0606030504020204" pitchFamily="34" charset="0"/>
                <a:ea typeface="Open Sans" panose="020B0606030504020204" pitchFamily="34" charset="0"/>
                <a:cs typeface="Open Sans" panose="020B0606030504020204" pitchFamily="34" charset="0"/>
              </a:rPr>
              <a:t>Do</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165" dirty="0">
                <a:latin typeface="Open Sans" panose="020B0606030504020204" pitchFamily="34" charset="0"/>
                <a:ea typeface="Open Sans" panose="020B0606030504020204" pitchFamily="34" charset="0"/>
                <a:cs typeface="Open Sans" panose="020B0606030504020204" pitchFamily="34" charset="0"/>
              </a:rPr>
              <a:t>not</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investigate</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165" dirty="0">
                <a:latin typeface="Open Sans" panose="020B0606030504020204" pitchFamily="34" charset="0"/>
                <a:ea typeface="Open Sans" panose="020B0606030504020204" pitchFamily="34" charset="0"/>
                <a:cs typeface="Open Sans" panose="020B0606030504020204" pitchFamily="34" charset="0"/>
              </a:rPr>
              <a:t>the</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case</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yourself</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273049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09A90-3A0D-4EA0-BFF2-17FFD1B56CD6}"/>
              </a:ext>
            </a:extLst>
          </p:cNvPr>
          <p:cNvSpPr>
            <a:spLocks noGrp="1"/>
          </p:cNvSpPr>
          <p:nvPr>
            <p:ph type="title"/>
          </p:nvPr>
        </p:nvSpPr>
        <p:spPr>
          <a:xfrm>
            <a:off x="2746746" y="2552700"/>
            <a:ext cx="10059452" cy="876300"/>
          </a:xfrm>
        </p:spPr>
        <p:txBody>
          <a:bodyPr/>
          <a:lstStyle/>
          <a:p>
            <a:r>
              <a:rPr lang="en-US" dirty="0"/>
              <a:t>Treatment for Abused Children</a:t>
            </a:r>
          </a:p>
        </p:txBody>
      </p:sp>
    </p:spTree>
    <p:extLst>
      <p:ext uri="{BB962C8B-B14F-4D97-AF65-F5344CB8AC3E}">
        <p14:creationId xmlns:p14="http://schemas.microsoft.com/office/powerpoint/2010/main" val="3245692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38CEB-7919-4DFF-8183-8839858E0E91}"/>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a16="http://schemas.microsoft.com/office/drawing/2014/main" id="{9E840ED1-B619-4E47-B337-3C7962FE8285}"/>
              </a:ext>
            </a:extLst>
          </p:cNvPr>
          <p:cNvSpPr>
            <a:spLocks noGrp="1"/>
          </p:cNvSpPr>
          <p:nvPr>
            <p:ph sz="half" idx="1"/>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Protection from further harm</a:t>
            </a:r>
          </a:p>
          <a:p>
            <a:pPr marL="46990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Improve family communications</a:t>
            </a:r>
          </a:p>
          <a:p>
            <a:pPr marL="46990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Encourage healthy friendships</a:t>
            </a:r>
          </a:p>
          <a:p>
            <a:pPr marL="46990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Teaching children to care for themselves and make healthy choices</a:t>
            </a:r>
          </a:p>
          <a:p>
            <a:pPr marL="469900" marR="508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Help children to have realistic expectations of parents who may have  problems</a:t>
            </a:r>
          </a:p>
          <a:p>
            <a:pPr marL="469900" indent="-457200">
              <a:spcBef>
                <a:spcPts val="620"/>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Provide a safe place to release anger, disappointment and sadness</a:t>
            </a:r>
          </a:p>
          <a:p>
            <a:endParaRPr lang="en-US" dirty="0"/>
          </a:p>
        </p:txBody>
      </p:sp>
    </p:spTree>
    <p:extLst>
      <p:ext uri="{BB962C8B-B14F-4D97-AF65-F5344CB8AC3E}">
        <p14:creationId xmlns:p14="http://schemas.microsoft.com/office/powerpoint/2010/main" val="3911235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DF9D-1803-432E-93A0-9B45A3185140}"/>
              </a:ext>
            </a:extLst>
          </p:cNvPr>
          <p:cNvSpPr>
            <a:spLocks noGrp="1"/>
          </p:cNvSpPr>
          <p:nvPr>
            <p:ph type="title"/>
          </p:nvPr>
        </p:nvSpPr>
        <p:spPr>
          <a:xfrm>
            <a:off x="3278590" y="2552700"/>
            <a:ext cx="10059452" cy="876300"/>
          </a:xfrm>
        </p:spPr>
        <p:txBody>
          <a:bodyPr/>
          <a:lstStyle/>
          <a:p>
            <a:r>
              <a:rPr lang="en-US" dirty="0"/>
              <a:t>Preventing Child Abuse</a:t>
            </a:r>
          </a:p>
        </p:txBody>
      </p:sp>
    </p:spTree>
    <p:extLst>
      <p:ext uri="{BB962C8B-B14F-4D97-AF65-F5344CB8AC3E}">
        <p14:creationId xmlns:p14="http://schemas.microsoft.com/office/powerpoint/2010/main" val="2965428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4B57B-22E1-4BC1-81BA-D1C4D0F0F1F7}"/>
              </a:ext>
            </a:extLst>
          </p:cNvPr>
          <p:cNvSpPr>
            <a:spLocks noGrp="1"/>
          </p:cNvSpPr>
          <p:nvPr>
            <p:ph type="title"/>
          </p:nvPr>
        </p:nvSpPr>
        <p:spPr/>
        <p:txBody>
          <a:bodyPr/>
          <a:lstStyle/>
          <a:p>
            <a:r>
              <a:rPr lang="en-US" dirty="0"/>
              <a:t>Prevention</a:t>
            </a:r>
          </a:p>
        </p:txBody>
      </p:sp>
      <p:sp>
        <p:nvSpPr>
          <p:cNvPr id="3" name="Content Placeholder 2">
            <a:extLst>
              <a:ext uri="{FF2B5EF4-FFF2-40B4-BE49-F238E27FC236}">
                <a16:creationId xmlns:a16="http://schemas.microsoft.com/office/drawing/2014/main" id="{774F864B-9480-480B-B584-229C30A13785}"/>
              </a:ext>
            </a:extLst>
          </p:cNvPr>
          <p:cNvSpPr>
            <a:spLocks noGrp="1"/>
          </p:cNvSpPr>
          <p:nvPr>
            <p:ph sz="half" idx="1"/>
          </p:nvPr>
        </p:nvSpPr>
        <p:spPr>
          <a:xfrm>
            <a:off x="740664" y="1420420"/>
            <a:ext cx="4521801" cy="4734318"/>
          </a:xfrm>
        </p:spPr>
        <p:txBody>
          <a:bodyPr/>
          <a:lstStyle/>
          <a:p>
            <a:pPr marL="342900" indent="-342900">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Education and knowledge can prevent child abuse.</a:t>
            </a:r>
          </a:p>
          <a:p>
            <a:endParaRPr lang="en-US" dirty="0"/>
          </a:p>
        </p:txBody>
      </p:sp>
      <p:sp>
        <p:nvSpPr>
          <p:cNvPr id="4" name="object 4">
            <a:extLst>
              <a:ext uri="{FF2B5EF4-FFF2-40B4-BE49-F238E27FC236}">
                <a16:creationId xmlns:a16="http://schemas.microsoft.com/office/drawing/2014/main" id="{89AC0CDD-7138-4C3C-AB53-016C976176D5}"/>
              </a:ext>
            </a:extLst>
          </p:cNvPr>
          <p:cNvSpPr/>
          <p:nvPr/>
        </p:nvSpPr>
        <p:spPr>
          <a:xfrm>
            <a:off x="6636577" y="1420420"/>
            <a:ext cx="3533790" cy="4734317"/>
          </a:xfrm>
          <a:prstGeom prst="rect">
            <a:avLst/>
          </a:prstGeom>
          <a:blipFill>
            <a:blip r:embed="rId2" cstate="print"/>
            <a:stretch>
              <a:fillRect/>
            </a:stretch>
          </a:blip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Tree>
    <p:extLst>
      <p:ext uri="{BB962C8B-B14F-4D97-AF65-F5344CB8AC3E}">
        <p14:creationId xmlns:p14="http://schemas.microsoft.com/office/powerpoint/2010/main" val="420693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B561B-D5DF-49BD-BF62-D1783266C0F6}"/>
              </a:ext>
            </a:extLst>
          </p:cNvPr>
          <p:cNvSpPr>
            <a:spLocks noGrp="1"/>
          </p:cNvSpPr>
          <p:nvPr>
            <p:ph type="title"/>
          </p:nvPr>
        </p:nvSpPr>
        <p:spPr>
          <a:xfrm>
            <a:off x="2616117" y="2310654"/>
            <a:ext cx="10059452" cy="876300"/>
          </a:xfrm>
        </p:spPr>
        <p:txBody>
          <a:bodyPr/>
          <a:lstStyle/>
          <a:p>
            <a:r>
              <a:rPr lang="en-US" dirty="0"/>
              <a:t>Resources for Abused Children</a:t>
            </a:r>
          </a:p>
        </p:txBody>
      </p:sp>
    </p:spTree>
    <p:extLst>
      <p:ext uri="{BB962C8B-B14F-4D97-AF65-F5344CB8AC3E}">
        <p14:creationId xmlns:p14="http://schemas.microsoft.com/office/powerpoint/2010/main" val="2138710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DF25-6604-44C7-A37F-85F683CDE6DE}"/>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41C15455-E42F-49B3-B953-4EA836FAB8BF}"/>
              </a:ext>
            </a:extLst>
          </p:cNvPr>
          <p:cNvSpPr>
            <a:spLocks noGrp="1"/>
          </p:cNvSpPr>
          <p:nvPr>
            <p:ph sz="half" idx="1"/>
          </p:nvPr>
        </p:nvSpPr>
        <p:spPr/>
        <p:txBody>
          <a:bodyPr/>
          <a:lstStyle/>
          <a:p>
            <a:pPr marL="469900" indent="-457200">
              <a:buClr>
                <a:schemeClr val="accent1"/>
              </a:buClr>
              <a:buFont typeface="Open Sans" panose="020B0606030504020204" pitchFamily="34" charset="0"/>
              <a:buChar char="&gt;"/>
            </a:pPr>
            <a:r>
              <a:rPr lang="en-US" sz="2400" dirty="0" err="1">
                <a:latin typeface="Open Sans" panose="020B0606030504020204" pitchFamily="34" charset="0"/>
                <a:ea typeface="Open Sans" panose="020B0606030504020204" pitchFamily="34" charset="0"/>
                <a:cs typeface="Open Sans" panose="020B0606030504020204" pitchFamily="34" charset="0"/>
              </a:rPr>
              <a:t>Childhelp</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286385"/>
            <a:r>
              <a:rPr lang="en-US" sz="2400" dirty="0">
                <a:latin typeface="Open Sans" panose="020B0606030504020204" pitchFamily="34" charset="0"/>
                <a:ea typeface="Open Sans" panose="020B0606030504020204" pitchFamily="34" charset="0"/>
                <a:cs typeface="Open Sans" panose="020B0606030504020204" pitchFamily="34" charset="0"/>
              </a:rPr>
              <a:t>National Child Abuse Statistics</a:t>
            </a:r>
          </a:p>
          <a:p>
            <a:pPr marL="286385" marR="1061085">
              <a:lnSpc>
                <a:spcPct val="80000"/>
              </a:lnSpc>
              <a:spcBef>
                <a:spcPts val="575"/>
              </a:spcBef>
            </a:pPr>
            <a:r>
              <a:rPr lang="en-US" sz="2400" dirty="0">
                <a:latin typeface="Open Sans" panose="020B0606030504020204" pitchFamily="34" charset="0"/>
                <a:ea typeface="Open Sans" panose="020B0606030504020204" pitchFamily="34" charset="0"/>
                <a:cs typeface="Open Sans" panose="020B0606030504020204" pitchFamily="34" charset="0"/>
              </a:rPr>
              <a:t>This website gives informative information on child abuse statistics in America.</a:t>
            </a:r>
          </a:p>
          <a:p>
            <a:pPr marL="286385"/>
            <a:r>
              <a:rPr lang="en-US" sz="2400" u="heavy" dirty="0">
                <a:solidFill>
                  <a:srgbClr val="E2D700"/>
                </a:solidFill>
                <a:uFill>
                  <a:solidFill>
                    <a:srgbClr val="E2D700"/>
                  </a:solidFill>
                </a:uFill>
                <a:latin typeface="Open Sans" panose="020B0606030504020204" pitchFamily="34" charset="0"/>
                <a:ea typeface="Open Sans" panose="020B0606030504020204" pitchFamily="34" charset="0"/>
                <a:cs typeface="Open Sans" panose="020B0606030504020204" pitchFamily="34" charset="0"/>
                <a:hlinkClick r:id="rId2"/>
              </a:rPr>
              <a:t>http://www.childhelp.org/pages/statistics#stats-sources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469900" indent="-457200">
              <a:buClr>
                <a:schemeClr val="accent1"/>
              </a:buClr>
              <a:buFont typeface="Open Sans" panose="020B0606030504020204" pitchFamily="34" charset="0"/>
              <a:buChar char="&gt;"/>
            </a:pPr>
            <a:r>
              <a:rPr lang="en-US" sz="2400" dirty="0">
                <a:latin typeface="Open Sans" panose="020B0606030504020204" pitchFamily="34" charset="0"/>
                <a:ea typeface="Open Sans" panose="020B0606030504020204" pitchFamily="34" charset="0"/>
                <a:cs typeface="Open Sans" panose="020B0606030504020204" pitchFamily="34" charset="0"/>
              </a:rPr>
              <a:t>HealthyChildren.org</a:t>
            </a:r>
          </a:p>
          <a:p>
            <a:pPr marL="286385"/>
            <a:r>
              <a:rPr lang="en-US" sz="2400" dirty="0">
                <a:latin typeface="Open Sans" panose="020B0606030504020204" pitchFamily="34" charset="0"/>
                <a:ea typeface="Open Sans" panose="020B0606030504020204" pitchFamily="34" charset="0"/>
                <a:cs typeface="Open Sans" panose="020B0606030504020204" pitchFamily="34" charset="0"/>
              </a:rPr>
              <a:t>Safety and prevention: What to know about child abuse</a:t>
            </a:r>
          </a:p>
          <a:p>
            <a:pPr marL="286385" marR="5080">
              <a:lnSpc>
                <a:spcPct val="80000"/>
              </a:lnSpc>
              <a:spcBef>
                <a:spcPts val="575"/>
              </a:spcBef>
            </a:pPr>
            <a:r>
              <a:rPr lang="en-US" sz="2400" dirty="0">
                <a:latin typeface="Open Sans" panose="020B0606030504020204" pitchFamily="34" charset="0"/>
                <a:ea typeface="Open Sans" panose="020B0606030504020204" pitchFamily="34" charset="0"/>
                <a:cs typeface="Open Sans" panose="020B0606030504020204" pitchFamily="34" charset="0"/>
              </a:rPr>
              <a:t>The American Academy of Pediatrics gives valuable information and the signs  and symptoms of child abuse.</a:t>
            </a:r>
          </a:p>
          <a:p>
            <a:pPr marL="286385" marR="1947545">
              <a:lnSpc>
                <a:spcPts val="2300"/>
              </a:lnSpc>
              <a:spcBef>
                <a:spcPts val="560"/>
              </a:spcBef>
            </a:pPr>
            <a:r>
              <a:rPr lang="en-US" sz="2400" u="heavy" dirty="0">
                <a:solidFill>
                  <a:srgbClr val="E2D700"/>
                </a:solidFill>
                <a:uFill>
                  <a:solidFill>
                    <a:srgbClr val="E2D700"/>
                  </a:solidFill>
                </a:uFill>
                <a:latin typeface="Open Sans" panose="020B0606030504020204" pitchFamily="34" charset="0"/>
                <a:ea typeface="Open Sans" panose="020B0606030504020204" pitchFamily="34" charset="0"/>
                <a:cs typeface="Open Sans" panose="020B0606030504020204" pitchFamily="34" charset="0"/>
                <a:hlinkClick r:id="rId3"/>
              </a:rPr>
              <a:t>http://www.healthychildren.org/English/safety-prevention/at- </a:t>
            </a:r>
            <a:r>
              <a:rPr lang="en-US" sz="2400" dirty="0">
                <a:solidFill>
                  <a:srgbClr val="E2D700"/>
                </a:solidFill>
                <a:latin typeface="Open Sans" panose="020B0606030504020204" pitchFamily="34" charset="0"/>
                <a:ea typeface="Open Sans" panose="020B0606030504020204" pitchFamily="34" charset="0"/>
                <a:cs typeface="Open Sans" panose="020B0606030504020204" pitchFamily="34" charset="0"/>
              </a:rPr>
              <a:t> </a:t>
            </a:r>
            <a:r>
              <a:rPr lang="en-US" sz="2400" u="heavy" dirty="0">
                <a:solidFill>
                  <a:srgbClr val="E2D700"/>
                </a:solidFill>
                <a:uFill>
                  <a:solidFill>
                    <a:srgbClr val="E2D700"/>
                  </a:solidFill>
                </a:uFill>
                <a:latin typeface="Open Sans" panose="020B0606030504020204" pitchFamily="34" charset="0"/>
                <a:ea typeface="Open Sans" panose="020B0606030504020204" pitchFamily="34" charset="0"/>
                <a:cs typeface="Open Sans" panose="020B0606030504020204" pitchFamily="34" charset="0"/>
                <a:hlinkClick r:id="rId3"/>
              </a:rPr>
              <a:t>home/Pages/What-to-Know-about-Child-Abuse.aspx</a:t>
            </a:r>
            <a:endParaRPr lang="en-US" sz="24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1523058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37BB9-D347-499A-AE31-6CAE6FB92598}"/>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23F07D7C-53AF-4C46-864D-DAABA4C7452E}"/>
              </a:ext>
            </a:extLst>
          </p:cNvPr>
          <p:cNvSpPr>
            <a:spLocks noGrp="1"/>
          </p:cNvSpPr>
          <p:nvPr>
            <p:ph sz="half" idx="1"/>
          </p:nvPr>
        </p:nvSpPr>
        <p:spPr/>
        <p:txBody>
          <a:bodyPr/>
          <a:lstStyle/>
          <a:p>
            <a:pPr marL="355600" indent="-342900">
              <a:spcBef>
                <a:spcPts val="409"/>
              </a:spcBef>
              <a:buClr>
                <a:schemeClr val="accent1"/>
              </a:buClr>
              <a:buFont typeface="Open Sans" panose="020B0606030504020204" pitchFamily="34" charset="0"/>
              <a:buChar char="&gt;"/>
            </a:pPr>
            <a:r>
              <a:rPr lang="en-US" sz="2400" dirty="0">
                <a:latin typeface="Open Sans" panose="020B0606030504020204" pitchFamily="34" charset="0"/>
                <a:ea typeface="Open Sans" panose="020B0606030504020204" pitchFamily="34" charset="0"/>
                <a:cs typeface="Open Sans" panose="020B0606030504020204" pitchFamily="34" charset="0"/>
              </a:rPr>
              <a:t>Child Welfare Information Gateway</a:t>
            </a:r>
          </a:p>
          <a:p>
            <a:pPr marL="286385">
              <a:spcBef>
                <a:spcPts val="310"/>
              </a:spcBef>
              <a:buClr>
                <a:schemeClr val="accent1"/>
              </a:buClr>
            </a:pPr>
            <a:r>
              <a:rPr lang="en-US" sz="2400" dirty="0">
                <a:latin typeface="Open Sans" panose="020B0606030504020204" pitchFamily="34" charset="0"/>
                <a:ea typeface="Open Sans" panose="020B0606030504020204" pitchFamily="34" charset="0"/>
                <a:cs typeface="Open Sans" panose="020B0606030504020204" pitchFamily="34" charset="0"/>
              </a:rPr>
              <a:t>National Child Abuse Prevention Awareness Month</a:t>
            </a:r>
          </a:p>
          <a:p>
            <a:pPr marL="286385" marR="5080">
              <a:lnSpc>
                <a:spcPts val="2810"/>
              </a:lnSpc>
              <a:spcBef>
                <a:spcPts val="665"/>
              </a:spcBef>
              <a:buClr>
                <a:schemeClr val="accent1"/>
              </a:buClr>
            </a:pPr>
            <a:r>
              <a:rPr lang="en-US" sz="2400" dirty="0">
                <a:latin typeface="Open Sans" panose="020B0606030504020204" pitchFamily="34" charset="0"/>
                <a:ea typeface="Open Sans" panose="020B0606030504020204" pitchFamily="34" charset="0"/>
                <a:cs typeface="Open Sans" panose="020B0606030504020204" pitchFamily="34" charset="0"/>
              </a:rPr>
              <a:t>Information on child abuse prevention awareness month and activities to do for each day of the month.</a:t>
            </a:r>
          </a:p>
          <a:p>
            <a:pPr marL="285750">
              <a:spcBef>
                <a:spcPts val="270"/>
              </a:spcBef>
              <a:buClr>
                <a:schemeClr val="accent1"/>
              </a:buClr>
            </a:pPr>
            <a:r>
              <a:rPr lang="en-US" sz="2400" u="heavy" dirty="0">
                <a:solidFill>
                  <a:srgbClr val="E2D700"/>
                </a:solidFill>
                <a:uFill>
                  <a:solidFill>
                    <a:srgbClr val="E2D700"/>
                  </a:solidFill>
                </a:uFill>
                <a:latin typeface="Open Sans" panose="020B0606030504020204" pitchFamily="34" charset="0"/>
                <a:ea typeface="Open Sans" panose="020B0606030504020204" pitchFamily="34" charset="0"/>
                <a:cs typeface="Open Sans" panose="020B0606030504020204" pitchFamily="34" charset="0"/>
                <a:hlinkClick r:id="rId2"/>
              </a:rPr>
              <a:t>http://www.childwelfare.gov/preventing/preventionmonth/</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354965" marR="2658745" indent="-342900">
              <a:lnSpc>
                <a:spcPct val="110000"/>
              </a:lnSpc>
              <a:buClr>
                <a:schemeClr val="accent1"/>
              </a:buClr>
              <a:buFont typeface="Open Sans" panose="020B0606030504020204" pitchFamily="34" charset="0"/>
              <a:buChar char="&gt;"/>
            </a:pPr>
            <a:r>
              <a:rPr lang="en-US" sz="2400" dirty="0">
                <a:latin typeface="Open Sans" panose="020B0606030504020204" pitchFamily="34" charset="0"/>
                <a:ea typeface="Open Sans" panose="020B0606030504020204" pitchFamily="34" charset="0"/>
                <a:cs typeface="Open Sans" panose="020B0606030504020204" pitchFamily="34" charset="0"/>
              </a:rPr>
              <a:t>Texas Department of Family and Protective Services  Texas Child Protective Services (CPS)</a:t>
            </a:r>
          </a:p>
          <a:p>
            <a:pPr marL="286385" marR="712470">
              <a:lnSpc>
                <a:spcPts val="2810"/>
              </a:lnSpc>
              <a:spcBef>
                <a:spcPts val="665"/>
              </a:spcBef>
              <a:buClr>
                <a:schemeClr val="accent1"/>
              </a:buClr>
            </a:pPr>
            <a:r>
              <a:rPr lang="en-US" sz="2400" dirty="0">
                <a:latin typeface="Open Sans" panose="020B0606030504020204" pitchFamily="34" charset="0"/>
                <a:ea typeface="Open Sans" panose="020B0606030504020204" pitchFamily="34" charset="0"/>
                <a:cs typeface="Open Sans" panose="020B0606030504020204" pitchFamily="34" charset="0"/>
              </a:rPr>
              <a:t>This website gives an overview of CPS and specific information its  responsibilities.</a:t>
            </a:r>
          </a:p>
          <a:p>
            <a:pPr marL="286385">
              <a:spcBef>
                <a:spcPts val="265"/>
              </a:spcBef>
              <a:buClr>
                <a:schemeClr val="accent1"/>
              </a:buClr>
            </a:pPr>
            <a:r>
              <a:rPr lang="en-US" sz="2400" dirty="0">
                <a:latin typeface="Open Sans" panose="020B0606030504020204" pitchFamily="34" charset="0"/>
                <a:ea typeface="Open Sans" panose="020B0606030504020204" pitchFamily="34" charset="0"/>
                <a:cs typeface="Open Sans" panose="020B0606030504020204" pitchFamily="34" charset="0"/>
                <a:hlinkClick r:id="rId3"/>
              </a:rPr>
              <a:t>http://www.dfps.state.tx.us/child_protection/</a:t>
            </a:r>
            <a:endParaRPr lang="en-US" sz="24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3213229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FD861-1F2E-4E7C-9E4F-3C8964FC05C7}"/>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77544027-2343-4986-83B2-94CD8085EC54}"/>
              </a:ext>
            </a:extLst>
          </p:cNvPr>
          <p:cNvSpPr>
            <a:spLocks noGrp="1"/>
          </p:cNvSpPr>
          <p:nvPr>
            <p:ph sz="half" idx="1"/>
          </p:nvPr>
        </p:nvSpPr>
        <p:spPr/>
        <p:txBody>
          <a:bodyPr/>
          <a:lstStyle/>
          <a:p>
            <a:pPr marL="12700">
              <a:spcBef>
                <a:spcPts val="720"/>
              </a:spcBef>
            </a:pPr>
            <a:r>
              <a:rPr lang="en-US" spc="50" dirty="0">
                <a:latin typeface="Open Sans" panose="020B0606030504020204" pitchFamily="34" charset="0"/>
                <a:ea typeface="Open Sans" panose="020B0606030504020204" pitchFamily="34" charset="0"/>
                <a:cs typeface="Open Sans" panose="020B0606030504020204" pitchFamily="34" charset="0"/>
              </a:rPr>
              <a:t>Images: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1116965" indent="-457200">
              <a:lnSpc>
                <a:spcPct val="120000"/>
              </a:lnSpc>
              <a:buClr>
                <a:schemeClr val="accent1"/>
              </a:buClr>
              <a:buFont typeface="Open Sans" panose="020B0606030504020204" pitchFamily="34" charset="0"/>
              <a:buChar char="&gt;"/>
            </a:pPr>
            <a:r>
              <a:rPr lang="en-US" spc="60" dirty="0">
                <a:latin typeface="Open Sans" panose="020B0606030504020204" pitchFamily="34" charset="0"/>
                <a:ea typeface="Open Sans" panose="020B0606030504020204" pitchFamily="34" charset="0"/>
                <a:cs typeface="Open Sans" panose="020B0606030504020204" pitchFamily="34" charset="0"/>
              </a:rPr>
              <a:t>Microsoft</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Office</a:t>
            </a:r>
            <a:r>
              <a:rPr lang="en-US" spc="-65"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Clip</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Art:</a:t>
            </a:r>
            <a:r>
              <a:rPr lang="en-US" spc="-15"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Used</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with</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permission</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from</a:t>
            </a:r>
            <a:r>
              <a:rPr lang="en-US" spc="-4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Microsoft.  </a:t>
            </a:r>
            <a:r>
              <a:rPr lang="en-US" spc="40" dirty="0">
                <a:latin typeface="Open Sans" panose="020B0606030504020204" pitchFamily="34" charset="0"/>
                <a:ea typeface="Open Sans" panose="020B0606030504020204" pitchFamily="34" charset="0"/>
                <a:cs typeface="Open Sans" panose="020B0606030504020204" pitchFamily="34" charset="0"/>
              </a:rPr>
              <a:t>Textbooks: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155700" marR="1950085" lvl="2" indent="-457200">
              <a:spcBef>
                <a:spcPts val="625"/>
              </a:spcBef>
              <a:buSzPct val="94230"/>
              <a:buFont typeface="Open Sans" panose="020B0606030504020204" pitchFamily="34" charset="0"/>
              <a:buChar char="&gt;"/>
              <a:tabLst>
                <a:tab pos="287020" algn="l"/>
                <a:tab pos="287655" algn="l"/>
              </a:tabLst>
            </a:pPr>
            <a:r>
              <a:rPr lang="en-US" spc="60" dirty="0">
                <a:latin typeface="Open Sans" panose="020B0606030504020204" pitchFamily="34" charset="0"/>
                <a:ea typeface="Open Sans" panose="020B0606030504020204" pitchFamily="34" charset="0"/>
                <a:cs typeface="Open Sans" panose="020B0606030504020204" pitchFamily="34" charset="0"/>
              </a:rPr>
              <a:t>Brisbane,</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H.</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(2010).</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The</a:t>
            </a:r>
            <a:r>
              <a:rPr lang="en-US" spc="-120"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developing</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child.</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Columbus,</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OH:  </a:t>
            </a:r>
            <a:r>
              <a:rPr lang="en-US" spc="55" dirty="0">
                <a:latin typeface="Open Sans" panose="020B0606030504020204" pitchFamily="34" charset="0"/>
                <a:ea typeface="Open Sans" panose="020B0606030504020204" pitchFamily="34" charset="0"/>
                <a:cs typeface="Open Sans" panose="020B0606030504020204" pitchFamily="34" charset="0"/>
              </a:rPr>
              <a:t>Glencoe/McGraw-Hill.</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155700" marR="5080" lvl="2" indent="-457200">
              <a:spcBef>
                <a:spcPts val="625"/>
              </a:spcBef>
              <a:buSzPct val="94230"/>
              <a:buFont typeface="Open Sans" panose="020B0606030504020204" pitchFamily="34" charset="0"/>
              <a:buChar char="&gt;"/>
              <a:tabLst>
                <a:tab pos="926465" algn="l"/>
                <a:tab pos="927735" algn="l"/>
              </a:tabLst>
            </a:pPr>
            <a:r>
              <a:rPr lang="en-US" spc="80" dirty="0">
                <a:latin typeface="Open Sans" panose="020B0606030504020204" pitchFamily="34" charset="0"/>
                <a:ea typeface="Open Sans" panose="020B0606030504020204" pitchFamily="34" charset="0"/>
                <a:cs typeface="Open Sans" panose="020B0606030504020204" pitchFamily="34" charset="0"/>
              </a:rPr>
              <a:t>Morrison,</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G.</a:t>
            </a:r>
            <a:r>
              <a:rPr lang="en-US" spc="-10"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(2012).</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10" dirty="0">
                <a:latin typeface="Open Sans" panose="020B0606030504020204" pitchFamily="34" charset="0"/>
                <a:ea typeface="Open Sans" panose="020B0606030504020204" pitchFamily="34" charset="0"/>
                <a:cs typeface="Open Sans" panose="020B0606030504020204" pitchFamily="34" charset="0"/>
              </a:rPr>
              <a:t>Early</a:t>
            </a:r>
            <a:r>
              <a:rPr lang="en-US" spc="-14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childhood</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120" dirty="0">
                <a:latin typeface="Open Sans" panose="020B0606030504020204" pitchFamily="34" charset="0"/>
                <a:ea typeface="Open Sans" panose="020B0606030504020204" pitchFamily="34" charset="0"/>
                <a:cs typeface="Open Sans" panose="020B0606030504020204" pitchFamily="34" charset="0"/>
              </a:rPr>
              <a:t>education</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today.</a:t>
            </a:r>
            <a:r>
              <a:rPr lang="en-US" spc="-15"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Upper</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Saddle  </a:t>
            </a:r>
            <a:r>
              <a:rPr lang="en-US" spc="-35" dirty="0">
                <a:latin typeface="Open Sans" panose="020B0606030504020204" pitchFamily="34" charset="0"/>
                <a:ea typeface="Open Sans" panose="020B0606030504020204" pitchFamily="34" charset="0"/>
                <a:cs typeface="Open Sans" panose="020B0606030504020204" pitchFamily="34" charset="0"/>
              </a:rPr>
              <a:t>River, </a:t>
            </a:r>
            <a:r>
              <a:rPr lang="en-US" spc="-60" dirty="0">
                <a:latin typeface="Open Sans" panose="020B0606030504020204" pitchFamily="34" charset="0"/>
                <a:ea typeface="Open Sans" panose="020B0606030504020204" pitchFamily="34" charset="0"/>
                <a:cs typeface="Open Sans" panose="020B0606030504020204" pitchFamily="34" charset="0"/>
              </a:rPr>
              <a:t>NJ: </a:t>
            </a:r>
            <a:r>
              <a:rPr lang="en-US" spc="95" dirty="0">
                <a:latin typeface="Open Sans" panose="020B0606030504020204" pitchFamily="34" charset="0"/>
                <a:ea typeface="Open Sans" panose="020B0606030504020204" pitchFamily="34" charset="0"/>
                <a:cs typeface="Open Sans" panose="020B0606030504020204" pitchFamily="34" charset="0"/>
              </a:rPr>
              <a:t>Pearson </a:t>
            </a:r>
            <a:r>
              <a:rPr lang="en-US" spc="90" dirty="0">
                <a:latin typeface="Open Sans" panose="020B0606030504020204" pitchFamily="34" charset="0"/>
                <a:ea typeface="Open Sans" panose="020B0606030504020204" pitchFamily="34" charset="0"/>
                <a:cs typeface="Open Sans" panose="020B0606030504020204" pitchFamily="34" charset="0"/>
              </a:rPr>
              <a:t>Education,</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Inc.</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37964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E4B6B-E5D8-434E-9A3D-F214956972A9}"/>
              </a:ext>
            </a:extLst>
          </p:cNvPr>
          <p:cNvSpPr>
            <a:spLocks noGrp="1"/>
          </p:cNvSpPr>
          <p:nvPr>
            <p:ph type="title"/>
          </p:nvPr>
        </p:nvSpPr>
        <p:spPr/>
        <p:txBody>
          <a:bodyPr/>
          <a:lstStyle/>
          <a:p>
            <a:r>
              <a:rPr lang="en-US" spc="0" dirty="0"/>
              <a:t>Terms</a:t>
            </a:r>
          </a:p>
        </p:txBody>
      </p:sp>
      <p:sp>
        <p:nvSpPr>
          <p:cNvPr id="3" name="Content Placeholder 2">
            <a:extLst>
              <a:ext uri="{FF2B5EF4-FFF2-40B4-BE49-F238E27FC236}">
                <a16:creationId xmlns:a16="http://schemas.microsoft.com/office/drawing/2014/main" id="{7DA6CB9C-1C45-49F7-A4A8-38B886529F41}"/>
              </a:ext>
            </a:extLst>
          </p:cNvPr>
          <p:cNvSpPr>
            <a:spLocks noGrp="1"/>
          </p:cNvSpPr>
          <p:nvPr>
            <p:ph sz="half" idx="1"/>
          </p:nvPr>
        </p:nvSpPr>
        <p:spPr/>
        <p:txBody>
          <a:bodyPr/>
          <a:lstStyle/>
          <a:p>
            <a:pPr marL="469900" marR="572770" indent="-457200">
              <a:spcBef>
                <a:spcPts val="105"/>
              </a:spcBef>
              <a:buClr>
                <a:schemeClr val="accent1"/>
              </a:buClr>
              <a:buSzPct val="94230"/>
              <a:buFont typeface="Open Sans" panose="020B0606030504020204" pitchFamily="34" charset="0"/>
              <a:buChar char="&gt;"/>
              <a:tabLst>
                <a:tab pos="287020" algn="l"/>
                <a:tab pos="1502410" algn="l"/>
              </a:tabLst>
            </a:pPr>
            <a:r>
              <a:rPr lang="en-US" b="1" spc="75" dirty="0">
                <a:latin typeface="Open Sans" panose="020B0606030504020204" pitchFamily="34" charset="0"/>
                <a:ea typeface="Open Sans" panose="020B0606030504020204" pitchFamily="34" charset="0"/>
                <a:cs typeface="Open Sans" panose="020B0606030504020204" pitchFamily="34" charset="0"/>
              </a:rPr>
              <a:t>Abuse: </a:t>
            </a:r>
            <a:r>
              <a:rPr lang="en-US" spc="95" dirty="0">
                <a:latin typeface="Open Sans" panose="020B0606030504020204" pitchFamily="34" charset="0"/>
                <a:ea typeface="Open Sans" panose="020B0606030504020204" pitchFamily="34" charset="0"/>
                <a:cs typeface="Open Sans" panose="020B0606030504020204" pitchFamily="34" charset="0"/>
              </a:rPr>
              <a:t>Includes</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50" dirty="0">
                <a:latin typeface="Open Sans" panose="020B0606030504020204" pitchFamily="34" charset="0"/>
                <a:ea typeface="Open Sans" panose="020B0606030504020204" pitchFamily="34" charset="0"/>
                <a:cs typeface="Open Sans" panose="020B0606030504020204" pitchFamily="34" charset="0"/>
              </a:rPr>
              <a:t>physical</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abuse,</a:t>
            </a:r>
            <a:r>
              <a:rPr lang="en-US" spc="-15"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neglect,</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emotional</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abuse</a:t>
            </a:r>
            <a:r>
              <a:rPr lang="en-US" spc="-140"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and</a:t>
            </a:r>
            <a:r>
              <a:rPr lang="en-US" spc="-50"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sexual </a:t>
            </a:r>
            <a:r>
              <a:rPr lang="en-US" spc="110" dirty="0">
                <a:latin typeface="Open Sans" panose="020B0606030504020204" pitchFamily="34" charset="0"/>
                <a:ea typeface="Open Sans" panose="020B0606030504020204" pitchFamily="34" charset="0"/>
                <a:cs typeface="Open Sans" panose="020B0606030504020204" pitchFamily="34" charset="0"/>
              </a:rPr>
              <a:t>abuse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5080" indent="-457200">
              <a:spcBef>
                <a:spcPts val="2060"/>
              </a:spcBef>
              <a:buClr>
                <a:schemeClr val="accent1"/>
              </a:buClr>
              <a:buSzPct val="94230"/>
              <a:buFont typeface="Open Sans" panose="020B0606030504020204" pitchFamily="34" charset="0"/>
              <a:buChar char="&gt;"/>
              <a:tabLst>
                <a:tab pos="287020" algn="l"/>
              </a:tabLst>
            </a:pPr>
            <a:r>
              <a:rPr lang="en-US" b="1" spc="95" dirty="0">
                <a:latin typeface="Open Sans" panose="020B0606030504020204" pitchFamily="34" charset="0"/>
                <a:ea typeface="Open Sans" panose="020B0606030504020204" pitchFamily="34" charset="0"/>
                <a:cs typeface="Open Sans" panose="020B0606030504020204" pitchFamily="34" charset="0"/>
              </a:rPr>
              <a:t>Child</a:t>
            </a:r>
            <a:r>
              <a:rPr lang="en-US" b="1" spc="-45" dirty="0">
                <a:latin typeface="Open Sans" panose="020B0606030504020204" pitchFamily="34" charset="0"/>
                <a:ea typeface="Open Sans" panose="020B0606030504020204" pitchFamily="34" charset="0"/>
                <a:cs typeface="Open Sans" panose="020B0606030504020204" pitchFamily="34" charset="0"/>
              </a:rPr>
              <a:t> </a:t>
            </a:r>
            <a:r>
              <a:rPr lang="en-US" b="1" spc="120" dirty="0">
                <a:latin typeface="Open Sans" panose="020B0606030504020204" pitchFamily="34" charset="0"/>
                <a:ea typeface="Open Sans" panose="020B0606030504020204" pitchFamily="34" charset="0"/>
                <a:cs typeface="Open Sans" panose="020B0606030504020204" pitchFamily="34" charset="0"/>
              </a:rPr>
              <a:t>Protective</a:t>
            </a:r>
            <a:r>
              <a:rPr lang="en-US" b="1" spc="-105" dirty="0">
                <a:latin typeface="Open Sans" panose="020B0606030504020204" pitchFamily="34" charset="0"/>
                <a:ea typeface="Open Sans" panose="020B0606030504020204" pitchFamily="34" charset="0"/>
                <a:cs typeface="Open Sans" panose="020B0606030504020204" pitchFamily="34" charset="0"/>
              </a:rPr>
              <a:t> </a:t>
            </a:r>
            <a:r>
              <a:rPr lang="en-US" b="1" spc="105" dirty="0">
                <a:latin typeface="Open Sans" panose="020B0606030504020204" pitchFamily="34" charset="0"/>
                <a:ea typeface="Open Sans" panose="020B0606030504020204" pitchFamily="34" charset="0"/>
                <a:cs typeface="Open Sans" panose="020B0606030504020204" pitchFamily="34" charset="0"/>
              </a:rPr>
              <a:t>Services</a:t>
            </a:r>
            <a:r>
              <a:rPr lang="en-US" b="1" spc="-70" dirty="0">
                <a:latin typeface="Open Sans" panose="020B0606030504020204" pitchFamily="34" charset="0"/>
                <a:ea typeface="Open Sans" panose="020B0606030504020204" pitchFamily="34" charset="0"/>
                <a:cs typeface="Open Sans" panose="020B0606030504020204" pitchFamily="34" charset="0"/>
              </a:rPr>
              <a:t> </a:t>
            </a:r>
            <a:r>
              <a:rPr lang="en-US" b="1" spc="-5" dirty="0">
                <a:latin typeface="Open Sans" panose="020B0606030504020204" pitchFamily="34" charset="0"/>
                <a:ea typeface="Open Sans" panose="020B0606030504020204" pitchFamily="34" charset="0"/>
                <a:cs typeface="Open Sans" panose="020B0606030504020204" pitchFamily="34" charset="0"/>
              </a:rPr>
              <a:t>(CPS):</a:t>
            </a:r>
            <a:r>
              <a:rPr lang="en-US" b="1" spc="-35" dirty="0">
                <a:latin typeface="Open Sans" panose="020B0606030504020204" pitchFamily="34" charset="0"/>
                <a:ea typeface="Open Sans" panose="020B0606030504020204" pitchFamily="34" charset="0"/>
                <a:cs typeface="Open Sans" panose="020B0606030504020204" pitchFamily="34" charset="0"/>
              </a:rPr>
              <a:t> </a:t>
            </a:r>
            <a:r>
              <a:rPr lang="en-US" spc="-125" dirty="0">
                <a:latin typeface="Open Sans" panose="020B0606030504020204" pitchFamily="34" charset="0"/>
                <a:ea typeface="Open Sans" panose="020B0606030504020204" pitchFamily="34" charset="0"/>
                <a:cs typeface="Open Sans" panose="020B0606030504020204" pitchFamily="34" charset="0"/>
              </a:rPr>
              <a:t>A</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government</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agency</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170" dirty="0">
                <a:latin typeface="Open Sans" panose="020B0606030504020204" pitchFamily="34" charset="0"/>
                <a:ea typeface="Open Sans" panose="020B0606030504020204" pitchFamily="34" charset="0"/>
                <a:cs typeface="Open Sans" panose="020B0606030504020204" pitchFamily="34" charset="0"/>
              </a:rPr>
              <a:t>that</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investigates  </a:t>
            </a:r>
            <a:r>
              <a:rPr lang="en-US" spc="114" dirty="0">
                <a:latin typeface="Open Sans" panose="020B0606030504020204" pitchFamily="34" charset="0"/>
                <a:ea typeface="Open Sans" panose="020B0606030504020204" pitchFamily="34" charset="0"/>
                <a:cs typeface="Open Sans" panose="020B0606030504020204" pitchFamily="34" charset="0"/>
              </a:rPr>
              <a:t>reports</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of</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abuse</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and</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neglect</a:t>
            </a:r>
            <a:r>
              <a:rPr lang="en-US" spc="-13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of</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children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173355" indent="-457200">
              <a:spcBef>
                <a:spcPts val="2065"/>
              </a:spcBef>
              <a:buClr>
                <a:schemeClr val="accent1"/>
              </a:buClr>
              <a:buSzPct val="94230"/>
              <a:buFont typeface="Open Sans" panose="020B0606030504020204" pitchFamily="34" charset="0"/>
              <a:buChar char="&gt;"/>
              <a:tabLst>
                <a:tab pos="287020" algn="l"/>
              </a:tabLst>
            </a:pPr>
            <a:r>
              <a:rPr lang="en-US" b="1" spc="150" dirty="0">
                <a:latin typeface="Open Sans" panose="020B0606030504020204" pitchFamily="34" charset="0"/>
                <a:ea typeface="Open Sans" panose="020B0606030504020204" pitchFamily="34" charset="0"/>
                <a:cs typeface="Open Sans" panose="020B0606030504020204" pitchFamily="34" charset="0"/>
              </a:rPr>
              <a:t>Emotional </a:t>
            </a:r>
            <a:r>
              <a:rPr lang="en-US" b="1" spc="155" dirty="0">
                <a:latin typeface="Open Sans" panose="020B0606030504020204" pitchFamily="34" charset="0"/>
                <a:ea typeface="Open Sans" panose="020B0606030504020204" pitchFamily="34" charset="0"/>
                <a:cs typeface="Open Sans" panose="020B0606030504020204" pitchFamily="34" charset="0"/>
              </a:rPr>
              <a:t>and </a:t>
            </a:r>
            <a:r>
              <a:rPr lang="en-US" b="1" spc="85" dirty="0">
                <a:latin typeface="Open Sans" panose="020B0606030504020204" pitchFamily="34" charset="0"/>
                <a:ea typeface="Open Sans" panose="020B0606030504020204" pitchFamily="34" charset="0"/>
                <a:cs typeface="Open Sans" panose="020B0606030504020204" pitchFamily="34" charset="0"/>
              </a:rPr>
              <a:t>verbal </a:t>
            </a:r>
            <a:r>
              <a:rPr lang="en-US" b="1" spc="114" dirty="0">
                <a:latin typeface="Open Sans" panose="020B0606030504020204" pitchFamily="34" charset="0"/>
                <a:ea typeface="Open Sans" panose="020B0606030504020204" pitchFamily="34" charset="0"/>
                <a:cs typeface="Open Sans" panose="020B0606030504020204" pitchFamily="34" charset="0"/>
              </a:rPr>
              <a:t>abuse: </a:t>
            </a:r>
            <a:r>
              <a:rPr lang="en-US" spc="55" dirty="0">
                <a:latin typeface="Open Sans" panose="020B0606030504020204" pitchFamily="34" charset="0"/>
                <a:ea typeface="Open Sans" panose="020B0606030504020204" pitchFamily="34" charset="0"/>
                <a:cs typeface="Open Sans" panose="020B0606030504020204" pitchFamily="34" charset="0"/>
              </a:rPr>
              <a:t>Rejecting </a:t>
            </a:r>
            <a:r>
              <a:rPr lang="en-US" spc="90" dirty="0">
                <a:latin typeface="Open Sans" panose="020B0606030504020204" pitchFamily="34" charset="0"/>
                <a:ea typeface="Open Sans" panose="020B0606030504020204" pitchFamily="34" charset="0"/>
                <a:cs typeface="Open Sans" panose="020B0606030504020204" pitchFamily="34" charset="0"/>
              </a:rPr>
              <a:t>children, </a:t>
            </a:r>
            <a:r>
              <a:rPr lang="en-US" spc="100" dirty="0">
                <a:latin typeface="Open Sans" panose="020B0606030504020204" pitchFamily="34" charset="0"/>
                <a:ea typeface="Open Sans" panose="020B0606030504020204" pitchFamily="34" charset="0"/>
                <a:cs typeface="Open Sans" panose="020B0606030504020204" pitchFamily="34" charset="0"/>
              </a:rPr>
              <a:t>blaming </a:t>
            </a:r>
            <a:r>
              <a:rPr lang="en-US" spc="145" dirty="0">
                <a:latin typeface="Open Sans" panose="020B0606030504020204" pitchFamily="34" charset="0"/>
                <a:ea typeface="Open Sans" panose="020B0606030504020204" pitchFamily="34" charset="0"/>
                <a:cs typeface="Open Sans" panose="020B0606030504020204" pitchFamily="34" charset="0"/>
              </a:rPr>
              <a:t>them, </a:t>
            </a:r>
            <a:r>
              <a:rPr lang="en-US" spc="114" dirty="0">
                <a:latin typeface="Open Sans" panose="020B0606030504020204" pitchFamily="34" charset="0"/>
                <a:ea typeface="Open Sans" panose="020B0606030504020204" pitchFamily="34" charset="0"/>
                <a:cs typeface="Open Sans" panose="020B0606030504020204" pitchFamily="34" charset="0"/>
              </a:rPr>
              <a:t>or </a:t>
            </a:r>
            <a:r>
              <a:rPr lang="en-US" spc="95" dirty="0">
                <a:latin typeface="Open Sans" panose="020B0606030504020204" pitchFamily="34" charset="0"/>
                <a:ea typeface="Open Sans" panose="020B0606030504020204" pitchFamily="34" charset="0"/>
                <a:cs typeface="Open Sans" panose="020B0606030504020204" pitchFamily="34" charset="0"/>
              </a:rPr>
              <a:t>constantly</a:t>
            </a:r>
            <a:r>
              <a:rPr lang="en-US" spc="-165"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scolding</a:t>
            </a:r>
            <a:r>
              <a:rPr lang="en-US" spc="-10" dirty="0">
                <a:latin typeface="Open Sans" panose="020B0606030504020204" pitchFamily="34" charset="0"/>
                <a:ea typeface="Open Sans" panose="020B0606030504020204" pitchFamily="34" charset="0"/>
                <a:cs typeface="Open Sans" panose="020B0606030504020204" pitchFamily="34" charset="0"/>
              </a:rPr>
              <a:t> </a:t>
            </a:r>
            <a:r>
              <a:rPr lang="en-US" spc="145" dirty="0">
                <a:latin typeface="Open Sans" panose="020B0606030504020204" pitchFamily="34" charset="0"/>
                <a:ea typeface="Open Sans" panose="020B0606030504020204" pitchFamily="34" charset="0"/>
                <a:cs typeface="Open Sans" panose="020B0606030504020204" pitchFamily="34" charset="0"/>
              </a:rPr>
              <a:t>them,</a:t>
            </a:r>
            <a:r>
              <a:rPr lang="en-US" spc="-45"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particularly</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for</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problems</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beyond</a:t>
            </a:r>
            <a:r>
              <a:rPr lang="en-US" spc="-10" dirty="0">
                <a:latin typeface="Open Sans" panose="020B0606030504020204" pitchFamily="34" charset="0"/>
                <a:ea typeface="Open Sans" panose="020B0606030504020204" pitchFamily="34" charset="0"/>
                <a:cs typeface="Open Sans" panose="020B0606030504020204" pitchFamily="34" charset="0"/>
              </a:rPr>
              <a:t> </a:t>
            </a:r>
            <a:r>
              <a:rPr lang="en-US" spc="125" dirty="0">
                <a:latin typeface="Open Sans" panose="020B0606030504020204" pitchFamily="34" charset="0"/>
                <a:ea typeface="Open Sans" panose="020B0606030504020204" pitchFamily="34" charset="0"/>
                <a:cs typeface="Open Sans" panose="020B0606030504020204" pitchFamily="34" charset="0"/>
              </a:rPr>
              <a:t>their</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control</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1450340" indent="-457200">
              <a:spcBef>
                <a:spcPts val="2065"/>
              </a:spcBef>
              <a:buClr>
                <a:schemeClr val="accent1"/>
              </a:buClr>
              <a:buSzPct val="94230"/>
              <a:buFont typeface="Open Sans" panose="020B0606030504020204" pitchFamily="34" charset="0"/>
              <a:buChar char="&gt;"/>
              <a:tabLst>
                <a:tab pos="287020" algn="l"/>
              </a:tabLst>
            </a:pPr>
            <a:r>
              <a:rPr lang="en-US" b="1" spc="130" dirty="0">
                <a:latin typeface="Open Sans" panose="020B0606030504020204" pitchFamily="34" charset="0"/>
                <a:ea typeface="Open Sans" panose="020B0606030504020204" pitchFamily="34" charset="0"/>
                <a:cs typeface="Open Sans" panose="020B0606030504020204" pitchFamily="34" charset="0"/>
              </a:rPr>
              <a:t>Mandated</a:t>
            </a:r>
            <a:r>
              <a:rPr lang="en-US" b="1" spc="-110" dirty="0">
                <a:latin typeface="Open Sans" panose="020B0606030504020204" pitchFamily="34" charset="0"/>
                <a:ea typeface="Open Sans" panose="020B0606030504020204" pitchFamily="34" charset="0"/>
                <a:cs typeface="Open Sans" panose="020B0606030504020204" pitchFamily="34" charset="0"/>
              </a:rPr>
              <a:t> </a:t>
            </a:r>
            <a:r>
              <a:rPr lang="en-US" b="1" spc="80" dirty="0">
                <a:latin typeface="Open Sans" panose="020B0606030504020204" pitchFamily="34" charset="0"/>
                <a:ea typeface="Open Sans" panose="020B0606030504020204" pitchFamily="34" charset="0"/>
                <a:cs typeface="Open Sans" panose="020B0606030504020204" pitchFamily="34" charset="0"/>
              </a:rPr>
              <a:t>reporter:</a:t>
            </a:r>
            <a:r>
              <a:rPr lang="en-US" b="1" spc="-65" dirty="0">
                <a:latin typeface="Open Sans" panose="020B0606030504020204" pitchFamily="34" charset="0"/>
                <a:ea typeface="Open Sans" panose="020B0606030504020204" pitchFamily="34" charset="0"/>
                <a:cs typeface="Open Sans" panose="020B0606030504020204" pitchFamily="34" charset="0"/>
              </a:rPr>
              <a:t> </a:t>
            </a:r>
            <a:r>
              <a:rPr lang="en-US" spc="-125" dirty="0">
                <a:latin typeface="Open Sans" panose="020B0606030504020204" pitchFamily="34" charset="0"/>
                <a:ea typeface="Open Sans" panose="020B0606030504020204" pitchFamily="34" charset="0"/>
                <a:cs typeface="Open Sans" panose="020B0606030504020204" pitchFamily="34" charset="0"/>
              </a:rPr>
              <a:t>A</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120" dirty="0">
                <a:latin typeface="Open Sans" panose="020B0606030504020204" pitchFamily="34" charset="0"/>
                <a:ea typeface="Open Sans" panose="020B0606030504020204" pitchFamily="34" charset="0"/>
                <a:cs typeface="Open Sans" panose="020B0606030504020204" pitchFamily="34" charset="0"/>
              </a:rPr>
              <a:t>person</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who</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is</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required</a:t>
            </a:r>
            <a:r>
              <a:rPr lang="en-US"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by</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law</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130" dirty="0">
                <a:latin typeface="Open Sans" panose="020B0606030504020204" pitchFamily="34" charset="0"/>
                <a:ea typeface="Open Sans" panose="020B0606030504020204" pitchFamily="34" charset="0"/>
                <a:cs typeface="Open Sans" panose="020B0606030504020204" pitchFamily="34" charset="0"/>
              </a:rPr>
              <a:t>to</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report </a:t>
            </a:r>
            <a:r>
              <a:rPr lang="en-US" spc="140" dirty="0">
                <a:latin typeface="Open Sans" panose="020B0606030504020204" pitchFamily="34" charset="0"/>
                <a:ea typeface="Open Sans" panose="020B0606030504020204" pitchFamily="34" charset="0"/>
                <a:cs typeface="Open Sans" panose="020B0606030504020204" pitchFamily="34" charset="0"/>
              </a:rPr>
              <a:t>maltreatment</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532643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0B68-7898-4D86-8BC3-060C3BB73D57}"/>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20CB5940-EA9B-41B4-98BE-A38A4C41C8BE}"/>
              </a:ext>
            </a:extLst>
          </p:cNvPr>
          <p:cNvSpPr>
            <a:spLocks noGrp="1"/>
          </p:cNvSpPr>
          <p:nvPr>
            <p:ph sz="half" idx="1"/>
          </p:nvPr>
        </p:nvSpPr>
        <p:spPr/>
        <p:txBody>
          <a:bodyPr/>
          <a:lstStyle/>
          <a:p>
            <a:pPr marL="469900" marR="543560" indent="-457200">
              <a:spcBef>
                <a:spcPts val="105"/>
              </a:spcBef>
              <a:buClr>
                <a:schemeClr val="accent1"/>
              </a:buClr>
              <a:buSzPct val="94230"/>
              <a:buFont typeface="Open Sans" panose="020B0606030504020204" pitchFamily="34" charset="0"/>
              <a:buChar char="&gt;"/>
              <a:tabLst>
                <a:tab pos="287020" algn="l"/>
              </a:tabLst>
            </a:pPr>
            <a:r>
              <a:rPr lang="en-US" b="1" spc="114" dirty="0">
                <a:latin typeface="Open Sans" panose="020B0606030504020204" pitchFamily="34" charset="0"/>
                <a:ea typeface="Open Sans" panose="020B0606030504020204" pitchFamily="34" charset="0"/>
                <a:cs typeface="Open Sans" panose="020B0606030504020204" pitchFamily="34" charset="0"/>
              </a:rPr>
              <a:t>Neglect</a:t>
            </a:r>
            <a:r>
              <a:rPr lang="en-US" spc="114" dirty="0">
                <a:latin typeface="Open Sans" panose="020B0606030504020204" pitchFamily="34" charset="0"/>
                <a:ea typeface="Open Sans" panose="020B0606030504020204" pitchFamily="34" charset="0"/>
                <a:cs typeface="Open Sans" panose="020B0606030504020204" pitchFamily="34" charset="0"/>
              </a:rPr>
              <a:t>:</a:t>
            </a:r>
            <a:r>
              <a:rPr lang="en-US" spc="-45"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Failing</a:t>
            </a:r>
            <a:r>
              <a:rPr lang="en-US" spc="-10" dirty="0">
                <a:latin typeface="Open Sans" panose="020B0606030504020204" pitchFamily="34" charset="0"/>
                <a:ea typeface="Open Sans" panose="020B0606030504020204" pitchFamily="34" charset="0"/>
                <a:cs typeface="Open Sans" panose="020B0606030504020204" pitchFamily="34" charset="0"/>
              </a:rPr>
              <a:t> </a:t>
            </a:r>
            <a:r>
              <a:rPr lang="en-US" spc="130" dirty="0">
                <a:latin typeface="Open Sans" panose="020B0606030504020204" pitchFamily="34" charset="0"/>
                <a:ea typeface="Open Sans" panose="020B0606030504020204" pitchFamily="34" charset="0"/>
                <a:cs typeface="Open Sans" panose="020B0606030504020204" pitchFamily="34" charset="0"/>
              </a:rPr>
              <a:t>to</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provide</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50" dirty="0">
                <a:latin typeface="Open Sans" panose="020B0606030504020204" pitchFamily="34" charset="0"/>
                <a:ea typeface="Open Sans" panose="020B0606030504020204" pitchFamily="34" charset="0"/>
                <a:cs typeface="Open Sans" panose="020B0606030504020204" pitchFamily="34" charset="0"/>
              </a:rPr>
              <a:t>for</a:t>
            </a:r>
            <a:r>
              <a:rPr lang="en-US" spc="-16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a</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child's</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basic</a:t>
            </a:r>
            <a:r>
              <a:rPr lang="en-US" spc="-55"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needs,</a:t>
            </a:r>
            <a:r>
              <a:rPr lang="en-US"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including</a:t>
            </a:r>
            <a:r>
              <a:rPr lang="en-US" spc="-15" dirty="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food, </a:t>
            </a:r>
            <a:r>
              <a:rPr lang="en-US" spc="45" dirty="0">
                <a:latin typeface="Open Sans" panose="020B0606030504020204" pitchFamily="34" charset="0"/>
                <a:ea typeface="Open Sans" panose="020B0606030504020204" pitchFamily="34" charset="0"/>
                <a:cs typeface="Open Sans" panose="020B0606030504020204" pitchFamily="34" charset="0"/>
              </a:rPr>
              <a:t>water,</a:t>
            </a:r>
            <a:r>
              <a:rPr lang="en-US" spc="-10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a</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place</a:t>
            </a:r>
            <a:r>
              <a:rPr lang="en-US" spc="-100" dirty="0">
                <a:latin typeface="Open Sans" panose="020B0606030504020204" pitchFamily="34" charset="0"/>
                <a:ea typeface="Open Sans" panose="020B0606030504020204" pitchFamily="34" charset="0"/>
                <a:cs typeface="Open Sans" panose="020B0606030504020204" pitchFamily="34" charset="0"/>
              </a:rPr>
              <a:t> </a:t>
            </a:r>
            <a:r>
              <a:rPr lang="en-US" spc="130" dirty="0">
                <a:latin typeface="Open Sans" panose="020B0606030504020204" pitchFamily="34" charset="0"/>
                <a:ea typeface="Open Sans" panose="020B0606030504020204" pitchFamily="34" charset="0"/>
                <a:cs typeface="Open Sans" panose="020B0606030504020204" pitchFamily="34" charset="0"/>
              </a:rPr>
              <a:t>to</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dirty="0">
                <a:latin typeface="Open Sans" panose="020B0606030504020204" pitchFamily="34" charset="0"/>
                <a:ea typeface="Open Sans" panose="020B0606030504020204" pitchFamily="34" charset="0"/>
                <a:cs typeface="Open Sans" panose="020B0606030504020204" pitchFamily="34" charset="0"/>
              </a:rPr>
              <a:t>live,</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love</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155" dirty="0">
                <a:latin typeface="Open Sans" panose="020B0606030504020204" pitchFamily="34" charset="0"/>
                <a:ea typeface="Open Sans" panose="020B0606030504020204" pitchFamily="34" charset="0"/>
                <a:cs typeface="Open Sans" panose="020B0606030504020204" pitchFamily="34" charset="0"/>
              </a:rPr>
              <a:t>and</a:t>
            </a:r>
            <a:r>
              <a:rPr lang="en-US" spc="-65" dirty="0">
                <a:latin typeface="Open Sans" panose="020B0606030504020204" pitchFamily="34" charset="0"/>
                <a:ea typeface="Open Sans" panose="020B0606030504020204" pitchFamily="34" charset="0"/>
                <a:cs typeface="Open Sans" panose="020B0606030504020204" pitchFamily="34" charset="0"/>
              </a:rPr>
              <a:t> </a:t>
            </a:r>
            <a:r>
              <a:rPr lang="en-US" spc="135" dirty="0">
                <a:latin typeface="Open Sans" panose="020B0606030504020204" pitchFamily="34" charset="0"/>
                <a:ea typeface="Open Sans" panose="020B0606030504020204" pitchFamily="34" charset="0"/>
                <a:cs typeface="Open Sans" panose="020B0606030504020204" pitchFamily="34" charset="0"/>
              </a:rPr>
              <a:t>attention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2060"/>
              </a:spcBef>
              <a:buClr>
                <a:schemeClr val="accent1"/>
              </a:buClr>
              <a:buSzPct val="94230"/>
              <a:buFont typeface="Open Sans" panose="020B0606030504020204" pitchFamily="34" charset="0"/>
              <a:buChar char="&gt;"/>
              <a:tabLst>
                <a:tab pos="287020" algn="l"/>
              </a:tabLst>
            </a:pPr>
            <a:r>
              <a:rPr lang="en-US" b="1" spc="110" dirty="0">
                <a:latin typeface="Open Sans" panose="020B0606030504020204" pitchFamily="34" charset="0"/>
                <a:ea typeface="Open Sans" panose="020B0606030504020204" pitchFamily="34" charset="0"/>
                <a:cs typeface="Open Sans" panose="020B0606030504020204" pitchFamily="34" charset="0"/>
              </a:rPr>
              <a:t>Physical</a:t>
            </a:r>
            <a:r>
              <a:rPr lang="en-US" b="1" spc="-105" dirty="0">
                <a:latin typeface="Open Sans" panose="020B0606030504020204" pitchFamily="34" charset="0"/>
                <a:ea typeface="Open Sans" panose="020B0606030504020204" pitchFamily="34" charset="0"/>
                <a:cs typeface="Open Sans" panose="020B0606030504020204" pitchFamily="34" charset="0"/>
              </a:rPr>
              <a:t> </a:t>
            </a:r>
            <a:r>
              <a:rPr lang="en-US" b="1" spc="114" dirty="0">
                <a:latin typeface="Open Sans" panose="020B0606030504020204" pitchFamily="34" charset="0"/>
                <a:ea typeface="Open Sans" panose="020B0606030504020204" pitchFamily="34" charset="0"/>
                <a:cs typeface="Open Sans" panose="020B0606030504020204" pitchFamily="34" charset="0"/>
              </a:rPr>
              <a:t>abuse:</a:t>
            </a:r>
            <a:r>
              <a:rPr lang="en-US" b="1" spc="-4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Intentionally</a:t>
            </a:r>
            <a:r>
              <a:rPr lang="en-US" spc="-165"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causing</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150" dirty="0">
                <a:latin typeface="Open Sans" panose="020B0606030504020204" pitchFamily="34" charset="0"/>
                <a:ea typeface="Open Sans" panose="020B0606030504020204" pitchFamily="34" charset="0"/>
                <a:cs typeface="Open Sans" panose="020B0606030504020204" pitchFamily="34" charset="0"/>
              </a:rPr>
              <a:t>an</a:t>
            </a:r>
            <a:r>
              <a:rPr lang="en-US" spc="-35"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injury</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130" dirty="0">
                <a:latin typeface="Open Sans" panose="020B0606030504020204" pitchFamily="34" charset="0"/>
                <a:ea typeface="Open Sans" panose="020B0606030504020204" pitchFamily="34" charset="0"/>
                <a:cs typeface="Open Sans" panose="020B0606030504020204" pitchFamily="34" charset="0"/>
              </a:rPr>
              <a:t>to</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a</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child</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5080" indent="-457200">
              <a:spcBef>
                <a:spcPts val="2065"/>
              </a:spcBef>
              <a:buClr>
                <a:schemeClr val="accent1"/>
              </a:buClr>
              <a:buSzPct val="94230"/>
              <a:buFont typeface="Open Sans" panose="020B0606030504020204" pitchFamily="34" charset="0"/>
              <a:buChar char="&gt;"/>
              <a:tabLst>
                <a:tab pos="287020" algn="l"/>
              </a:tabLst>
            </a:pPr>
            <a:r>
              <a:rPr lang="en-US" b="1" spc="110" dirty="0">
                <a:latin typeface="Open Sans" panose="020B0606030504020204" pitchFamily="34" charset="0"/>
                <a:ea typeface="Open Sans" panose="020B0606030504020204" pitchFamily="34" charset="0"/>
                <a:cs typeface="Open Sans" panose="020B0606030504020204" pitchFamily="34" charset="0"/>
              </a:rPr>
              <a:t>Sexual</a:t>
            </a:r>
            <a:r>
              <a:rPr lang="en-US" b="1" spc="-125" dirty="0">
                <a:latin typeface="Open Sans" panose="020B0606030504020204" pitchFamily="34" charset="0"/>
                <a:ea typeface="Open Sans" panose="020B0606030504020204" pitchFamily="34" charset="0"/>
                <a:cs typeface="Open Sans" panose="020B0606030504020204" pitchFamily="34" charset="0"/>
              </a:rPr>
              <a:t> </a:t>
            </a:r>
            <a:r>
              <a:rPr lang="en-US" b="1" spc="114" dirty="0">
                <a:latin typeface="Open Sans" panose="020B0606030504020204" pitchFamily="34" charset="0"/>
                <a:ea typeface="Open Sans" panose="020B0606030504020204" pitchFamily="34" charset="0"/>
                <a:cs typeface="Open Sans" panose="020B0606030504020204" pitchFamily="34" charset="0"/>
              </a:rPr>
              <a:t>abuse:</a:t>
            </a:r>
            <a:r>
              <a:rPr lang="en-US" b="1" spc="-45"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Includes</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any</a:t>
            </a:r>
            <a:r>
              <a:rPr lang="en-US" spc="-7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inappropriate</a:t>
            </a:r>
            <a:r>
              <a:rPr lang="en-US" spc="-130"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sexual</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behavior</a:t>
            </a:r>
            <a:r>
              <a:rPr lang="en-US" spc="-165"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with</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a</a:t>
            </a:r>
            <a:r>
              <a:rPr lang="en-US" spc="-140"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child, </a:t>
            </a:r>
            <a:r>
              <a:rPr lang="en-US" spc="95" dirty="0">
                <a:latin typeface="Open Sans" panose="020B0606030504020204" pitchFamily="34" charset="0"/>
                <a:ea typeface="Open Sans" panose="020B0606030504020204" pitchFamily="34" charset="0"/>
                <a:cs typeface="Open Sans" panose="020B0606030504020204" pitchFamily="34" charset="0"/>
              </a:rPr>
              <a:t>including</a:t>
            </a:r>
            <a:r>
              <a:rPr lang="en-US" spc="-45"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touching</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or</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taking</a:t>
            </a:r>
            <a:r>
              <a:rPr lang="en-US" spc="-55"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photographs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080958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9B53D-BA84-40F5-898F-690B7B02CAB4}"/>
              </a:ext>
            </a:extLst>
          </p:cNvPr>
          <p:cNvSpPr>
            <a:spLocks noGrp="1"/>
          </p:cNvSpPr>
          <p:nvPr>
            <p:ph type="title"/>
          </p:nvPr>
        </p:nvSpPr>
        <p:spPr/>
        <p:txBody>
          <a:bodyPr/>
          <a:lstStyle/>
          <a:p>
            <a:r>
              <a:rPr lang="en-US" dirty="0"/>
              <a:t>Child Abuse</a:t>
            </a:r>
          </a:p>
        </p:txBody>
      </p:sp>
      <p:sp>
        <p:nvSpPr>
          <p:cNvPr id="4" name="object 5">
            <a:extLst>
              <a:ext uri="{FF2B5EF4-FFF2-40B4-BE49-F238E27FC236}">
                <a16:creationId xmlns:a16="http://schemas.microsoft.com/office/drawing/2014/main" id="{1E305E90-FFC8-4259-9A80-07C4FD966810}"/>
              </a:ext>
            </a:extLst>
          </p:cNvPr>
          <p:cNvSpPr/>
          <p:nvPr/>
        </p:nvSpPr>
        <p:spPr>
          <a:xfrm>
            <a:off x="3634642" y="0"/>
            <a:ext cx="4554524" cy="6853961"/>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4010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7608C-D2B6-4969-A4A5-ECBE95F0C3B8}"/>
              </a:ext>
            </a:extLst>
          </p:cNvPr>
          <p:cNvSpPr>
            <a:spLocks noGrp="1"/>
          </p:cNvSpPr>
          <p:nvPr>
            <p:ph type="title"/>
          </p:nvPr>
        </p:nvSpPr>
        <p:spPr/>
        <p:txBody>
          <a:bodyPr/>
          <a:lstStyle/>
          <a:p>
            <a:r>
              <a:rPr lang="en-US" spc="0" dirty="0"/>
              <a:t>Types of Child Abuse</a:t>
            </a:r>
          </a:p>
        </p:txBody>
      </p:sp>
      <p:sp>
        <p:nvSpPr>
          <p:cNvPr id="3" name="Content Placeholder 2">
            <a:extLst>
              <a:ext uri="{FF2B5EF4-FFF2-40B4-BE49-F238E27FC236}">
                <a16:creationId xmlns:a16="http://schemas.microsoft.com/office/drawing/2014/main" id="{A7393294-0DC3-44F2-8016-0F32BC971BB8}"/>
              </a:ext>
            </a:extLst>
          </p:cNvPr>
          <p:cNvSpPr>
            <a:spLocks noGrp="1"/>
          </p:cNvSpPr>
          <p:nvPr>
            <p:ph sz="half" idx="1"/>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Physical</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65" dirty="0">
                <a:latin typeface="Open Sans" panose="020B0606030504020204" pitchFamily="34" charset="0"/>
                <a:ea typeface="Open Sans" panose="020B0606030504020204" pitchFamily="34" charset="0"/>
                <a:cs typeface="Open Sans" panose="020B0606030504020204" pitchFamily="34" charset="0"/>
              </a:rPr>
              <a:t>Neglect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30" dirty="0">
                <a:latin typeface="Open Sans" panose="020B0606030504020204" pitchFamily="34" charset="0"/>
                <a:ea typeface="Open Sans" panose="020B0606030504020204" pitchFamily="34" charset="0"/>
                <a:cs typeface="Open Sans" panose="020B0606030504020204" pitchFamily="34" charset="0"/>
              </a:rPr>
              <a:t>Sexual</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55" dirty="0">
                <a:latin typeface="Open Sans" panose="020B0606030504020204" pitchFamily="34" charset="0"/>
                <a:ea typeface="Open Sans" panose="020B0606030504020204" pitchFamily="34" charset="0"/>
                <a:cs typeface="Open Sans" panose="020B0606030504020204" pitchFamily="34" charset="0"/>
              </a:rPr>
              <a:t>Emotional</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6">
            <a:extLst>
              <a:ext uri="{FF2B5EF4-FFF2-40B4-BE49-F238E27FC236}">
                <a16:creationId xmlns:a16="http://schemas.microsoft.com/office/drawing/2014/main" id="{F7968FBF-16B9-41D4-88D5-967380CFF83D}"/>
              </a:ext>
            </a:extLst>
          </p:cNvPr>
          <p:cNvSpPr/>
          <p:nvPr/>
        </p:nvSpPr>
        <p:spPr>
          <a:xfrm>
            <a:off x="6283928" y="2118546"/>
            <a:ext cx="3704287" cy="3338065"/>
          </a:xfrm>
          <a:prstGeom prst="rect">
            <a:avLst/>
          </a:prstGeom>
          <a:blipFill>
            <a:blip r:embed="rId2"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768819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8A2FE-ACEA-4E05-8F4B-3CA1955D9850}"/>
              </a:ext>
            </a:extLst>
          </p:cNvPr>
          <p:cNvSpPr>
            <a:spLocks noGrp="1"/>
          </p:cNvSpPr>
          <p:nvPr>
            <p:ph type="title"/>
          </p:nvPr>
        </p:nvSpPr>
        <p:spPr/>
        <p:txBody>
          <a:bodyPr/>
          <a:lstStyle/>
          <a:p>
            <a:r>
              <a:rPr lang="en-US" spc="0" dirty="0"/>
              <a:t>Physical Abuse</a:t>
            </a:r>
          </a:p>
        </p:txBody>
      </p:sp>
      <p:sp>
        <p:nvSpPr>
          <p:cNvPr id="3" name="Content Placeholder 2">
            <a:extLst>
              <a:ext uri="{FF2B5EF4-FFF2-40B4-BE49-F238E27FC236}">
                <a16:creationId xmlns:a16="http://schemas.microsoft.com/office/drawing/2014/main" id="{D67451BC-727A-4E3E-A19C-A9D5DBF65436}"/>
              </a:ext>
            </a:extLst>
          </p:cNvPr>
          <p:cNvSpPr>
            <a:spLocks noGrp="1"/>
          </p:cNvSpPr>
          <p:nvPr>
            <p:ph sz="half" idx="1"/>
          </p:nvPr>
        </p:nvSpPr>
        <p:spPr/>
        <p:txBody>
          <a:bodyPr/>
          <a:lstStyle/>
          <a:p>
            <a:pPr marL="469900" marR="1336675" indent="-457200">
              <a:spcBef>
                <a:spcPts val="735"/>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Physical</a:t>
            </a:r>
            <a:r>
              <a:rPr lang="en-US" spc="-12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signs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5"/>
              </a:spcBef>
              <a:buSzPct val="85416"/>
              <a:buFont typeface="Open Sans" panose="020B0606030504020204" pitchFamily="34" charset="0"/>
              <a:buChar char="&gt;"/>
              <a:tabLst>
                <a:tab pos="652780" algn="l"/>
              </a:tabLst>
            </a:pPr>
            <a:r>
              <a:rPr lang="en-US" sz="2200" spc="80" dirty="0">
                <a:latin typeface="Open Sans" panose="020B0606030504020204" pitchFamily="34" charset="0"/>
                <a:ea typeface="Open Sans" panose="020B0606030504020204" pitchFamily="34" charset="0"/>
                <a:cs typeface="Open Sans" panose="020B0606030504020204" pitchFamily="34" charset="0"/>
              </a:rPr>
              <a:t>Unexplained</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251585" lvl="3" indent="-342900">
              <a:spcBef>
                <a:spcPts val="505"/>
              </a:spcBef>
              <a:buClr>
                <a:schemeClr val="accent1"/>
              </a:buClr>
              <a:buSzPct val="70000"/>
              <a:buFont typeface="Open Sans" panose="020B0606030504020204" pitchFamily="34" charset="0"/>
              <a:buChar char="&gt;"/>
              <a:tabLst>
                <a:tab pos="927100" algn="l"/>
              </a:tabLst>
            </a:pPr>
            <a:r>
              <a:rPr lang="en-US" sz="1800" spc="30" dirty="0">
                <a:latin typeface="Open Sans" panose="020B0606030504020204" pitchFamily="34" charset="0"/>
                <a:ea typeface="Open Sans" panose="020B0606030504020204" pitchFamily="34" charset="0"/>
                <a:cs typeface="Open Sans" panose="020B0606030504020204" pitchFamily="34" charset="0"/>
              </a:rPr>
              <a:t>Bruises </a:t>
            </a:r>
            <a:r>
              <a:rPr lang="en-US" sz="1800" spc="90" dirty="0">
                <a:latin typeface="Open Sans" panose="020B0606030504020204" pitchFamily="34" charset="0"/>
                <a:ea typeface="Open Sans" panose="020B0606030504020204" pitchFamily="34" charset="0"/>
                <a:cs typeface="Open Sans" panose="020B0606030504020204" pitchFamily="34" charset="0"/>
              </a:rPr>
              <a:t>or</a:t>
            </a:r>
            <a:r>
              <a:rPr lang="en-US" sz="1800" spc="-285" dirty="0">
                <a:latin typeface="Open Sans" panose="020B0606030504020204" pitchFamily="34" charset="0"/>
                <a:ea typeface="Open Sans" panose="020B0606030504020204" pitchFamily="34" charset="0"/>
                <a:cs typeface="Open Sans" panose="020B0606030504020204" pitchFamily="34" charset="0"/>
              </a:rPr>
              <a:t> </a:t>
            </a:r>
            <a:r>
              <a:rPr lang="en-US" sz="1800" spc="45" dirty="0">
                <a:latin typeface="Open Sans" panose="020B0606030504020204" pitchFamily="34" charset="0"/>
                <a:ea typeface="Open Sans" panose="020B0606030504020204" pitchFamily="34" charset="0"/>
                <a:cs typeface="Open Sans" panose="020B0606030504020204" pitchFamily="34" charset="0"/>
              </a:rPr>
              <a:t>welts</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251585" lvl="3" indent="-342900">
              <a:spcBef>
                <a:spcPts val="480"/>
              </a:spcBef>
              <a:buClr>
                <a:schemeClr val="accent1"/>
              </a:buClr>
              <a:buSzPct val="70000"/>
              <a:buFont typeface="Open Sans" panose="020B0606030504020204" pitchFamily="34" charset="0"/>
              <a:buChar char="&gt;"/>
              <a:tabLst>
                <a:tab pos="927100" algn="l"/>
              </a:tabLst>
            </a:pPr>
            <a:r>
              <a:rPr lang="en-US" sz="1800" spc="55" dirty="0">
                <a:latin typeface="Open Sans" panose="020B0606030504020204" pitchFamily="34" charset="0"/>
                <a:ea typeface="Open Sans" panose="020B0606030504020204" pitchFamily="34" charset="0"/>
                <a:cs typeface="Open Sans" panose="020B0606030504020204" pitchFamily="34" charset="0"/>
              </a:rPr>
              <a:t>Burns</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251585" lvl="3" indent="-342900">
              <a:spcBef>
                <a:spcPts val="480"/>
              </a:spcBef>
              <a:buClr>
                <a:schemeClr val="accent1"/>
              </a:buClr>
              <a:buSzPct val="70000"/>
              <a:buFont typeface="Open Sans" panose="020B0606030504020204" pitchFamily="34" charset="0"/>
              <a:buChar char="&gt;"/>
              <a:tabLst>
                <a:tab pos="927100" algn="l"/>
              </a:tabLst>
            </a:pPr>
            <a:r>
              <a:rPr lang="en-US" sz="1800" spc="60" dirty="0">
                <a:latin typeface="Open Sans" panose="020B0606030504020204" pitchFamily="34" charset="0"/>
                <a:ea typeface="Open Sans" panose="020B0606030504020204" pitchFamily="34" charset="0"/>
                <a:cs typeface="Open Sans" panose="020B0606030504020204" pitchFamily="34" charset="0"/>
              </a:rPr>
              <a:t>Fractures </a:t>
            </a:r>
            <a:r>
              <a:rPr lang="en-US" sz="1800" spc="90" dirty="0">
                <a:latin typeface="Open Sans" panose="020B0606030504020204" pitchFamily="34" charset="0"/>
                <a:ea typeface="Open Sans" panose="020B0606030504020204" pitchFamily="34" charset="0"/>
                <a:cs typeface="Open Sans" panose="020B0606030504020204" pitchFamily="34" charset="0"/>
              </a:rPr>
              <a:t>or</a:t>
            </a:r>
            <a:r>
              <a:rPr lang="en-US" sz="1800" spc="-385" dirty="0">
                <a:latin typeface="Open Sans" panose="020B0606030504020204" pitchFamily="34" charset="0"/>
                <a:ea typeface="Open Sans" panose="020B0606030504020204" pitchFamily="34" charset="0"/>
                <a:cs typeface="Open Sans" panose="020B0606030504020204" pitchFamily="34" charset="0"/>
              </a:rPr>
              <a:t> </a:t>
            </a:r>
            <a:r>
              <a:rPr lang="en-US" sz="1800" spc="65" dirty="0">
                <a:latin typeface="Open Sans" panose="020B0606030504020204" pitchFamily="34" charset="0"/>
                <a:ea typeface="Open Sans" panose="020B0606030504020204" pitchFamily="34" charset="0"/>
                <a:cs typeface="Open Sans" panose="020B0606030504020204" pitchFamily="34" charset="0"/>
              </a:rPr>
              <a:t>dislocations</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251585" lvl="3" indent="-342900">
              <a:spcBef>
                <a:spcPts val="480"/>
              </a:spcBef>
              <a:buClr>
                <a:schemeClr val="accent1"/>
              </a:buClr>
              <a:buSzPct val="70000"/>
              <a:buFont typeface="Open Sans" panose="020B0606030504020204" pitchFamily="34" charset="0"/>
              <a:buChar char="&gt;"/>
              <a:tabLst>
                <a:tab pos="927100" algn="l"/>
              </a:tabLst>
            </a:pPr>
            <a:r>
              <a:rPr lang="en-US" sz="1800" spc="15" dirty="0">
                <a:latin typeface="Open Sans" panose="020B0606030504020204" pitchFamily="34" charset="0"/>
                <a:ea typeface="Open Sans" panose="020B0606030504020204" pitchFamily="34" charset="0"/>
                <a:cs typeface="Open Sans" panose="020B0606030504020204" pitchFamily="34" charset="0"/>
              </a:rPr>
              <a:t>Bald </a:t>
            </a:r>
            <a:r>
              <a:rPr lang="en-US" sz="1800" spc="85" dirty="0">
                <a:latin typeface="Open Sans" panose="020B0606030504020204" pitchFamily="34" charset="0"/>
                <a:ea typeface="Open Sans" panose="020B0606030504020204" pitchFamily="34" charset="0"/>
                <a:cs typeface="Open Sans" panose="020B0606030504020204" pitchFamily="34" charset="0"/>
              </a:rPr>
              <a:t>patches </a:t>
            </a:r>
            <a:r>
              <a:rPr lang="en-US" sz="1800" spc="120" dirty="0">
                <a:latin typeface="Open Sans" panose="020B0606030504020204" pitchFamily="34" charset="0"/>
                <a:ea typeface="Open Sans" panose="020B0606030504020204" pitchFamily="34" charset="0"/>
                <a:cs typeface="Open Sans" panose="020B0606030504020204" pitchFamily="34" charset="0"/>
              </a:rPr>
              <a:t>on</a:t>
            </a:r>
            <a:r>
              <a:rPr lang="en-US" sz="1800" spc="-330" dirty="0">
                <a:latin typeface="Open Sans" panose="020B0606030504020204" pitchFamily="34" charset="0"/>
                <a:ea typeface="Open Sans" panose="020B0606030504020204" pitchFamily="34" charset="0"/>
                <a:cs typeface="Open Sans" panose="020B0606030504020204" pitchFamily="34" charset="0"/>
              </a:rPr>
              <a:t> </a:t>
            </a:r>
            <a:r>
              <a:rPr lang="en-US" sz="1800" spc="50" dirty="0">
                <a:latin typeface="Open Sans" panose="020B0606030504020204" pitchFamily="34" charset="0"/>
                <a:ea typeface="Open Sans" panose="020B0606030504020204" pitchFamily="34" charset="0"/>
                <a:cs typeface="Open Sans" panose="020B0606030504020204" pitchFamily="34" charset="0"/>
              </a:rPr>
              <a:t>scalp</a:t>
            </a:r>
            <a:endParaRPr lang="en-US" sz="18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Content Placeholder 2">
            <a:extLst>
              <a:ext uri="{FF2B5EF4-FFF2-40B4-BE49-F238E27FC236}">
                <a16:creationId xmlns:a16="http://schemas.microsoft.com/office/drawing/2014/main" id="{F3AA424F-C276-44FC-81C9-0BC517CE98C3}"/>
              </a:ext>
            </a:extLst>
          </p:cNvPr>
          <p:cNvSpPr txBox="1">
            <a:spLocks/>
          </p:cNvSpPr>
          <p:nvPr/>
        </p:nvSpPr>
        <p:spPr>
          <a:xfrm>
            <a:off x="4814596" y="1420420"/>
            <a:ext cx="6988628"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42900">
              <a:spcBef>
                <a:spcPts val="100"/>
              </a:spcBef>
              <a:buClr>
                <a:schemeClr val="accent1"/>
              </a:buClr>
              <a:buSzPct val="93750"/>
              <a:buFont typeface="Open Sans" panose="020B0606030504020204" pitchFamily="34" charset="0"/>
              <a:buChar char="&gt;"/>
              <a:tabLst>
                <a:tab pos="287020" algn="l"/>
              </a:tabLst>
            </a:pPr>
            <a:r>
              <a:rPr lang="en-US" sz="2400" spc="35" dirty="0">
                <a:latin typeface="Open Sans" panose="020B0606030504020204" pitchFamily="34" charset="0"/>
                <a:ea typeface="Open Sans" panose="020B0606030504020204" pitchFamily="34" charset="0"/>
                <a:cs typeface="Open Sans" panose="020B0606030504020204" pitchFamily="34" charset="0"/>
              </a:rPr>
              <a:t>Behavioral</a:t>
            </a:r>
            <a:r>
              <a:rPr lang="en-US" sz="2400" spc="-80" dirty="0">
                <a:latin typeface="Open Sans" panose="020B0606030504020204" pitchFamily="34" charset="0"/>
                <a:ea typeface="Open Sans" panose="020B0606030504020204" pitchFamily="34" charset="0"/>
                <a:cs typeface="Open Sans" panose="020B0606030504020204" pitchFamily="34" charset="0"/>
              </a:rPr>
              <a:t> </a:t>
            </a:r>
            <a:r>
              <a:rPr lang="en-US" sz="2400" spc="60" dirty="0">
                <a:latin typeface="Open Sans" panose="020B0606030504020204" pitchFamily="34" charset="0"/>
                <a:ea typeface="Open Sans" panose="020B0606030504020204" pitchFamily="34" charset="0"/>
                <a:cs typeface="Open Sans" panose="020B0606030504020204" pitchFamily="34" charset="0"/>
              </a:rPr>
              <a:t>signs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
              </a:spcBef>
              <a:buSzPct val="84090"/>
              <a:buFont typeface="Open Sans" panose="020B0606030504020204" pitchFamily="34" charset="0"/>
              <a:buChar char="&gt;"/>
              <a:tabLst>
                <a:tab pos="652780" algn="l"/>
              </a:tabLst>
            </a:pPr>
            <a:r>
              <a:rPr lang="en-US" sz="2000" spc="105" dirty="0">
                <a:latin typeface="Open Sans" panose="020B0606030504020204" pitchFamily="34" charset="0"/>
                <a:ea typeface="Open Sans" panose="020B0606030504020204" pitchFamily="34" charset="0"/>
                <a:cs typeface="Open Sans" panose="020B0606030504020204" pitchFamily="34" charset="0"/>
              </a:rPr>
              <a:t>Student</a:t>
            </a:r>
            <a:r>
              <a:rPr lang="en-US" sz="2000" spc="-114" dirty="0">
                <a:latin typeface="Open Sans" panose="020B0606030504020204" pitchFamily="34" charset="0"/>
                <a:ea typeface="Open Sans" panose="020B0606030504020204" pitchFamily="34" charset="0"/>
                <a:cs typeface="Open Sans" panose="020B0606030504020204" pitchFamily="34" charset="0"/>
              </a:rPr>
              <a:t> </a:t>
            </a:r>
            <a:r>
              <a:rPr lang="en-US" sz="2000" spc="80" dirty="0">
                <a:latin typeface="Open Sans" panose="020B0606030504020204" pitchFamily="34" charset="0"/>
                <a:ea typeface="Open Sans" panose="020B0606030504020204" pitchFamily="34" charset="0"/>
                <a:cs typeface="Open Sans" panose="020B0606030504020204" pitchFamily="34" charset="0"/>
              </a:rPr>
              <a:t>states</a:t>
            </a:r>
            <a:r>
              <a:rPr lang="en-US" sz="2000" spc="-75" dirty="0">
                <a:latin typeface="Open Sans" panose="020B0606030504020204" pitchFamily="34" charset="0"/>
                <a:ea typeface="Open Sans" panose="020B0606030504020204" pitchFamily="34" charset="0"/>
                <a:cs typeface="Open Sans" panose="020B0606030504020204" pitchFamily="34" charset="0"/>
              </a:rPr>
              <a:t> </a:t>
            </a:r>
            <a:r>
              <a:rPr lang="en-US" sz="2000" spc="130" dirty="0">
                <a:latin typeface="Open Sans" panose="020B0606030504020204" pitchFamily="34" charset="0"/>
                <a:ea typeface="Open Sans" panose="020B0606030504020204" pitchFamily="34" charset="0"/>
                <a:cs typeface="Open Sans" panose="020B0606030504020204" pitchFamily="34" charset="0"/>
              </a:rPr>
              <a:t>he/she</a:t>
            </a:r>
            <a:r>
              <a:rPr lang="en-US" sz="2000" spc="-55" dirty="0">
                <a:latin typeface="Open Sans" panose="020B0606030504020204" pitchFamily="34" charset="0"/>
                <a:ea typeface="Open Sans" panose="020B0606030504020204" pitchFamily="34" charset="0"/>
                <a:cs typeface="Open Sans" panose="020B0606030504020204" pitchFamily="34" charset="0"/>
              </a:rPr>
              <a:t> </a:t>
            </a:r>
            <a:r>
              <a:rPr lang="en-US" sz="2000" dirty="0">
                <a:latin typeface="Open Sans" panose="020B0606030504020204" pitchFamily="34" charset="0"/>
                <a:ea typeface="Open Sans" panose="020B0606030504020204" pitchFamily="34" charset="0"/>
                <a:cs typeface="Open Sans" panose="020B0606030504020204" pitchFamily="34" charset="0"/>
              </a:rPr>
              <a:t>“deserves”</a:t>
            </a:r>
            <a:r>
              <a:rPr lang="en-US" sz="2000" spc="-40" dirty="0">
                <a:latin typeface="Open Sans" panose="020B0606030504020204" pitchFamily="34" charset="0"/>
                <a:ea typeface="Open Sans" panose="020B0606030504020204" pitchFamily="34" charset="0"/>
                <a:cs typeface="Open Sans" panose="020B0606030504020204" pitchFamily="34" charset="0"/>
              </a:rPr>
              <a:t> </a:t>
            </a:r>
            <a:r>
              <a:rPr lang="en-US" sz="2000" spc="125" dirty="0">
                <a:latin typeface="Open Sans" panose="020B0606030504020204" pitchFamily="34" charset="0"/>
                <a:ea typeface="Open Sans" panose="020B0606030504020204" pitchFamily="34" charset="0"/>
                <a:cs typeface="Open Sans" panose="020B0606030504020204" pitchFamily="34" charset="0"/>
              </a:rPr>
              <a:t>punishment</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35" dirty="0">
                <a:latin typeface="Open Sans" panose="020B0606030504020204" pitchFamily="34" charset="0"/>
                <a:ea typeface="Open Sans" panose="020B0606030504020204" pitchFamily="34" charset="0"/>
                <a:cs typeface="Open Sans" panose="020B0606030504020204" pitchFamily="34" charset="0"/>
              </a:rPr>
              <a:t>Fearful</a:t>
            </a:r>
            <a:r>
              <a:rPr lang="en-US" sz="2000" spc="-105" dirty="0">
                <a:latin typeface="Open Sans" panose="020B0606030504020204" pitchFamily="34" charset="0"/>
                <a:ea typeface="Open Sans" panose="020B0606030504020204" pitchFamily="34" charset="0"/>
                <a:cs typeface="Open Sans" panose="020B0606030504020204" pitchFamily="34" charset="0"/>
              </a:rPr>
              <a:t> </a:t>
            </a:r>
            <a:r>
              <a:rPr lang="en-US" sz="2000" spc="100" dirty="0">
                <a:latin typeface="Open Sans" panose="020B0606030504020204" pitchFamily="34" charset="0"/>
                <a:ea typeface="Open Sans" panose="020B0606030504020204" pitchFamily="34" charset="0"/>
                <a:cs typeface="Open Sans" panose="020B0606030504020204" pitchFamily="34" charset="0"/>
              </a:rPr>
              <a:t>when</a:t>
            </a:r>
            <a:r>
              <a:rPr lang="en-US" sz="2000" spc="-80" dirty="0">
                <a:latin typeface="Open Sans" panose="020B0606030504020204" pitchFamily="34" charset="0"/>
                <a:ea typeface="Open Sans" panose="020B0606030504020204" pitchFamily="34" charset="0"/>
                <a:cs typeface="Open Sans" panose="020B0606030504020204" pitchFamily="34" charset="0"/>
              </a:rPr>
              <a:t> </a:t>
            </a:r>
            <a:r>
              <a:rPr lang="en-US" sz="2000" spc="105" dirty="0">
                <a:latin typeface="Open Sans" panose="020B0606030504020204" pitchFamily="34" charset="0"/>
                <a:ea typeface="Open Sans" panose="020B0606030504020204" pitchFamily="34" charset="0"/>
                <a:cs typeface="Open Sans" panose="020B0606030504020204" pitchFamily="34" charset="0"/>
              </a:rPr>
              <a:t>others</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40" dirty="0">
                <a:latin typeface="Open Sans" panose="020B0606030504020204" pitchFamily="34" charset="0"/>
                <a:ea typeface="Open Sans" panose="020B0606030504020204" pitchFamily="34" charset="0"/>
                <a:cs typeface="Open Sans" panose="020B0606030504020204" pitchFamily="34" charset="0"/>
              </a:rPr>
              <a:t>cry</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30" dirty="0">
                <a:latin typeface="Open Sans" panose="020B0606030504020204" pitchFamily="34" charset="0"/>
                <a:ea typeface="Open Sans" panose="020B0606030504020204" pitchFamily="34" charset="0"/>
                <a:cs typeface="Open Sans" panose="020B0606030504020204" pitchFamily="34" charset="0"/>
              </a:rPr>
              <a:t>Behavioral </a:t>
            </a:r>
            <a:r>
              <a:rPr lang="en-US" sz="2000" spc="80" dirty="0">
                <a:latin typeface="Open Sans" panose="020B0606030504020204" pitchFamily="34" charset="0"/>
                <a:ea typeface="Open Sans" panose="020B0606030504020204" pitchFamily="34" charset="0"/>
                <a:cs typeface="Open Sans" panose="020B0606030504020204" pitchFamily="34" charset="0"/>
              </a:rPr>
              <a:t>extremes </a:t>
            </a:r>
            <a:r>
              <a:rPr lang="en-US" sz="2000" spc="25" dirty="0">
                <a:latin typeface="Open Sans" panose="020B0606030504020204" pitchFamily="34" charset="0"/>
                <a:ea typeface="Open Sans" panose="020B0606030504020204" pitchFamily="34" charset="0"/>
                <a:cs typeface="Open Sans" panose="020B0606030504020204" pitchFamily="34" charset="0"/>
              </a:rPr>
              <a:t>(aggressive,</a:t>
            </a:r>
            <a:r>
              <a:rPr lang="en-US" sz="2000" spc="-330" dirty="0">
                <a:latin typeface="Open Sans" panose="020B0606030504020204" pitchFamily="34" charset="0"/>
                <a:ea typeface="Open Sans" panose="020B0606030504020204" pitchFamily="34" charset="0"/>
                <a:cs typeface="Open Sans" panose="020B0606030504020204" pitchFamily="34" charset="0"/>
              </a:rPr>
              <a:t> </a:t>
            </a:r>
            <a:r>
              <a:rPr lang="en-US" sz="2000" spc="85" dirty="0">
                <a:latin typeface="Open Sans" panose="020B0606030504020204" pitchFamily="34" charset="0"/>
                <a:ea typeface="Open Sans" panose="020B0606030504020204" pitchFamily="34" charset="0"/>
                <a:cs typeface="Open Sans" panose="020B0606030504020204" pitchFamily="34" charset="0"/>
              </a:rPr>
              <a:t>withdrawn)</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75" dirty="0">
                <a:latin typeface="Open Sans" panose="020B0606030504020204" pitchFamily="34" charset="0"/>
                <a:ea typeface="Open Sans" panose="020B0606030504020204" pitchFamily="34" charset="0"/>
                <a:cs typeface="Open Sans" panose="020B0606030504020204" pitchFamily="34" charset="0"/>
              </a:rPr>
              <a:t>Frightened</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of </a:t>
            </a:r>
            <a:r>
              <a:rPr lang="en-US" sz="2000" spc="100" dirty="0">
                <a:latin typeface="Open Sans" panose="020B0606030504020204" pitchFamily="34" charset="0"/>
                <a:ea typeface="Open Sans" panose="020B0606030504020204" pitchFamily="34" charset="0"/>
                <a:cs typeface="Open Sans" panose="020B0606030504020204" pitchFamily="34" charset="0"/>
              </a:rPr>
              <a:t>parents</a:t>
            </a:r>
            <a:r>
              <a:rPr lang="en-US" sz="2000" spc="-135"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or</a:t>
            </a:r>
            <a:r>
              <a:rPr lang="en-US" sz="2000" spc="-135" dirty="0">
                <a:latin typeface="Open Sans" panose="020B0606030504020204" pitchFamily="34" charset="0"/>
                <a:ea typeface="Open Sans" panose="020B0606030504020204" pitchFamily="34" charset="0"/>
                <a:cs typeface="Open Sans" panose="020B0606030504020204" pitchFamily="34" charset="0"/>
              </a:rPr>
              <a:t> </a:t>
            </a:r>
            <a:r>
              <a:rPr lang="en-US" sz="2000" spc="70" dirty="0">
                <a:latin typeface="Open Sans" panose="020B0606030504020204" pitchFamily="34" charset="0"/>
                <a:ea typeface="Open Sans" panose="020B0606030504020204" pitchFamily="34" charset="0"/>
                <a:cs typeface="Open Sans" panose="020B0606030504020204" pitchFamily="34" charset="0"/>
              </a:rPr>
              <a:t>caretakers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20" dirty="0">
                <a:latin typeface="Open Sans" panose="020B0606030504020204" pitchFamily="34" charset="0"/>
                <a:ea typeface="Open Sans" panose="020B0606030504020204" pitchFamily="34" charset="0"/>
                <a:cs typeface="Open Sans" panose="020B0606030504020204" pitchFamily="34" charset="0"/>
              </a:rPr>
              <a:t>Afraid </a:t>
            </a:r>
            <a:r>
              <a:rPr lang="en-US" sz="2000" spc="105" dirty="0">
                <a:latin typeface="Open Sans" panose="020B0606030504020204" pitchFamily="34" charset="0"/>
                <a:ea typeface="Open Sans" panose="020B0606030504020204" pitchFamily="34" charset="0"/>
                <a:cs typeface="Open Sans" panose="020B0606030504020204" pitchFamily="34" charset="0"/>
              </a:rPr>
              <a:t>to </a:t>
            </a:r>
            <a:r>
              <a:rPr lang="en-US" sz="2000" spc="25" dirty="0">
                <a:latin typeface="Open Sans" panose="020B0606030504020204" pitchFamily="34" charset="0"/>
                <a:ea typeface="Open Sans" panose="020B0606030504020204" pitchFamily="34" charset="0"/>
                <a:cs typeface="Open Sans" panose="020B0606030504020204" pitchFamily="34" charset="0"/>
              </a:rPr>
              <a:t>go</a:t>
            </a:r>
            <a:r>
              <a:rPr lang="en-US" sz="2000" spc="-345" dirty="0">
                <a:latin typeface="Open Sans" panose="020B0606030504020204" pitchFamily="34" charset="0"/>
                <a:ea typeface="Open Sans" panose="020B0606030504020204" pitchFamily="34" charset="0"/>
                <a:cs typeface="Open Sans" panose="020B0606030504020204" pitchFamily="34" charset="0"/>
              </a:rPr>
              <a:t> </a:t>
            </a:r>
            <a:r>
              <a:rPr lang="en-US" sz="2000" spc="130" dirty="0">
                <a:latin typeface="Open Sans" panose="020B0606030504020204" pitchFamily="34" charset="0"/>
                <a:ea typeface="Open Sans" panose="020B0606030504020204" pitchFamily="34" charset="0"/>
                <a:cs typeface="Open Sans" panose="020B0606030504020204" pitchFamily="34" charset="0"/>
              </a:rPr>
              <a:t>home</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55" dirty="0">
                <a:latin typeface="Open Sans" panose="020B0606030504020204" pitchFamily="34" charset="0"/>
                <a:ea typeface="Open Sans" panose="020B0606030504020204" pitchFamily="34" charset="0"/>
                <a:cs typeface="Open Sans" panose="020B0606030504020204" pitchFamily="34" charset="0"/>
              </a:rPr>
              <a:t>Child</a:t>
            </a:r>
            <a:r>
              <a:rPr lang="en-US" sz="2000" spc="-35" dirty="0">
                <a:latin typeface="Open Sans" panose="020B0606030504020204" pitchFamily="34" charset="0"/>
                <a:ea typeface="Open Sans" panose="020B0606030504020204" pitchFamily="34" charset="0"/>
                <a:cs typeface="Open Sans" panose="020B0606030504020204" pitchFamily="34" charset="0"/>
              </a:rPr>
              <a:t> </a:t>
            </a:r>
            <a:r>
              <a:rPr lang="en-US" sz="2000" spc="90" dirty="0">
                <a:latin typeface="Open Sans" panose="020B0606030504020204" pitchFamily="34" charset="0"/>
                <a:ea typeface="Open Sans" panose="020B0606030504020204" pitchFamily="34" charset="0"/>
                <a:cs typeface="Open Sans" panose="020B0606030504020204" pitchFamily="34" charset="0"/>
              </a:rPr>
              <a:t>reports</a:t>
            </a:r>
            <a:r>
              <a:rPr lang="en-US" sz="2000" spc="-50"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injury</a:t>
            </a:r>
            <a:r>
              <a:rPr lang="en-US" sz="2000" spc="-60" dirty="0">
                <a:latin typeface="Open Sans" panose="020B0606030504020204" pitchFamily="34" charset="0"/>
                <a:ea typeface="Open Sans" panose="020B0606030504020204" pitchFamily="34" charset="0"/>
                <a:cs typeface="Open Sans" panose="020B0606030504020204" pitchFamily="34" charset="0"/>
              </a:rPr>
              <a:t> </a:t>
            </a:r>
            <a:r>
              <a:rPr lang="en-US" sz="2000" spc="25" dirty="0">
                <a:latin typeface="Open Sans" panose="020B0606030504020204" pitchFamily="34" charset="0"/>
                <a:ea typeface="Open Sans" panose="020B0606030504020204" pitchFamily="34" charset="0"/>
                <a:cs typeface="Open Sans" panose="020B0606030504020204" pitchFamily="34" charset="0"/>
              </a:rPr>
              <a:t>by</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100" dirty="0">
                <a:latin typeface="Open Sans" panose="020B0606030504020204" pitchFamily="34" charset="0"/>
                <a:ea typeface="Open Sans" panose="020B0606030504020204" pitchFamily="34" charset="0"/>
                <a:cs typeface="Open Sans" panose="020B0606030504020204" pitchFamily="34" charset="0"/>
              </a:rPr>
              <a:t>parents</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or</a:t>
            </a:r>
            <a:r>
              <a:rPr lang="en-US" sz="2000" spc="-135" dirty="0">
                <a:latin typeface="Open Sans" panose="020B0606030504020204" pitchFamily="34" charset="0"/>
                <a:ea typeface="Open Sans" panose="020B0606030504020204" pitchFamily="34" charset="0"/>
                <a:cs typeface="Open Sans" panose="020B0606030504020204" pitchFamily="34" charset="0"/>
              </a:rPr>
              <a:t> </a:t>
            </a:r>
            <a:r>
              <a:rPr lang="en-US" sz="2000" spc="70" dirty="0">
                <a:latin typeface="Open Sans" panose="020B0606030504020204" pitchFamily="34" charset="0"/>
                <a:ea typeface="Open Sans" panose="020B0606030504020204" pitchFamily="34" charset="0"/>
                <a:cs typeface="Open Sans" panose="020B0606030504020204" pitchFamily="34" charset="0"/>
              </a:rPr>
              <a:t>caretakers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45" dirty="0">
                <a:latin typeface="Open Sans" panose="020B0606030504020204" pitchFamily="34" charset="0"/>
                <a:ea typeface="Open Sans" panose="020B0606030504020204" pitchFamily="34" charset="0"/>
                <a:cs typeface="Open Sans" panose="020B0606030504020204" pitchFamily="34" charset="0"/>
              </a:rPr>
              <a:t>Needy </a:t>
            </a:r>
            <a:r>
              <a:rPr lang="en-US" sz="2000" spc="40" dirty="0">
                <a:latin typeface="Open Sans" panose="020B0606030504020204" pitchFamily="34" charset="0"/>
                <a:ea typeface="Open Sans" panose="020B0606030504020204" pitchFamily="34" charset="0"/>
                <a:cs typeface="Open Sans" panose="020B0606030504020204" pitchFamily="34" charset="0"/>
              </a:rPr>
              <a:t>for</a:t>
            </a:r>
            <a:r>
              <a:rPr lang="en-US" sz="2000" spc="-270" dirty="0">
                <a:latin typeface="Open Sans" panose="020B0606030504020204" pitchFamily="34" charset="0"/>
                <a:ea typeface="Open Sans" panose="020B0606030504020204" pitchFamily="34" charset="0"/>
                <a:cs typeface="Open Sans" panose="020B0606030504020204" pitchFamily="34" charset="0"/>
              </a:rPr>
              <a:t> </a:t>
            </a:r>
            <a:r>
              <a:rPr lang="en-US" sz="2000" spc="55" dirty="0">
                <a:latin typeface="Open Sans" panose="020B0606030504020204" pitchFamily="34" charset="0"/>
                <a:ea typeface="Open Sans" panose="020B0606030504020204" pitchFamily="34" charset="0"/>
                <a:cs typeface="Open Sans" panose="020B0606030504020204" pitchFamily="34" charset="0"/>
              </a:rPr>
              <a:t>affection</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60" dirty="0">
                <a:latin typeface="Open Sans" panose="020B0606030504020204" pitchFamily="34" charset="0"/>
                <a:ea typeface="Open Sans" panose="020B0606030504020204" pitchFamily="34" charset="0"/>
                <a:cs typeface="Open Sans" panose="020B0606030504020204" pitchFamily="34" charset="0"/>
              </a:rPr>
              <a:t>Manipulative</a:t>
            </a:r>
            <a:r>
              <a:rPr lang="en-US" sz="2000" spc="-95" dirty="0">
                <a:latin typeface="Open Sans" panose="020B0606030504020204" pitchFamily="34" charset="0"/>
                <a:ea typeface="Open Sans" panose="020B0606030504020204" pitchFamily="34" charset="0"/>
                <a:cs typeface="Open Sans" panose="020B0606030504020204" pitchFamily="34" charset="0"/>
              </a:rPr>
              <a:t> </a:t>
            </a:r>
            <a:r>
              <a:rPr lang="en-US" sz="2000" spc="60" dirty="0">
                <a:latin typeface="Open Sans" panose="020B0606030504020204" pitchFamily="34" charset="0"/>
                <a:ea typeface="Open Sans" panose="020B0606030504020204" pitchFamily="34" charset="0"/>
                <a:cs typeface="Open Sans" panose="020B0606030504020204" pitchFamily="34" charset="0"/>
              </a:rPr>
              <a:t>behaviors</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105" dirty="0">
                <a:latin typeface="Open Sans" panose="020B0606030504020204" pitchFamily="34" charset="0"/>
                <a:ea typeface="Open Sans" panose="020B0606030504020204" pitchFamily="34" charset="0"/>
                <a:cs typeface="Open Sans" panose="020B0606030504020204" pitchFamily="34" charset="0"/>
              </a:rPr>
              <a:t>to</a:t>
            </a:r>
            <a:r>
              <a:rPr lang="en-US" sz="2000" spc="-110"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get</a:t>
            </a:r>
            <a:r>
              <a:rPr lang="en-US" sz="2000" spc="-130" dirty="0">
                <a:latin typeface="Open Sans" panose="020B0606030504020204" pitchFamily="34" charset="0"/>
                <a:ea typeface="Open Sans" panose="020B0606030504020204" pitchFamily="34" charset="0"/>
                <a:cs typeface="Open Sans" panose="020B0606030504020204" pitchFamily="34" charset="0"/>
              </a:rPr>
              <a:t> </a:t>
            </a:r>
            <a:r>
              <a:rPr lang="en-US" sz="2000" spc="110" dirty="0">
                <a:latin typeface="Open Sans" panose="020B0606030504020204" pitchFamily="34" charset="0"/>
                <a:ea typeface="Open Sans" panose="020B0606030504020204" pitchFamily="34" charset="0"/>
                <a:cs typeface="Open Sans" panose="020B0606030504020204" pitchFamily="34" charset="0"/>
              </a:rPr>
              <a:t>attention</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70" dirty="0">
                <a:latin typeface="Open Sans" panose="020B0606030504020204" pitchFamily="34" charset="0"/>
                <a:ea typeface="Open Sans" panose="020B0606030504020204" pitchFamily="34" charset="0"/>
                <a:cs typeface="Open Sans" panose="020B0606030504020204" pitchFamily="34" charset="0"/>
              </a:rPr>
              <a:t>Unable </a:t>
            </a:r>
            <a:r>
              <a:rPr lang="en-US" sz="2000" spc="105" dirty="0">
                <a:latin typeface="Open Sans" panose="020B0606030504020204" pitchFamily="34" charset="0"/>
                <a:ea typeface="Open Sans" panose="020B0606030504020204" pitchFamily="34" charset="0"/>
                <a:cs typeface="Open Sans" panose="020B0606030504020204" pitchFamily="34" charset="0"/>
              </a:rPr>
              <a:t>to</a:t>
            </a:r>
            <a:r>
              <a:rPr lang="en-US" sz="2000" spc="-385" dirty="0">
                <a:latin typeface="Open Sans" panose="020B0606030504020204" pitchFamily="34" charset="0"/>
                <a:ea typeface="Open Sans" panose="020B0606030504020204" pitchFamily="34" charset="0"/>
                <a:cs typeface="Open Sans" panose="020B0606030504020204" pitchFamily="34" charset="0"/>
              </a:rPr>
              <a:t> </a:t>
            </a:r>
            <a:r>
              <a:rPr lang="en-US" sz="2000" spc="45" dirty="0">
                <a:latin typeface="Open Sans" panose="020B0606030504020204" pitchFamily="34" charset="0"/>
                <a:ea typeface="Open Sans" panose="020B0606030504020204" pitchFamily="34" charset="0"/>
                <a:cs typeface="Open Sans" panose="020B0606030504020204" pitchFamily="34" charset="0"/>
              </a:rPr>
              <a:t>focus </a:t>
            </a:r>
            <a:r>
              <a:rPr lang="en-US" sz="2000" spc="-5" dirty="0">
                <a:latin typeface="Open Sans" panose="020B0606030504020204" pitchFamily="34" charset="0"/>
                <a:ea typeface="Open Sans" panose="020B0606030504020204" pitchFamily="34" charset="0"/>
                <a:cs typeface="Open Sans" panose="020B0606030504020204" pitchFamily="34" charset="0"/>
              </a:rPr>
              <a:t>– </a:t>
            </a:r>
            <a:r>
              <a:rPr lang="en-US" sz="2000" spc="75" dirty="0">
                <a:latin typeface="Open Sans" panose="020B0606030504020204" pitchFamily="34" charset="0"/>
                <a:ea typeface="Open Sans" panose="020B0606030504020204" pitchFamily="34" charset="0"/>
                <a:cs typeface="Open Sans" panose="020B0606030504020204" pitchFamily="34" charset="0"/>
              </a:rPr>
              <a:t>daydreaming</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25" dirty="0">
                <a:latin typeface="Open Sans" panose="020B0606030504020204" pitchFamily="34" charset="0"/>
                <a:ea typeface="Open Sans" panose="020B0606030504020204" pitchFamily="34" charset="0"/>
                <a:cs typeface="Open Sans" panose="020B0606030504020204" pitchFamily="34" charset="0"/>
              </a:rPr>
              <a:t>Self</a:t>
            </a:r>
            <a:r>
              <a:rPr lang="en-US" sz="2000" spc="-10" dirty="0">
                <a:latin typeface="Open Sans" panose="020B0606030504020204" pitchFamily="34" charset="0"/>
                <a:ea typeface="Open Sans" panose="020B0606030504020204" pitchFamily="34" charset="0"/>
                <a:cs typeface="Open Sans" panose="020B0606030504020204" pitchFamily="34" charset="0"/>
              </a:rPr>
              <a:t> </a:t>
            </a:r>
            <a:r>
              <a:rPr lang="en-US" sz="2000" spc="45" dirty="0">
                <a:latin typeface="Open Sans" panose="020B0606030504020204" pitchFamily="34" charset="0"/>
                <a:ea typeface="Open Sans" panose="020B0606030504020204" pitchFamily="34" charset="0"/>
                <a:cs typeface="Open Sans" panose="020B0606030504020204" pitchFamily="34" charset="0"/>
              </a:rPr>
              <a:t>abusive</a:t>
            </a:r>
            <a:r>
              <a:rPr lang="en-US" sz="2000" spc="-45"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behavior</a:t>
            </a:r>
            <a:r>
              <a:rPr lang="en-US" sz="2000" spc="-120"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or</a:t>
            </a:r>
            <a:r>
              <a:rPr lang="en-US" sz="2000" spc="-70" dirty="0">
                <a:latin typeface="Open Sans" panose="020B0606030504020204" pitchFamily="34" charset="0"/>
                <a:ea typeface="Open Sans" panose="020B0606030504020204" pitchFamily="34" charset="0"/>
                <a:cs typeface="Open Sans" panose="020B0606030504020204" pitchFamily="34" charset="0"/>
              </a:rPr>
              <a:t> </a:t>
            </a:r>
            <a:r>
              <a:rPr lang="en-US" sz="2000" spc="40" dirty="0">
                <a:latin typeface="Open Sans" panose="020B0606030504020204" pitchFamily="34" charset="0"/>
                <a:ea typeface="Open Sans" panose="020B0606030504020204" pitchFamily="34" charset="0"/>
                <a:cs typeface="Open Sans" panose="020B0606030504020204" pitchFamily="34" charset="0"/>
              </a:rPr>
              <a:t>lack</a:t>
            </a:r>
            <a:r>
              <a:rPr lang="en-US" sz="2000" spc="-70" dirty="0">
                <a:latin typeface="Open Sans" panose="020B0606030504020204" pitchFamily="34" charset="0"/>
                <a:ea typeface="Open Sans" panose="020B0606030504020204" pitchFamily="34" charset="0"/>
                <a:cs typeface="Open Sans" panose="020B0606030504020204" pitchFamily="34" charset="0"/>
              </a:rPr>
              <a:t> </a:t>
            </a:r>
            <a:r>
              <a:rPr lang="en-US" sz="2000" spc="15" dirty="0">
                <a:latin typeface="Open Sans" panose="020B0606030504020204" pitchFamily="34" charset="0"/>
                <a:ea typeface="Open Sans" panose="020B0606030504020204" pitchFamily="34" charset="0"/>
                <a:cs typeface="Open Sans" panose="020B0606030504020204" pitchFamily="34" charset="0"/>
              </a:rPr>
              <a:t>of</a:t>
            </a:r>
            <a:r>
              <a:rPr lang="en-US" sz="2000" spc="10" dirty="0">
                <a:latin typeface="Open Sans" panose="020B0606030504020204" pitchFamily="34" charset="0"/>
                <a:ea typeface="Open Sans" panose="020B0606030504020204" pitchFamily="34" charset="0"/>
                <a:cs typeface="Open Sans" panose="020B0606030504020204" pitchFamily="34" charset="0"/>
              </a:rPr>
              <a:t> </a:t>
            </a:r>
            <a:r>
              <a:rPr lang="en-US" sz="2000" spc="80" dirty="0">
                <a:latin typeface="Open Sans" panose="020B0606030504020204" pitchFamily="34" charset="0"/>
                <a:ea typeface="Open Sans" panose="020B0606030504020204" pitchFamily="34" charset="0"/>
                <a:cs typeface="Open Sans" panose="020B0606030504020204" pitchFamily="34" charset="0"/>
              </a:rPr>
              <a:t>concern</a:t>
            </a:r>
            <a:r>
              <a:rPr lang="en-US" sz="2000" spc="-40" dirty="0">
                <a:latin typeface="Open Sans" panose="020B0606030504020204" pitchFamily="34" charset="0"/>
                <a:ea typeface="Open Sans" panose="020B0606030504020204" pitchFamily="34" charset="0"/>
                <a:cs typeface="Open Sans" panose="020B0606030504020204" pitchFamily="34" charset="0"/>
              </a:rPr>
              <a:t> </a:t>
            </a:r>
            <a:r>
              <a:rPr lang="en-US" sz="2000" spc="40" dirty="0">
                <a:latin typeface="Open Sans" panose="020B0606030504020204" pitchFamily="34" charset="0"/>
                <a:ea typeface="Open Sans" panose="020B0606030504020204" pitchFamily="34" charset="0"/>
                <a:cs typeface="Open Sans" panose="020B0606030504020204" pitchFamily="34" charset="0"/>
              </a:rPr>
              <a:t>for</a:t>
            </a:r>
            <a:r>
              <a:rPr lang="en-US" sz="2000" spc="-110" dirty="0">
                <a:latin typeface="Open Sans" panose="020B0606030504020204" pitchFamily="34" charset="0"/>
                <a:ea typeface="Open Sans" panose="020B0606030504020204" pitchFamily="34" charset="0"/>
                <a:cs typeface="Open Sans" panose="020B0606030504020204" pitchFamily="34" charset="0"/>
              </a:rPr>
              <a:t> </a:t>
            </a:r>
            <a:r>
              <a:rPr lang="en-US" sz="2000" spc="80" dirty="0">
                <a:latin typeface="Open Sans" panose="020B0606030504020204" pitchFamily="34" charset="0"/>
                <a:ea typeface="Open Sans" panose="020B0606030504020204" pitchFamily="34" charset="0"/>
                <a:cs typeface="Open Sans" panose="020B0606030504020204" pitchFamily="34" charset="0"/>
              </a:rPr>
              <a:t>personal</a:t>
            </a:r>
            <a:r>
              <a:rPr lang="en-US" sz="2000" spc="-65" dirty="0">
                <a:latin typeface="Open Sans" panose="020B0606030504020204" pitchFamily="34" charset="0"/>
                <a:ea typeface="Open Sans" panose="020B0606030504020204" pitchFamily="34" charset="0"/>
                <a:cs typeface="Open Sans" panose="020B0606030504020204" pitchFamily="34" charset="0"/>
              </a:rPr>
              <a:t> </a:t>
            </a:r>
            <a:r>
              <a:rPr lang="en-US" sz="2000" spc="35" dirty="0">
                <a:latin typeface="Open Sans" panose="020B0606030504020204" pitchFamily="34" charset="0"/>
                <a:ea typeface="Open Sans" panose="020B0606030504020204" pitchFamily="34" charset="0"/>
                <a:cs typeface="Open Sans" panose="020B0606030504020204" pitchFamily="34" charset="0"/>
              </a:rPr>
              <a:t>safety</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50" dirty="0">
                <a:latin typeface="Open Sans" panose="020B0606030504020204" pitchFamily="34" charset="0"/>
                <a:ea typeface="Open Sans" panose="020B0606030504020204" pitchFamily="34" charset="0"/>
                <a:cs typeface="Open Sans" panose="020B0606030504020204" pitchFamily="34" charset="0"/>
              </a:rPr>
              <a:t>Wary </a:t>
            </a:r>
            <a:r>
              <a:rPr lang="en-US" sz="2000" spc="15" dirty="0">
                <a:latin typeface="Open Sans" panose="020B0606030504020204" pitchFamily="34" charset="0"/>
                <a:ea typeface="Open Sans" panose="020B0606030504020204" pitchFamily="34" charset="0"/>
                <a:cs typeface="Open Sans" panose="020B0606030504020204" pitchFamily="34" charset="0"/>
              </a:rPr>
              <a:t>of </a:t>
            </a:r>
            <a:r>
              <a:rPr lang="en-US" sz="2000" spc="105" dirty="0">
                <a:latin typeface="Open Sans" panose="020B0606030504020204" pitchFamily="34" charset="0"/>
                <a:ea typeface="Open Sans" panose="020B0606030504020204" pitchFamily="34" charset="0"/>
                <a:cs typeface="Open Sans" panose="020B0606030504020204" pitchFamily="34" charset="0"/>
              </a:rPr>
              <a:t>adult</a:t>
            </a:r>
            <a:r>
              <a:rPr lang="en-US" sz="2000" spc="-320"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contact</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457200" indent="-457200">
              <a:buClr>
                <a:schemeClr val="accent1"/>
              </a:buClr>
              <a:buFont typeface="Open Sans" panose="020B0606030504020204" pitchFamily="34" charset="0"/>
              <a:buChar char="&gt;"/>
            </a:pPr>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60504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B326A-7AA3-41F9-B9AB-3B54E1D0388A}"/>
              </a:ext>
            </a:extLst>
          </p:cNvPr>
          <p:cNvSpPr>
            <a:spLocks noGrp="1"/>
          </p:cNvSpPr>
          <p:nvPr>
            <p:ph type="title"/>
          </p:nvPr>
        </p:nvSpPr>
        <p:spPr/>
        <p:txBody>
          <a:bodyPr/>
          <a:lstStyle/>
          <a:p>
            <a:r>
              <a:rPr lang="en-US" dirty="0"/>
              <a:t>Neglect</a:t>
            </a:r>
          </a:p>
        </p:txBody>
      </p:sp>
      <p:sp>
        <p:nvSpPr>
          <p:cNvPr id="3" name="Content Placeholder 2">
            <a:extLst>
              <a:ext uri="{FF2B5EF4-FFF2-40B4-BE49-F238E27FC236}">
                <a16:creationId xmlns:a16="http://schemas.microsoft.com/office/drawing/2014/main" id="{04BF6006-74AC-4C5C-A164-DB20983A4F20}"/>
              </a:ext>
            </a:extLst>
          </p:cNvPr>
          <p:cNvSpPr>
            <a:spLocks noGrp="1"/>
          </p:cNvSpPr>
          <p:nvPr>
            <p:ph sz="half" idx="1"/>
          </p:nvPr>
        </p:nvSpPr>
        <p:spPr>
          <a:xfrm>
            <a:off x="737881" y="1420420"/>
            <a:ext cx="9703074" cy="4734318"/>
          </a:xfrm>
        </p:spPr>
        <p:txBody>
          <a:bodyPr/>
          <a:lstStyle/>
          <a:p>
            <a:pPr marL="469900" indent="-457200">
              <a:spcBef>
                <a:spcPts val="735"/>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Physical</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signs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5"/>
              </a:spcBef>
              <a:buSzPct val="85416"/>
              <a:buFont typeface="Open Sans" panose="020B0606030504020204" pitchFamily="34" charset="0"/>
              <a:buChar char="&gt;"/>
              <a:tabLst>
                <a:tab pos="652780" algn="l"/>
              </a:tabLst>
            </a:pPr>
            <a:r>
              <a:rPr lang="en-US" sz="2200" spc="100" dirty="0">
                <a:latin typeface="Open Sans" panose="020B0606030504020204" pitchFamily="34" charset="0"/>
                <a:ea typeface="Open Sans" panose="020B0606030504020204" pitchFamily="34" charset="0"/>
                <a:cs typeface="Open Sans" panose="020B0606030504020204" pitchFamily="34" charset="0"/>
              </a:rPr>
              <a:t>Not</a:t>
            </a:r>
            <a:r>
              <a:rPr lang="en-US" sz="2200" spc="-80" dirty="0">
                <a:latin typeface="Open Sans" panose="020B0606030504020204" pitchFamily="34" charset="0"/>
                <a:ea typeface="Open Sans" panose="020B0606030504020204" pitchFamily="34" charset="0"/>
                <a:cs typeface="Open Sans" panose="020B0606030504020204" pitchFamily="34" charset="0"/>
              </a:rPr>
              <a:t> </a:t>
            </a:r>
            <a:r>
              <a:rPr lang="en-US" sz="2200" spc="110" dirty="0">
                <a:latin typeface="Open Sans" panose="020B0606030504020204" pitchFamily="34" charset="0"/>
                <a:ea typeface="Open Sans" panose="020B0606030504020204" pitchFamily="34" charset="0"/>
                <a:cs typeface="Open Sans" panose="020B0606030504020204" pitchFamily="34" charset="0"/>
              </a:rPr>
              <a:t>meeting</a:t>
            </a:r>
            <a:r>
              <a:rPr lang="en-US" sz="2200" spc="-5" dirty="0">
                <a:latin typeface="Open Sans" panose="020B0606030504020204" pitchFamily="34" charset="0"/>
                <a:ea typeface="Open Sans" panose="020B0606030504020204" pitchFamily="34" charset="0"/>
                <a:cs typeface="Open Sans" panose="020B0606030504020204" pitchFamily="34" charset="0"/>
              </a:rPr>
              <a:t> </a:t>
            </a:r>
            <a:r>
              <a:rPr lang="en-US" sz="2200" spc="60" dirty="0">
                <a:latin typeface="Open Sans" panose="020B0606030504020204" pitchFamily="34" charset="0"/>
                <a:ea typeface="Open Sans" panose="020B0606030504020204" pitchFamily="34" charset="0"/>
                <a:cs typeface="Open Sans" panose="020B0606030504020204" pitchFamily="34" charset="0"/>
              </a:rPr>
              <a:t>basic</a:t>
            </a:r>
            <a:r>
              <a:rPr lang="en-US" sz="2200" spc="-70" dirty="0">
                <a:latin typeface="Open Sans" panose="020B0606030504020204" pitchFamily="34" charset="0"/>
                <a:ea typeface="Open Sans" panose="020B0606030504020204" pitchFamily="34" charset="0"/>
                <a:cs typeface="Open Sans" panose="020B0606030504020204" pitchFamily="34" charset="0"/>
              </a:rPr>
              <a:t> </a:t>
            </a:r>
            <a:r>
              <a:rPr lang="en-US" sz="2200" spc="110" dirty="0">
                <a:latin typeface="Open Sans" panose="020B0606030504020204" pitchFamily="34" charset="0"/>
                <a:ea typeface="Open Sans" panose="020B0606030504020204" pitchFamily="34" charset="0"/>
                <a:cs typeface="Open Sans" panose="020B0606030504020204" pitchFamily="34" charset="0"/>
              </a:rPr>
              <a:t>needs</a:t>
            </a:r>
            <a:r>
              <a:rPr lang="en-US" sz="2200" spc="-35" dirty="0">
                <a:latin typeface="Open Sans" panose="020B0606030504020204" pitchFamily="34" charset="0"/>
                <a:ea typeface="Open Sans" panose="020B0606030504020204" pitchFamily="34" charset="0"/>
                <a:cs typeface="Open Sans" panose="020B0606030504020204" pitchFamily="34" charset="0"/>
              </a:rPr>
              <a:t> </a:t>
            </a:r>
            <a:r>
              <a:rPr lang="en-US" sz="2200" spc="60" dirty="0">
                <a:latin typeface="Open Sans" panose="020B0606030504020204" pitchFamily="34" charset="0"/>
                <a:ea typeface="Open Sans" panose="020B0606030504020204" pitchFamily="34" charset="0"/>
                <a:cs typeface="Open Sans" panose="020B0606030504020204" pitchFamily="34" charset="0"/>
              </a:rPr>
              <a:t>(food,</a:t>
            </a:r>
            <a:r>
              <a:rPr lang="en-US" sz="2200" spc="-60" dirty="0">
                <a:latin typeface="Open Sans" panose="020B0606030504020204" pitchFamily="34" charset="0"/>
                <a:ea typeface="Open Sans" panose="020B0606030504020204" pitchFamily="34" charset="0"/>
                <a:cs typeface="Open Sans" panose="020B0606030504020204" pitchFamily="34" charset="0"/>
              </a:rPr>
              <a:t> </a:t>
            </a:r>
            <a:r>
              <a:rPr lang="en-US" sz="2200" spc="60" dirty="0">
                <a:latin typeface="Open Sans" panose="020B0606030504020204" pitchFamily="34" charset="0"/>
                <a:ea typeface="Open Sans" panose="020B0606030504020204" pitchFamily="34" charset="0"/>
                <a:cs typeface="Open Sans" panose="020B0606030504020204" pitchFamily="34" charset="0"/>
              </a:rPr>
              <a:t>shelter,</a:t>
            </a:r>
            <a:r>
              <a:rPr lang="en-US" sz="2200" spc="-75" dirty="0">
                <a:latin typeface="Open Sans" panose="020B0606030504020204" pitchFamily="34" charset="0"/>
                <a:ea typeface="Open Sans" panose="020B0606030504020204" pitchFamily="34" charset="0"/>
                <a:cs typeface="Open Sans" panose="020B0606030504020204" pitchFamily="34" charset="0"/>
              </a:rPr>
              <a:t> </a:t>
            </a:r>
            <a:r>
              <a:rPr lang="en-US" sz="2200" spc="95" dirty="0">
                <a:latin typeface="Open Sans" panose="020B0606030504020204" pitchFamily="34" charset="0"/>
                <a:ea typeface="Open Sans" panose="020B0606030504020204" pitchFamily="34" charset="0"/>
                <a:cs typeface="Open Sans" panose="020B0606030504020204" pitchFamily="34" charset="0"/>
              </a:rPr>
              <a:t>clothing)</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200" spc="40" dirty="0">
                <a:latin typeface="Open Sans" panose="020B0606030504020204" pitchFamily="34" charset="0"/>
                <a:ea typeface="Open Sans" panose="020B0606030504020204" pitchFamily="34" charset="0"/>
                <a:cs typeface="Open Sans" panose="020B0606030504020204" pitchFamily="34" charset="0"/>
              </a:rPr>
              <a:t>Failure</a:t>
            </a:r>
            <a:r>
              <a:rPr lang="en-US" sz="2200" spc="-110" dirty="0">
                <a:latin typeface="Open Sans" panose="020B0606030504020204" pitchFamily="34" charset="0"/>
                <a:ea typeface="Open Sans" panose="020B0606030504020204" pitchFamily="34" charset="0"/>
                <a:cs typeface="Open Sans" panose="020B0606030504020204" pitchFamily="34" charset="0"/>
              </a:rPr>
              <a:t> </a:t>
            </a:r>
            <a:r>
              <a:rPr lang="en-US" sz="2200" spc="120" dirty="0">
                <a:latin typeface="Open Sans" panose="020B0606030504020204" pitchFamily="34" charset="0"/>
                <a:ea typeface="Open Sans" panose="020B0606030504020204" pitchFamily="34" charset="0"/>
                <a:cs typeface="Open Sans" panose="020B0606030504020204" pitchFamily="34" charset="0"/>
              </a:rPr>
              <a:t>to</a:t>
            </a:r>
            <a:r>
              <a:rPr lang="en-US" sz="2200" spc="-90" dirty="0">
                <a:latin typeface="Open Sans" panose="020B0606030504020204" pitchFamily="34" charset="0"/>
                <a:ea typeface="Open Sans" panose="020B0606030504020204" pitchFamily="34" charset="0"/>
                <a:cs typeface="Open Sans" panose="020B0606030504020204" pitchFamily="34" charset="0"/>
              </a:rPr>
              <a:t> </a:t>
            </a:r>
            <a:r>
              <a:rPr lang="en-US" sz="2200" spc="75" dirty="0">
                <a:latin typeface="Open Sans" panose="020B0606030504020204" pitchFamily="34" charset="0"/>
                <a:ea typeface="Open Sans" panose="020B0606030504020204" pitchFamily="34" charset="0"/>
                <a:cs typeface="Open Sans" panose="020B0606030504020204" pitchFamily="34" charset="0"/>
              </a:rPr>
              <a:t>thrive</a:t>
            </a:r>
            <a:r>
              <a:rPr lang="en-US" sz="2200" spc="-70" dirty="0">
                <a:latin typeface="Open Sans" panose="020B0606030504020204" pitchFamily="34" charset="0"/>
                <a:ea typeface="Open Sans" panose="020B0606030504020204" pitchFamily="34" charset="0"/>
                <a:cs typeface="Open Sans" panose="020B0606030504020204" pitchFamily="34" charset="0"/>
              </a:rPr>
              <a:t> </a:t>
            </a:r>
            <a:r>
              <a:rPr lang="en-US" sz="2200" spc="95" dirty="0">
                <a:latin typeface="Open Sans" panose="020B0606030504020204" pitchFamily="34" charset="0"/>
                <a:ea typeface="Open Sans" panose="020B0606030504020204" pitchFamily="34" charset="0"/>
                <a:cs typeface="Open Sans" panose="020B0606030504020204" pitchFamily="34" charset="0"/>
              </a:rPr>
              <a:t>(underweight,</a:t>
            </a:r>
            <a:r>
              <a:rPr lang="en-US" sz="2200" spc="-40" dirty="0">
                <a:latin typeface="Open Sans" panose="020B0606030504020204" pitchFamily="34" charset="0"/>
                <a:ea typeface="Open Sans" panose="020B0606030504020204" pitchFamily="34" charset="0"/>
                <a:cs typeface="Open Sans" panose="020B0606030504020204" pitchFamily="34" charset="0"/>
              </a:rPr>
              <a:t> </a:t>
            </a:r>
            <a:r>
              <a:rPr lang="en-US" sz="2200" spc="65" dirty="0">
                <a:latin typeface="Open Sans" panose="020B0606030504020204" pitchFamily="34" charset="0"/>
                <a:ea typeface="Open Sans" panose="020B0606030504020204" pitchFamily="34" charset="0"/>
                <a:cs typeface="Open Sans" panose="020B0606030504020204" pitchFamily="34" charset="0"/>
              </a:rPr>
              <a:t>small</a:t>
            </a:r>
            <a:r>
              <a:rPr lang="en-US" sz="2200" spc="-15" dirty="0">
                <a:latin typeface="Open Sans" panose="020B0606030504020204" pitchFamily="34" charset="0"/>
                <a:ea typeface="Open Sans" panose="020B0606030504020204" pitchFamily="34" charset="0"/>
                <a:cs typeface="Open Sans" panose="020B0606030504020204" pitchFamily="34" charset="0"/>
              </a:rPr>
              <a:t> </a:t>
            </a:r>
            <a:r>
              <a:rPr lang="en-US" sz="2200" spc="45" dirty="0">
                <a:latin typeface="Open Sans" panose="020B0606030504020204" pitchFamily="34" charset="0"/>
                <a:ea typeface="Open Sans" panose="020B0606030504020204" pitchFamily="34" charset="0"/>
                <a:cs typeface="Open Sans" panose="020B0606030504020204" pitchFamily="34" charset="0"/>
              </a:rPr>
              <a:t>for</a:t>
            </a:r>
            <a:r>
              <a:rPr lang="en-US" sz="2200" spc="-140" dirty="0">
                <a:latin typeface="Open Sans" panose="020B0606030504020204" pitchFamily="34" charset="0"/>
                <a:ea typeface="Open Sans" panose="020B0606030504020204" pitchFamily="34" charset="0"/>
                <a:cs typeface="Open Sans" panose="020B0606030504020204" pitchFamily="34" charset="0"/>
              </a:rPr>
              <a:t> </a:t>
            </a:r>
            <a:r>
              <a:rPr lang="en-US" sz="2200" spc="50" dirty="0">
                <a:latin typeface="Open Sans" panose="020B0606030504020204" pitchFamily="34" charset="0"/>
                <a:ea typeface="Open Sans" panose="020B0606030504020204" pitchFamily="34" charset="0"/>
                <a:cs typeface="Open Sans" panose="020B0606030504020204" pitchFamily="34" charset="0"/>
              </a:rPr>
              <a:t>age)</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200" spc="85" dirty="0">
                <a:latin typeface="Open Sans" panose="020B0606030504020204" pitchFamily="34" charset="0"/>
                <a:ea typeface="Open Sans" panose="020B0606030504020204" pitchFamily="34" charset="0"/>
                <a:cs typeface="Open Sans" panose="020B0606030504020204" pitchFamily="34" charset="0"/>
              </a:rPr>
              <a:t>Persistent</a:t>
            </a:r>
            <a:r>
              <a:rPr lang="en-US" sz="2200" spc="-65" dirty="0">
                <a:latin typeface="Open Sans" panose="020B0606030504020204" pitchFamily="34" charset="0"/>
                <a:ea typeface="Open Sans" panose="020B0606030504020204" pitchFamily="34" charset="0"/>
                <a:cs typeface="Open Sans" panose="020B0606030504020204" pitchFamily="34" charset="0"/>
              </a:rPr>
              <a:t> </a:t>
            </a:r>
            <a:r>
              <a:rPr lang="en-US" sz="2200" spc="114" dirty="0">
                <a:latin typeface="Open Sans" panose="020B0606030504020204" pitchFamily="34" charset="0"/>
                <a:ea typeface="Open Sans" panose="020B0606030504020204" pitchFamily="34" charset="0"/>
                <a:cs typeface="Open Sans" panose="020B0606030504020204" pitchFamily="34" charset="0"/>
              </a:rPr>
              <a:t>hunger</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200" spc="70" dirty="0">
                <a:latin typeface="Open Sans" panose="020B0606030504020204" pitchFamily="34" charset="0"/>
                <a:ea typeface="Open Sans" panose="020B0606030504020204" pitchFamily="34" charset="0"/>
                <a:cs typeface="Open Sans" panose="020B0606030504020204" pitchFamily="34" charset="0"/>
              </a:rPr>
              <a:t>Poor</a:t>
            </a:r>
            <a:r>
              <a:rPr lang="en-US" sz="2200" spc="-75" dirty="0">
                <a:latin typeface="Open Sans" panose="020B0606030504020204" pitchFamily="34" charset="0"/>
                <a:ea typeface="Open Sans" panose="020B0606030504020204" pitchFamily="34" charset="0"/>
                <a:cs typeface="Open Sans" panose="020B0606030504020204" pitchFamily="34" charset="0"/>
              </a:rPr>
              <a:t> </a:t>
            </a:r>
            <a:r>
              <a:rPr lang="en-US" sz="2200" spc="60" dirty="0">
                <a:latin typeface="Open Sans" panose="020B0606030504020204" pitchFamily="34" charset="0"/>
                <a:ea typeface="Open Sans" panose="020B0606030504020204" pitchFamily="34" charset="0"/>
                <a:cs typeface="Open Sans" panose="020B0606030504020204" pitchFamily="34" charset="0"/>
              </a:rPr>
              <a:t>hygiene</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80"/>
              </a:spcBef>
              <a:buSzPct val="85416"/>
              <a:buFont typeface="Open Sans" panose="020B0606030504020204" pitchFamily="34" charset="0"/>
              <a:buChar char="&gt;"/>
              <a:tabLst>
                <a:tab pos="652780" algn="l"/>
              </a:tabLst>
            </a:pPr>
            <a:r>
              <a:rPr lang="en-US" sz="2200" spc="100" dirty="0">
                <a:latin typeface="Open Sans" panose="020B0606030504020204" pitchFamily="34" charset="0"/>
                <a:ea typeface="Open Sans" panose="020B0606030504020204" pitchFamily="34" charset="0"/>
                <a:cs typeface="Open Sans" panose="020B0606030504020204" pitchFamily="34" charset="0"/>
              </a:rPr>
              <a:t>Inappropriate</a:t>
            </a:r>
            <a:r>
              <a:rPr lang="en-US" sz="2200" spc="-155" dirty="0">
                <a:latin typeface="Open Sans" panose="020B0606030504020204" pitchFamily="34" charset="0"/>
                <a:ea typeface="Open Sans" panose="020B0606030504020204" pitchFamily="34" charset="0"/>
                <a:cs typeface="Open Sans" panose="020B0606030504020204" pitchFamily="34" charset="0"/>
              </a:rPr>
              <a:t> </a:t>
            </a:r>
            <a:r>
              <a:rPr lang="en-US" sz="2200" spc="75" dirty="0">
                <a:latin typeface="Open Sans" panose="020B0606030504020204" pitchFamily="34" charset="0"/>
                <a:ea typeface="Open Sans" panose="020B0606030504020204" pitchFamily="34" charset="0"/>
                <a:cs typeface="Open Sans" panose="020B0606030504020204" pitchFamily="34" charset="0"/>
              </a:rPr>
              <a:t>dress</a:t>
            </a:r>
            <a:r>
              <a:rPr lang="en-US" sz="2200" spc="-50" dirty="0">
                <a:latin typeface="Open Sans" panose="020B0606030504020204" pitchFamily="34" charset="0"/>
                <a:ea typeface="Open Sans" panose="020B0606030504020204" pitchFamily="34" charset="0"/>
                <a:cs typeface="Open Sans" panose="020B0606030504020204" pitchFamily="34" charset="0"/>
              </a:rPr>
              <a:t> </a:t>
            </a:r>
            <a:r>
              <a:rPr lang="en-US" sz="2200" spc="45" dirty="0">
                <a:latin typeface="Open Sans" panose="020B0606030504020204" pitchFamily="34" charset="0"/>
                <a:ea typeface="Open Sans" panose="020B0606030504020204" pitchFamily="34" charset="0"/>
                <a:cs typeface="Open Sans" panose="020B0606030504020204" pitchFamily="34" charset="0"/>
              </a:rPr>
              <a:t>for</a:t>
            </a:r>
            <a:r>
              <a:rPr lang="en-US" sz="2200" spc="-130" dirty="0">
                <a:latin typeface="Open Sans" panose="020B0606030504020204" pitchFamily="34" charset="0"/>
                <a:ea typeface="Open Sans" panose="020B0606030504020204" pitchFamily="34" charset="0"/>
                <a:cs typeface="Open Sans" panose="020B0606030504020204" pitchFamily="34" charset="0"/>
              </a:rPr>
              <a:t> </a:t>
            </a:r>
            <a:r>
              <a:rPr lang="en-US" sz="2200" spc="85" dirty="0">
                <a:latin typeface="Open Sans" panose="020B0606030504020204" pitchFamily="34" charset="0"/>
                <a:ea typeface="Open Sans" panose="020B0606030504020204" pitchFamily="34" charset="0"/>
                <a:cs typeface="Open Sans" panose="020B0606030504020204" pitchFamily="34" charset="0"/>
              </a:rPr>
              <a:t>season</a:t>
            </a:r>
            <a:r>
              <a:rPr lang="en-US" sz="2200" spc="-90" dirty="0">
                <a:latin typeface="Open Sans" panose="020B0606030504020204" pitchFamily="34" charset="0"/>
                <a:ea typeface="Open Sans" panose="020B0606030504020204" pitchFamily="34" charset="0"/>
                <a:cs typeface="Open Sans" panose="020B0606030504020204" pitchFamily="34" charset="0"/>
              </a:rPr>
              <a:t> </a:t>
            </a:r>
            <a:r>
              <a:rPr lang="en-US" sz="2200" spc="105" dirty="0">
                <a:latin typeface="Open Sans" panose="020B0606030504020204" pitchFamily="34" charset="0"/>
                <a:ea typeface="Open Sans" panose="020B0606030504020204" pitchFamily="34" charset="0"/>
                <a:cs typeface="Open Sans" panose="020B0606030504020204" pitchFamily="34" charset="0"/>
              </a:rPr>
              <a:t>or</a:t>
            </a:r>
            <a:r>
              <a:rPr lang="en-US" sz="2200" spc="-130" dirty="0">
                <a:latin typeface="Open Sans" panose="020B0606030504020204" pitchFamily="34" charset="0"/>
                <a:ea typeface="Open Sans" panose="020B0606030504020204" pitchFamily="34" charset="0"/>
                <a:cs typeface="Open Sans" panose="020B0606030504020204" pitchFamily="34" charset="0"/>
              </a:rPr>
              <a:t> </a:t>
            </a:r>
            <a:r>
              <a:rPr lang="en-US" sz="2200" spc="100" dirty="0">
                <a:latin typeface="Open Sans" panose="020B0606030504020204" pitchFamily="34" charset="0"/>
                <a:ea typeface="Open Sans" panose="020B0606030504020204" pitchFamily="34" charset="0"/>
                <a:cs typeface="Open Sans" panose="020B0606030504020204" pitchFamily="34" charset="0"/>
              </a:rPr>
              <a:t>weather</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200" spc="90" dirty="0">
                <a:latin typeface="Open Sans" panose="020B0606030504020204" pitchFamily="34" charset="0"/>
                <a:ea typeface="Open Sans" panose="020B0606030504020204" pitchFamily="34" charset="0"/>
                <a:cs typeface="Open Sans" panose="020B0606030504020204" pitchFamily="34" charset="0"/>
              </a:rPr>
              <a:t>Consistent</a:t>
            </a:r>
            <a:r>
              <a:rPr lang="en-US" sz="2200" spc="-60" dirty="0">
                <a:latin typeface="Open Sans" panose="020B0606030504020204" pitchFamily="34" charset="0"/>
                <a:ea typeface="Open Sans" panose="020B0606030504020204" pitchFamily="34" charset="0"/>
                <a:cs typeface="Open Sans" panose="020B0606030504020204" pitchFamily="34" charset="0"/>
              </a:rPr>
              <a:t> </a:t>
            </a:r>
            <a:r>
              <a:rPr lang="en-US" sz="2200" spc="50" dirty="0">
                <a:latin typeface="Open Sans" panose="020B0606030504020204" pitchFamily="34" charset="0"/>
                <a:ea typeface="Open Sans" panose="020B0606030504020204" pitchFamily="34" charset="0"/>
                <a:cs typeface="Open Sans" panose="020B0606030504020204" pitchFamily="34" charset="0"/>
              </a:rPr>
              <a:t>lack</a:t>
            </a:r>
            <a:r>
              <a:rPr lang="en-US" sz="2200" spc="-75" dirty="0">
                <a:latin typeface="Open Sans" panose="020B0606030504020204" pitchFamily="34" charset="0"/>
                <a:ea typeface="Open Sans" panose="020B0606030504020204" pitchFamily="34" charset="0"/>
                <a:cs typeface="Open Sans" panose="020B0606030504020204" pitchFamily="34" charset="0"/>
              </a:rPr>
              <a:t> </a:t>
            </a:r>
            <a:r>
              <a:rPr lang="en-US" sz="2200" spc="15" dirty="0">
                <a:latin typeface="Open Sans" panose="020B0606030504020204" pitchFamily="34" charset="0"/>
                <a:ea typeface="Open Sans" panose="020B0606030504020204" pitchFamily="34" charset="0"/>
                <a:cs typeface="Open Sans" panose="020B0606030504020204" pitchFamily="34" charset="0"/>
              </a:rPr>
              <a:t>of</a:t>
            </a:r>
            <a:r>
              <a:rPr lang="en-US" sz="2200" spc="10" dirty="0">
                <a:latin typeface="Open Sans" panose="020B0606030504020204" pitchFamily="34" charset="0"/>
                <a:ea typeface="Open Sans" panose="020B0606030504020204" pitchFamily="34" charset="0"/>
                <a:cs typeface="Open Sans" panose="020B0606030504020204" pitchFamily="34" charset="0"/>
              </a:rPr>
              <a:t> </a:t>
            </a:r>
            <a:r>
              <a:rPr lang="en-US" sz="2200" spc="80" dirty="0">
                <a:latin typeface="Open Sans" panose="020B0606030504020204" pitchFamily="34" charset="0"/>
                <a:ea typeface="Open Sans" panose="020B0606030504020204" pitchFamily="34" charset="0"/>
                <a:cs typeface="Open Sans" panose="020B0606030504020204" pitchFamily="34" charset="0"/>
              </a:rPr>
              <a:t>supervision</a:t>
            </a:r>
            <a:r>
              <a:rPr lang="en-US" sz="2200" spc="-114" dirty="0">
                <a:latin typeface="Open Sans" panose="020B0606030504020204" pitchFamily="34" charset="0"/>
                <a:ea typeface="Open Sans" panose="020B0606030504020204" pitchFamily="34" charset="0"/>
                <a:cs typeface="Open Sans" panose="020B0606030504020204" pitchFamily="34" charset="0"/>
              </a:rPr>
              <a:t> </a:t>
            </a:r>
            <a:r>
              <a:rPr lang="en-US" sz="2200" spc="145" dirty="0">
                <a:latin typeface="Open Sans" panose="020B0606030504020204" pitchFamily="34" charset="0"/>
                <a:ea typeface="Open Sans" panose="020B0606030504020204" pitchFamily="34" charset="0"/>
                <a:cs typeface="Open Sans" panose="020B0606030504020204" pitchFamily="34" charset="0"/>
              </a:rPr>
              <a:t>and</a:t>
            </a:r>
            <a:r>
              <a:rPr lang="en-US" sz="2200" spc="-55" dirty="0">
                <a:latin typeface="Open Sans" panose="020B0606030504020204" pitchFamily="34" charset="0"/>
                <a:ea typeface="Open Sans" panose="020B0606030504020204" pitchFamily="34" charset="0"/>
                <a:cs typeface="Open Sans" panose="020B0606030504020204" pitchFamily="34" charset="0"/>
              </a:rPr>
              <a:t> </a:t>
            </a:r>
            <a:r>
              <a:rPr lang="en-US" sz="2200" spc="105" dirty="0">
                <a:latin typeface="Open Sans" panose="020B0606030504020204" pitchFamily="34" charset="0"/>
                <a:ea typeface="Open Sans" panose="020B0606030504020204" pitchFamily="34" charset="0"/>
                <a:cs typeface="Open Sans" panose="020B0606030504020204" pitchFamily="34" charset="0"/>
              </a:rPr>
              <a:t>emotional</a:t>
            </a:r>
            <a:r>
              <a:rPr lang="en-US" sz="2200" spc="-60" dirty="0">
                <a:latin typeface="Open Sans" panose="020B0606030504020204" pitchFamily="34" charset="0"/>
                <a:ea typeface="Open Sans" panose="020B0606030504020204" pitchFamily="34" charset="0"/>
                <a:cs typeface="Open Sans" panose="020B0606030504020204" pitchFamily="34" charset="0"/>
              </a:rPr>
              <a:t> </a:t>
            </a:r>
            <a:r>
              <a:rPr lang="en-US" sz="2200" spc="40" dirty="0">
                <a:latin typeface="Open Sans" panose="020B0606030504020204" pitchFamily="34" charset="0"/>
                <a:ea typeface="Open Sans" panose="020B0606030504020204" pitchFamily="34" charset="0"/>
                <a:cs typeface="Open Sans" panose="020B0606030504020204" pitchFamily="34" charset="0"/>
              </a:rPr>
              <a:t>care</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200" spc="125" dirty="0">
                <a:latin typeface="Open Sans" panose="020B0606030504020204" pitchFamily="34" charset="0"/>
                <a:ea typeface="Open Sans" panose="020B0606030504020204" pitchFamily="34" charset="0"/>
                <a:cs typeface="Open Sans" panose="020B0606030504020204" pitchFamily="34" charset="0"/>
              </a:rPr>
              <a:t>Unattended</a:t>
            </a:r>
            <a:r>
              <a:rPr lang="en-US" sz="2200" spc="-40" dirty="0">
                <a:latin typeface="Open Sans" panose="020B0606030504020204" pitchFamily="34" charset="0"/>
                <a:ea typeface="Open Sans" panose="020B0606030504020204" pitchFamily="34" charset="0"/>
                <a:cs typeface="Open Sans" panose="020B0606030504020204" pitchFamily="34" charset="0"/>
              </a:rPr>
              <a:t> </a:t>
            </a:r>
            <a:r>
              <a:rPr lang="en-US" sz="2200" spc="50" dirty="0">
                <a:latin typeface="Open Sans" panose="020B0606030504020204" pitchFamily="34" charset="0"/>
                <a:ea typeface="Open Sans" panose="020B0606030504020204" pitchFamily="34" charset="0"/>
                <a:cs typeface="Open Sans" panose="020B0606030504020204" pitchFamily="34" charset="0"/>
              </a:rPr>
              <a:t>physical</a:t>
            </a:r>
            <a:r>
              <a:rPr lang="en-US" sz="2200" spc="-55" dirty="0">
                <a:latin typeface="Open Sans" panose="020B0606030504020204" pitchFamily="34" charset="0"/>
                <a:ea typeface="Open Sans" panose="020B0606030504020204" pitchFamily="34" charset="0"/>
                <a:cs typeface="Open Sans" panose="020B0606030504020204" pitchFamily="34" charset="0"/>
              </a:rPr>
              <a:t> </a:t>
            </a:r>
            <a:r>
              <a:rPr lang="en-US" sz="2200" spc="95" dirty="0">
                <a:latin typeface="Open Sans" panose="020B0606030504020204" pitchFamily="34" charset="0"/>
                <a:ea typeface="Open Sans" panose="020B0606030504020204" pitchFamily="34" charset="0"/>
                <a:cs typeface="Open Sans" panose="020B0606030504020204" pitchFamily="34" charset="0"/>
              </a:rPr>
              <a:t>problems</a:t>
            </a:r>
            <a:r>
              <a:rPr lang="en-US" sz="2200" spc="-105" dirty="0">
                <a:latin typeface="Open Sans" panose="020B0606030504020204" pitchFamily="34" charset="0"/>
                <a:ea typeface="Open Sans" panose="020B0606030504020204" pitchFamily="34" charset="0"/>
                <a:cs typeface="Open Sans" panose="020B0606030504020204" pitchFamily="34" charset="0"/>
              </a:rPr>
              <a:t> </a:t>
            </a:r>
            <a:r>
              <a:rPr lang="en-US" sz="2200" spc="105" dirty="0">
                <a:latin typeface="Open Sans" panose="020B0606030504020204" pitchFamily="34" charset="0"/>
                <a:ea typeface="Open Sans" panose="020B0606030504020204" pitchFamily="34" charset="0"/>
                <a:cs typeface="Open Sans" panose="020B0606030504020204" pitchFamily="34" charset="0"/>
              </a:rPr>
              <a:t>or</a:t>
            </a:r>
            <a:r>
              <a:rPr lang="en-US" sz="2200" spc="-70" dirty="0">
                <a:latin typeface="Open Sans" panose="020B0606030504020204" pitchFamily="34" charset="0"/>
                <a:ea typeface="Open Sans" panose="020B0606030504020204" pitchFamily="34" charset="0"/>
                <a:cs typeface="Open Sans" panose="020B0606030504020204" pitchFamily="34" charset="0"/>
              </a:rPr>
              <a:t> </a:t>
            </a:r>
            <a:r>
              <a:rPr lang="en-US" sz="2200" spc="80" dirty="0">
                <a:latin typeface="Open Sans" panose="020B0606030504020204" pitchFamily="34" charset="0"/>
                <a:ea typeface="Open Sans" panose="020B0606030504020204" pitchFamily="34" charset="0"/>
                <a:cs typeface="Open Sans" panose="020B0606030504020204" pitchFamily="34" charset="0"/>
              </a:rPr>
              <a:t>medical</a:t>
            </a:r>
            <a:r>
              <a:rPr lang="en-US" sz="2200" spc="-10" dirty="0">
                <a:latin typeface="Open Sans" panose="020B0606030504020204" pitchFamily="34" charset="0"/>
                <a:ea typeface="Open Sans" panose="020B0606030504020204" pitchFamily="34" charset="0"/>
                <a:cs typeface="Open Sans" panose="020B0606030504020204" pitchFamily="34" charset="0"/>
              </a:rPr>
              <a:t> </a:t>
            </a:r>
            <a:r>
              <a:rPr lang="en-US" sz="2200" spc="105" dirty="0">
                <a:latin typeface="Open Sans" panose="020B0606030504020204" pitchFamily="34" charset="0"/>
                <a:ea typeface="Open Sans" panose="020B0606030504020204" pitchFamily="34" charset="0"/>
                <a:cs typeface="Open Sans" panose="020B0606030504020204" pitchFamily="34" charset="0"/>
              </a:rPr>
              <a:t>needs</a:t>
            </a:r>
            <a:endParaRPr lang="en-US" sz="22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75"/>
              </a:spcBef>
              <a:buSzPct val="85416"/>
              <a:buFont typeface="Open Sans" panose="020B0606030504020204" pitchFamily="34" charset="0"/>
              <a:buChar char="&gt;"/>
              <a:tabLst>
                <a:tab pos="652780" algn="l"/>
              </a:tabLst>
            </a:pPr>
            <a:r>
              <a:rPr lang="en-US" sz="2200" spc="125" dirty="0">
                <a:latin typeface="Open Sans" panose="020B0606030504020204" pitchFamily="34" charset="0"/>
                <a:ea typeface="Open Sans" panose="020B0606030504020204" pitchFamily="34" charset="0"/>
                <a:cs typeface="Open Sans" panose="020B0606030504020204" pitchFamily="34" charset="0"/>
              </a:rPr>
              <a:t>Abandonment</a:t>
            </a:r>
            <a:endParaRPr lang="en-US" sz="22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4178211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6F22A-CDF2-483A-86C8-2310E9F10DBD}"/>
              </a:ext>
            </a:extLst>
          </p:cNvPr>
          <p:cNvSpPr>
            <a:spLocks noGrp="1"/>
          </p:cNvSpPr>
          <p:nvPr>
            <p:ph type="title"/>
          </p:nvPr>
        </p:nvSpPr>
        <p:spPr/>
        <p:txBody>
          <a:bodyPr/>
          <a:lstStyle/>
          <a:p>
            <a:r>
              <a:rPr lang="en-US" dirty="0"/>
              <a:t>Neglect</a:t>
            </a:r>
          </a:p>
        </p:txBody>
      </p:sp>
      <p:sp>
        <p:nvSpPr>
          <p:cNvPr id="3" name="Content Placeholder 2">
            <a:extLst>
              <a:ext uri="{FF2B5EF4-FFF2-40B4-BE49-F238E27FC236}">
                <a16:creationId xmlns:a16="http://schemas.microsoft.com/office/drawing/2014/main" id="{61AC237C-6E24-4C5F-BEC2-34B23541BE0F}"/>
              </a:ext>
            </a:extLst>
          </p:cNvPr>
          <p:cNvSpPr>
            <a:spLocks noGrp="1"/>
          </p:cNvSpPr>
          <p:nvPr>
            <p:ph sz="half" idx="1"/>
          </p:nvPr>
        </p:nvSpPr>
        <p:spPr>
          <a:xfrm>
            <a:off x="737880" y="1420420"/>
            <a:ext cx="10533499" cy="4734318"/>
          </a:xfrm>
        </p:spPr>
        <p:txBody>
          <a:bodyPr/>
          <a:lstStyle/>
          <a:p>
            <a:pPr marL="355600" indent="-342900">
              <a:spcBef>
                <a:spcPts val="100"/>
              </a:spcBef>
              <a:buClr>
                <a:schemeClr val="accent1"/>
              </a:buClr>
              <a:buSzPct val="93750"/>
              <a:buFont typeface="Open Sans" panose="020B0606030504020204" pitchFamily="34" charset="0"/>
              <a:buChar char="&gt;"/>
              <a:tabLst>
                <a:tab pos="287020" algn="l"/>
              </a:tabLst>
            </a:pPr>
            <a:r>
              <a:rPr lang="en-US" sz="2400" spc="35" dirty="0">
                <a:latin typeface="Open Sans" panose="020B0606030504020204" pitchFamily="34" charset="0"/>
                <a:ea typeface="Open Sans" panose="020B0606030504020204" pitchFamily="34" charset="0"/>
                <a:cs typeface="Open Sans" panose="020B0606030504020204" pitchFamily="34" charset="0"/>
              </a:rPr>
              <a:t>Behavioral</a:t>
            </a:r>
            <a:r>
              <a:rPr lang="en-US" sz="2400" spc="-80" dirty="0">
                <a:latin typeface="Open Sans" panose="020B0606030504020204" pitchFamily="34" charset="0"/>
                <a:ea typeface="Open Sans" panose="020B0606030504020204" pitchFamily="34" charset="0"/>
                <a:cs typeface="Open Sans" panose="020B0606030504020204" pitchFamily="34" charset="0"/>
              </a:rPr>
              <a:t> </a:t>
            </a:r>
            <a:r>
              <a:rPr lang="en-US" sz="2400" spc="60" dirty="0">
                <a:latin typeface="Open Sans" panose="020B0606030504020204" pitchFamily="34" charset="0"/>
                <a:ea typeface="Open Sans" panose="020B0606030504020204" pitchFamily="34" charset="0"/>
                <a:cs typeface="Open Sans" panose="020B0606030504020204" pitchFamily="34" charset="0"/>
              </a:rPr>
              <a:t>signs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091565" lvl="2">
              <a:spcBef>
                <a:spcPts val="5"/>
              </a:spcBef>
              <a:buSzPct val="84090"/>
              <a:buFont typeface="Open Sans" panose="020B0606030504020204" pitchFamily="34" charset="0"/>
              <a:buChar char="&gt;"/>
              <a:tabLst>
                <a:tab pos="652780" algn="l"/>
              </a:tabLst>
            </a:pPr>
            <a:r>
              <a:rPr lang="en-US" sz="2000" spc="20" dirty="0">
                <a:latin typeface="Open Sans" panose="020B0606030504020204" pitchFamily="34" charset="0"/>
                <a:ea typeface="Open Sans" panose="020B0606030504020204" pitchFamily="34" charset="0"/>
                <a:cs typeface="Open Sans" panose="020B0606030504020204" pitchFamily="34" charset="0"/>
              </a:rPr>
              <a:t>Begging </a:t>
            </a:r>
            <a:r>
              <a:rPr lang="en-US" sz="2000" spc="95" dirty="0">
                <a:latin typeface="Open Sans" panose="020B0606030504020204" pitchFamily="34" charset="0"/>
                <a:ea typeface="Open Sans" panose="020B0606030504020204" pitchFamily="34" charset="0"/>
                <a:cs typeface="Open Sans" panose="020B0606030504020204" pitchFamily="34" charset="0"/>
              </a:rPr>
              <a:t>or </a:t>
            </a:r>
            <a:r>
              <a:rPr lang="en-US" sz="2000" spc="60" dirty="0">
                <a:latin typeface="Open Sans" panose="020B0606030504020204" pitchFamily="34" charset="0"/>
                <a:ea typeface="Open Sans" panose="020B0606030504020204" pitchFamily="34" charset="0"/>
                <a:cs typeface="Open Sans" panose="020B0606030504020204" pitchFamily="34" charset="0"/>
              </a:rPr>
              <a:t>stealing</a:t>
            </a:r>
            <a:r>
              <a:rPr lang="en-US" sz="2000" spc="-370" dirty="0">
                <a:latin typeface="Open Sans" panose="020B0606030504020204" pitchFamily="34" charset="0"/>
                <a:ea typeface="Open Sans" panose="020B0606030504020204" pitchFamily="34" charset="0"/>
                <a:cs typeface="Open Sans" panose="020B0606030504020204" pitchFamily="34" charset="0"/>
              </a:rPr>
              <a:t> </a:t>
            </a:r>
            <a:r>
              <a:rPr lang="en-US" sz="2000" spc="60" dirty="0">
                <a:latin typeface="Open Sans" panose="020B0606030504020204" pitchFamily="34" charset="0"/>
                <a:ea typeface="Open Sans" panose="020B0606030504020204" pitchFamily="34" charset="0"/>
                <a:cs typeface="Open Sans" panose="020B0606030504020204" pitchFamily="34" charset="0"/>
              </a:rPr>
              <a:t>food</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Early</a:t>
            </a:r>
            <a:r>
              <a:rPr lang="en-US" sz="2000" spc="-130" dirty="0">
                <a:latin typeface="Open Sans" panose="020B0606030504020204" pitchFamily="34" charset="0"/>
                <a:ea typeface="Open Sans" panose="020B0606030504020204" pitchFamily="34" charset="0"/>
                <a:cs typeface="Open Sans" panose="020B0606030504020204" pitchFamily="34" charset="0"/>
              </a:rPr>
              <a:t> </a:t>
            </a:r>
            <a:r>
              <a:rPr lang="en-US" sz="2000" spc="40" dirty="0">
                <a:latin typeface="Open Sans" panose="020B0606030504020204" pitchFamily="34" charset="0"/>
                <a:ea typeface="Open Sans" panose="020B0606030504020204" pitchFamily="34" charset="0"/>
                <a:cs typeface="Open Sans" panose="020B0606030504020204" pitchFamily="34" charset="0"/>
              </a:rPr>
              <a:t>arrival</a:t>
            </a:r>
            <a:r>
              <a:rPr lang="en-US" sz="2000" spc="-65"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or</a:t>
            </a:r>
            <a:r>
              <a:rPr lang="en-US" sz="2000" spc="-130" dirty="0">
                <a:latin typeface="Open Sans" panose="020B0606030504020204" pitchFamily="34" charset="0"/>
                <a:ea typeface="Open Sans" panose="020B0606030504020204" pitchFamily="34" charset="0"/>
                <a:cs typeface="Open Sans" panose="020B0606030504020204" pitchFamily="34" charset="0"/>
              </a:rPr>
              <a:t> </a:t>
            </a:r>
            <a:r>
              <a:rPr lang="en-US" sz="2000" spc="105" dirty="0">
                <a:latin typeface="Open Sans" panose="020B0606030504020204" pitchFamily="34" charset="0"/>
                <a:ea typeface="Open Sans" panose="020B0606030504020204" pitchFamily="34" charset="0"/>
                <a:cs typeface="Open Sans" panose="020B0606030504020204" pitchFamily="34" charset="0"/>
              </a:rPr>
              <a:t>departure</a:t>
            </a:r>
            <a:r>
              <a:rPr lang="en-US" sz="2000" spc="-80" dirty="0">
                <a:latin typeface="Open Sans" panose="020B0606030504020204" pitchFamily="34" charset="0"/>
                <a:ea typeface="Open Sans" panose="020B0606030504020204" pitchFamily="34" charset="0"/>
                <a:cs typeface="Open Sans" panose="020B0606030504020204" pitchFamily="34" charset="0"/>
              </a:rPr>
              <a:t> </a:t>
            </a:r>
            <a:r>
              <a:rPr lang="en-US" sz="2000" spc="70" dirty="0">
                <a:latin typeface="Open Sans" panose="020B0606030504020204" pitchFamily="34" charset="0"/>
                <a:ea typeface="Open Sans" panose="020B0606030504020204" pitchFamily="34" charset="0"/>
                <a:cs typeface="Open Sans" panose="020B0606030504020204" pitchFamily="34" charset="0"/>
              </a:rPr>
              <a:t>from</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school</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90" dirty="0">
                <a:latin typeface="Open Sans" panose="020B0606030504020204" pitchFamily="34" charset="0"/>
                <a:ea typeface="Open Sans" panose="020B0606030504020204" pitchFamily="34" charset="0"/>
                <a:cs typeface="Open Sans" panose="020B0606030504020204" pitchFamily="34" charset="0"/>
              </a:rPr>
              <a:t>Frequent</a:t>
            </a:r>
            <a:r>
              <a:rPr lang="en-US" sz="2000" spc="-160" dirty="0">
                <a:latin typeface="Open Sans" panose="020B0606030504020204" pitchFamily="34" charset="0"/>
                <a:ea typeface="Open Sans" panose="020B0606030504020204" pitchFamily="34" charset="0"/>
                <a:cs typeface="Open Sans" panose="020B0606030504020204" pitchFamily="34" charset="0"/>
              </a:rPr>
              <a:t> </a:t>
            </a:r>
            <a:r>
              <a:rPr lang="en-US" sz="2000" spc="30" dirty="0">
                <a:latin typeface="Open Sans" panose="020B0606030504020204" pitchFamily="34" charset="0"/>
                <a:ea typeface="Open Sans" panose="020B0606030504020204" pitchFamily="34" charset="0"/>
                <a:cs typeface="Open Sans" panose="020B0606030504020204" pitchFamily="34" charset="0"/>
              </a:rPr>
              <a:t>visits</a:t>
            </a:r>
            <a:r>
              <a:rPr lang="en-US" sz="2000" spc="-60" dirty="0">
                <a:latin typeface="Open Sans" panose="020B0606030504020204" pitchFamily="34" charset="0"/>
                <a:ea typeface="Open Sans" panose="020B0606030504020204" pitchFamily="34" charset="0"/>
                <a:cs typeface="Open Sans" panose="020B0606030504020204" pitchFamily="34" charset="0"/>
              </a:rPr>
              <a:t> </a:t>
            </a:r>
            <a:r>
              <a:rPr lang="en-US" sz="2000" spc="105" dirty="0">
                <a:latin typeface="Open Sans" panose="020B0606030504020204" pitchFamily="34" charset="0"/>
                <a:ea typeface="Open Sans" panose="020B0606030504020204" pitchFamily="34" charset="0"/>
                <a:cs typeface="Open Sans" panose="020B0606030504020204" pitchFamily="34" charset="0"/>
              </a:rPr>
              <a:t>to</a:t>
            </a:r>
            <a:r>
              <a:rPr lang="en-US" sz="2000" spc="-90"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the</a:t>
            </a:r>
            <a:r>
              <a:rPr lang="en-US" sz="2000" spc="-105"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school</a:t>
            </a:r>
            <a:r>
              <a:rPr lang="en-US" sz="2000" spc="10" dirty="0">
                <a:latin typeface="Open Sans" panose="020B0606030504020204" pitchFamily="34" charset="0"/>
                <a:ea typeface="Open Sans" panose="020B0606030504020204" pitchFamily="34" charset="0"/>
                <a:cs typeface="Open Sans" panose="020B0606030504020204" pitchFamily="34" charset="0"/>
              </a:rPr>
              <a:t> </a:t>
            </a:r>
            <a:r>
              <a:rPr lang="en-US" sz="2000" spc="105" dirty="0">
                <a:latin typeface="Open Sans" panose="020B0606030504020204" pitchFamily="34" charset="0"/>
                <a:ea typeface="Open Sans" panose="020B0606030504020204" pitchFamily="34" charset="0"/>
                <a:cs typeface="Open Sans" panose="020B0606030504020204" pitchFamily="34" charset="0"/>
              </a:rPr>
              <a:t>nurse</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30" dirty="0">
                <a:latin typeface="Open Sans" panose="020B0606030504020204" pitchFamily="34" charset="0"/>
                <a:ea typeface="Open Sans" panose="020B0606030504020204" pitchFamily="34" charset="0"/>
                <a:cs typeface="Open Sans" panose="020B0606030504020204" pitchFamily="34" charset="0"/>
              </a:rPr>
              <a:t>Difficulty</a:t>
            </a:r>
            <a:r>
              <a:rPr lang="en-US" sz="2000" spc="-125" dirty="0">
                <a:latin typeface="Open Sans" panose="020B0606030504020204" pitchFamily="34" charset="0"/>
                <a:ea typeface="Open Sans" panose="020B0606030504020204" pitchFamily="34" charset="0"/>
                <a:cs typeface="Open Sans" panose="020B0606030504020204" pitchFamily="34" charset="0"/>
              </a:rPr>
              <a:t> </a:t>
            </a:r>
            <a:r>
              <a:rPr lang="en-US" sz="2000" spc="90" dirty="0">
                <a:latin typeface="Open Sans" panose="020B0606030504020204" pitchFamily="34" charset="0"/>
                <a:ea typeface="Open Sans" panose="020B0606030504020204" pitchFamily="34" charset="0"/>
                <a:cs typeface="Open Sans" panose="020B0606030504020204" pitchFamily="34" charset="0"/>
              </a:rPr>
              <a:t>with</a:t>
            </a:r>
            <a:r>
              <a:rPr lang="en-US" sz="2000" spc="-95" dirty="0">
                <a:latin typeface="Open Sans" panose="020B0606030504020204" pitchFamily="34" charset="0"/>
                <a:ea typeface="Open Sans" panose="020B0606030504020204" pitchFamily="34" charset="0"/>
                <a:cs typeface="Open Sans" panose="020B0606030504020204" pitchFamily="34" charset="0"/>
              </a:rPr>
              <a:t> </a:t>
            </a:r>
            <a:r>
              <a:rPr lang="en-US" sz="2000" spc="40" dirty="0">
                <a:latin typeface="Open Sans" panose="020B0606030504020204" pitchFamily="34" charset="0"/>
                <a:ea typeface="Open Sans" panose="020B0606030504020204" pitchFamily="34" charset="0"/>
                <a:cs typeface="Open Sans" panose="020B0606030504020204" pitchFamily="34" charset="0"/>
              </a:rPr>
              <a:t>vision</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or</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90" dirty="0">
                <a:latin typeface="Open Sans" panose="020B0606030504020204" pitchFamily="34" charset="0"/>
                <a:ea typeface="Open Sans" panose="020B0606030504020204" pitchFamily="34" charset="0"/>
                <a:cs typeface="Open Sans" panose="020B0606030504020204" pitchFamily="34" charset="0"/>
              </a:rPr>
              <a:t>hearing</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65" dirty="0">
                <a:latin typeface="Open Sans" panose="020B0606030504020204" pitchFamily="34" charset="0"/>
                <a:ea typeface="Open Sans" panose="020B0606030504020204" pitchFamily="34" charset="0"/>
                <a:cs typeface="Open Sans" panose="020B0606030504020204" pitchFamily="34" charset="0"/>
              </a:rPr>
              <a:t>Poor</a:t>
            </a:r>
            <a:r>
              <a:rPr lang="en-US" sz="2000" spc="-150" dirty="0">
                <a:latin typeface="Open Sans" panose="020B0606030504020204" pitchFamily="34" charset="0"/>
                <a:ea typeface="Open Sans" panose="020B0606030504020204" pitchFamily="34" charset="0"/>
                <a:cs typeface="Open Sans" panose="020B0606030504020204" pitchFamily="34" charset="0"/>
              </a:rPr>
              <a:t> </a:t>
            </a:r>
            <a:r>
              <a:rPr lang="en-US" sz="2000" spc="90" dirty="0">
                <a:latin typeface="Open Sans" panose="020B0606030504020204" pitchFamily="34" charset="0"/>
                <a:ea typeface="Open Sans" panose="020B0606030504020204" pitchFamily="34" charset="0"/>
                <a:cs typeface="Open Sans" panose="020B0606030504020204" pitchFamily="34" charset="0"/>
              </a:rPr>
              <a:t>coordination</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100" dirty="0">
                <a:latin typeface="Open Sans" panose="020B0606030504020204" pitchFamily="34" charset="0"/>
                <a:ea typeface="Open Sans" panose="020B0606030504020204" pitchFamily="34" charset="0"/>
                <a:cs typeface="Open Sans" panose="020B0606030504020204" pitchFamily="34" charset="0"/>
              </a:rPr>
              <a:t>Often</a:t>
            </a:r>
            <a:r>
              <a:rPr lang="en-US" sz="2000" spc="-80" dirty="0">
                <a:latin typeface="Open Sans" panose="020B0606030504020204" pitchFamily="34" charset="0"/>
                <a:ea typeface="Open Sans" panose="020B0606030504020204" pitchFamily="34" charset="0"/>
                <a:cs typeface="Open Sans" panose="020B0606030504020204" pitchFamily="34" charset="0"/>
              </a:rPr>
              <a:t> </a:t>
            </a:r>
            <a:r>
              <a:rPr lang="en-US" sz="2000" spc="90" dirty="0">
                <a:latin typeface="Open Sans" panose="020B0606030504020204" pitchFamily="34" charset="0"/>
                <a:ea typeface="Open Sans" panose="020B0606030504020204" pitchFamily="34" charset="0"/>
                <a:cs typeface="Open Sans" panose="020B0606030504020204" pitchFamily="34" charset="0"/>
              </a:rPr>
              <a:t>tired</a:t>
            </a:r>
            <a:r>
              <a:rPr lang="en-US" sz="2000" spc="-60" dirty="0">
                <a:latin typeface="Open Sans" panose="020B0606030504020204" pitchFamily="34" charset="0"/>
                <a:ea typeface="Open Sans" panose="020B0606030504020204" pitchFamily="34" charset="0"/>
                <a:cs typeface="Open Sans" panose="020B0606030504020204" pitchFamily="34" charset="0"/>
              </a:rPr>
              <a:t> </a:t>
            </a:r>
            <a:r>
              <a:rPr lang="en-US" sz="2000" spc="95" dirty="0">
                <a:latin typeface="Open Sans" panose="020B0606030504020204" pitchFamily="34" charset="0"/>
                <a:ea typeface="Open Sans" panose="020B0606030504020204" pitchFamily="34" charset="0"/>
                <a:cs typeface="Open Sans" panose="020B0606030504020204" pitchFamily="34" charset="0"/>
              </a:rPr>
              <a:t>or</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30" dirty="0">
                <a:latin typeface="Open Sans" panose="020B0606030504020204" pitchFamily="34" charset="0"/>
                <a:ea typeface="Open Sans" panose="020B0606030504020204" pitchFamily="34" charset="0"/>
                <a:cs typeface="Open Sans" panose="020B0606030504020204" pitchFamily="34" charset="0"/>
              </a:rPr>
              <a:t>falling</a:t>
            </a:r>
            <a:r>
              <a:rPr lang="en-US" sz="2000" spc="-85" dirty="0">
                <a:latin typeface="Open Sans" panose="020B0606030504020204" pitchFamily="34" charset="0"/>
                <a:ea typeface="Open Sans" panose="020B0606030504020204" pitchFamily="34" charset="0"/>
                <a:cs typeface="Open Sans" panose="020B0606030504020204" pitchFamily="34" charset="0"/>
              </a:rPr>
              <a:t> </a:t>
            </a:r>
            <a:r>
              <a:rPr lang="en-US" sz="2000" spc="60" dirty="0">
                <a:latin typeface="Open Sans" panose="020B0606030504020204" pitchFamily="34" charset="0"/>
                <a:ea typeface="Open Sans" panose="020B0606030504020204" pitchFamily="34" charset="0"/>
                <a:cs typeface="Open Sans" panose="020B0606030504020204" pitchFamily="34" charset="0"/>
              </a:rPr>
              <a:t>asleep</a:t>
            </a:r>
            <a:r>
              <a:rPr lang="en-US" sz="2000" spc="-80" dirty="0">
                <a:latin typeface="Open Sans" panose="020B0606030504020204" pitchFamily="34" charset="0"/>
                <a:ea typeface="Open Sans" panose="020B0606030504020204" pitchFamily="34" charset="0"/>
                <a:cs typeface="Open Sans" panose="020B0606030504020204" pitchFamily="34" charset="0"/>
              </a:rPr>
              <a:t> </a:t>
            </a:r>
            <a:r>
              <a:rPr lang="en-US" sz="2000" spc="90" dirty="0">
                <a:latin typeface="Open Sans" panose="020B0606030504020204" pitchFamily="34" charset="0"/>
                <a:ea typeface="Open Sans" panose="020B0606030504020204" pitchFamily="34" charset="0"/>
                <a:cs typeface="Open Sans" panose="020B0606030504020204" pitchFamily="34" charset="0"/>
              </a:rPr>
              <a:t>in</a:t>
            </a:r>
            <a:r>
              <a:rPr lang="en-US" sz="2000" spc="-90" dirty="0">
                <a:latin typeface="Open Sans" panose="020B0606030504020204" pitchFamily="34" charset="0"/>
                <a:ea typeface="Open Sans" panose="020B0606030504020204" pitchFamily="34" charset="0"/>
                <a:cs typeface="Open Sans" panose="020B0606030504020204" pitchFamily="34" charset="0"/>
              </a:rPr>
              <a:t> </a:t>
            </a:r>
            <a:r>
              <a:rPr lang="en-US" sz="2000" spc="30" dirty="0">
                <a:latin typeface="Open Sans" panose="020B0606030504020204" pitchFamily="34" charset="0"/>
                <a:ea typeface="Open Sans" panose="020B0606030504020204" pitchFamily="34" charset="0"/>
                <a:cs typeface="Open Sans" panose="020B0606030504020204" pitchFamily="34" charset="0"/>
              </a:rPr>
              <a:t>class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10" dirty="0">
                <a:latin typeface="Open Sans" panose="020B0606030504020204" pitchFamily="34" charset="0"/>
                <a:ea typeface="Open Sans" panose="020B0606030504020204" pitchFamily="34" charset="0"/>
                <a:cs typeface="Open Sans" panose="020B0606030504020204" pitchFamily="34" charset="0"/>
              </a:rPr>
              <a:t>Takes</a:t>
            </a:r>
            <a:r>
              <a:rPr lang="en-US" sz="2000" spc="-110" dirty="0">
                <a:latin typeface="Open Sans" panose="020B0606030504020204" pitchFamily="34" charset="0"/>
                <a:ea typeface="Open Sans" panose="020B0606030504020204" pitchFamily="34" charset="0"/>
                <a:cs typeface="Open Sans" panose="020B0606030504020204" pitchFamily="34" charset="0"/>
              </a:rPr>
              <a:t> </a:t>
            </a:r>
            <a:r>
              <a:rPr lang="en-US" sz="2000" spc="130" dirty="0">
                <a:latin typeface="Open Sans" panose="020B0606030504020204" pitchFamily="34" charset="0"/>
                <a:ea typeface="Open Sans" panose="020B0606030504020204" pitchFamily="34" charset="0"/>
                <a:cs typeface="Open Sans" panose="020B0606030504020204" pitchFamily="34" charset="0"/>
              </a:rPr>
              <a:t>on</a:t>
            </a:r>
            <a:r>
              <a:rPr lang="en-US" sz="2000" spc="-100" dirty="0">
                <a:latin typeface="Open Sans" panose="020B0606030504020204" pitchFamily="34" charset="0"/>
                <a:ea typeface="Open Sans" panose="020B0606030504020204" pitchFamily="34" charset="0"/>
                <a:cs typeface="Open Sans" panose="020B0606030504020204" pitchFamily="34" charset="0"/>
              </a:rPr>
              <a:t> </a:t>
            </a:r>
            <a:r>
              <a:rPr lang="en-US" sz="2000" spc="105" dirty="0">
                <a:latin typeface="Open Sans" panose="020B0606030504020204" pitchFamily="34" charset="0"/>
                <a:ea typeface="Open Sans" panose="020B0606030504020204" pitchFamily="34" charset="0"/>
                <a:cs typeface="Open Sans" panose="020B0606030504020204" pitchFamily="34" charset="0"/>
              </a:rPr>
              <a:t>adult</a:t>
            </a:r>
            <a:r>
              <a:rPr lang="en-US" sz="2000" spc="-80" dirty="0">
                <a:latin typeface="Open Sans" panose="020B0606030504020204" pitchFamily="34" charset="0"/>
                <a:ea typeface="Open Sans" panose="020B0606030504020204" pitchFamily="34" charset="0"/>
                <a:cs typeface="Open Sans" panose="020B0606030504020204" pitchFamily="34" charset="0"/>
              </a:rPr>
              <a:t> </a:t>
            </a:r>
            <a:r>
              <a:rPr lang="en-US" sz="2000" spc="50" dirty="0">
                <a:latin typeface="Open Sans" panose="020B0606030504020204" pitchFamily="34" charset="0"/>
                <a:ea typeface="Open Sans" panose="020B0606030504020204" pitchFamily="34" charset="0"/>
                <a:cs typeface="Open Sans" panose="020B0606030504020204" pitchFamily="34" charset="0"/>
              </a:rPr>
              <a:t>roles</a:t>
            </a:r>
            <a:r>
              <a:rPr lang="en-US" sz="2000" spc="-110" dirty="0">
                <a:latin typeface="Open Sans" panose="020B0606030504020204" pitchFamily="34" charset="0"/>
                <a:ea typeface="Open Sans" panose="020B0606030504020204" pitchFamily="34" charset="0"/>
                <a:cs typeface="Open Sans" panose="020B0606030504020204" pitchFamily="34" charset="0"/>
              </a:rPr>
              <a:t> </a:t>
            </a:r>
            <a:r>
              <a:rPr lang="en-US" sz="2000" spc="135" dirty="0">
                <a:latin typeface="Open Sans" panose="020B0606030504020204" pitchFamily="34" charset="0"/>
                <a:ea typeface="Open Sans" panose="020B0606030504020204" pitchFamily="34" charset="0"/>
                <a:cs typeface="Open Sans" panose="020B0606030504020204" pitchFamily="34" charset="0"/>
              </a:rPr>
              <a:t>and</a:t>
            </a:r>
            <a:r>
              <a:rPr lang="en-US" sz="2000" spc="-45" dirty="0">
                <a:latin typeface="Open Sans" panose="020B0606030504020204" pitchFamily="34" charset="0"/>
                <a:ea typeface="Open Sans" panose="020B0606030504020204" pitchFamily="34" charset="0"/>
                <a:cs typeface="Open Sans" panose="020B0606030504020204" pitchFamily="34" charset="0"/>
              </a:rPr>
              <a:t> </a:t>
            </a:r>
            <a:r>
              <a:rPr lang="en-US" sz="2000" spc="55" dirty="0">
                <a:latin typeface="Open Sans" panose="020B0606030504020204" pitchFamily="34" charset="0"/>
                <a:ea typeface="Open Sans" panose="020B0606030504020204" pitchFamily="34" charset="0"/>
                <a:cs typeface="Open Sans" panose="020B0606030504020204" pitchFamily="34" charset="0"/>
              </a:rPr>
              <a:t>responsibilities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70" dirty="0">
                <a:latin typeface="Open Sans" panose="020B0606030504020204" pitchFamily="34" charset="0"/>
                <a:ea typeface="Open Sans" panose="020B0606030504020204" pitchFamily="34" charset="0"/>
                <a:cs typeface="Open Sans" panose="020B0606030504020204" pitchFamily="34" charset="0"/>
              </a:rPr>
              <a:t>Substance</a:t>
            </a:r>
            <a:r>
              <a:rPr lang="en-US" sz="2000" spc="-135" dirty="0">
                <a:latin typeface="Open Sans" panose="020B0606030504020204" pitchFamily="34" charset="0"/>
                <a:ea typeface="Open Sans" panose="020B0606030504020204" pitchFamily="34" charset="0"/>
                <a:cs typeface="Open Sans" panose="020B0606030504020204" pitchFamily="34" charset="0"/>
              </a:rPr>
              <a:t> </a:t>
            </a:r>
            <a:r>
              <a:rPr lang="en-US" sz="2000" spc="85" dirty="0">
                <a:latin typeface="Open Sans" panose="020B0606030504020204" pitchFamily="34" charset="0"/>
                <a:ea typeface="Open Sans" panose="020B0606030504020204" pitchFamily="34" charset="0"/>
                <a:cs typeface="Open Sans" panose="020B0606030504020204" pitchFamily="34" charset="0"/>
              </a:rPr>
              <a:t>abuse</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40" dirty="0">
                <a:latin typeface="Open Sans" panose="020B0606030504020204" pitchFamily="34" charset="0"/>
                <a:ea typeface="Open Sans" panose="020B0606030504020204" pitchFamily="34" charset="0"/>
                <a:cs typeface="Open Sans" panose="020B0606030504020204" pitchFamily="34" charset="0"/>
              </a:rPr>
              <a:t>Acting </a:t>
            </a:r>
            <a:r>
              <a:rPr lang="en-US" sz="2000" spc="130" dirty="0">
                <a:latin typeface="Open Sans" panose="020B0606030504020204" pitchFamily="34" charset="0"/>
                <a:ea typeface="Open Sans" panose="020B0606030504020204" pitchFamily="34" charset="0"/>
                <a:cs typeface="Open Sans" panose="020B0606030504020204" pitchFamily="34" charset="0"/>
              </a:rPr>
              <a:t>out</a:t>
            </a:r>
            <a:r>
              <a:rPr lang="en-US" sz="2000" spc="-160" dirty="0">
                <a:latin typeface="Open Sans" panose="020B0606030504020204" pitchFamily="34" charset="0"/>
                <a:ea typeface="Open Sans" panose="020B0606030504020204" pitchFamily="34" charset="0"/>
                <a:cs typeface="Open Sans" panose="020B0606030504020204" pitchFamily="34" charset="0"/>
              </a:rPr>
              <a:t> </a:t>
            </a:r>
            <a:r>
              <a:rPr lang="en-US" sz="2000" spc="65" dirty="0">
                <a:latin typeface="Open Sans" panose="020B0606030504020204" pitchFamily="34" charset="0"/>
                <a:ea typeface="Open Sans" panose="020B0606030504020204" pitchFamily="34" charset="0"/>
                <a:cs typeface="Open Sans" panose="020B0606030504020204" pitchFamily="34" charset="0"/>
              </a:rPr>
              <a:t>behavior</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75" dirty="0">
                <a:latin typeface="Open Sans" panose="020B0606030504020204" pitchFamily="34" charset="0"/>
                <a:ea typeface="Open Sans" panose="020B0606030504020204" pitchFamily="34" charset="0"/>
                <a:cs typeface="Open Sans" panose="020B0606030504020204" pitchFamily="34" charset="0"/>
              </a:rPr>
              <a:t>Educational</a:t>
            </a:r>
            <a:r>
              <a:rPr lang="en-US" sz="2000" spc="-45" dirty="0">
                <a:latin typeface="Open Sans" panose="020B0606030504020204" pitchFamily="34" charset="0"/>
                <a:ea typeface="Open Sans" panose="020B0606030504020204" pitchFamily="34" charset="0"/>
                <a:cs typeface="Open Sans" panose="020B0606030504020204" pitchFamily="34" charset="0"/>
              </a:rPr>
              <a:t> </a:t>
            </a:r>
            <a:r>
              <a:rPr lang="en-US" sz="2000" spc="45" dirty="0">
                <a:latin typeface="Open Sans" panose="020B0606030504020204" pitchFamily="34" charset="0"/>
                <a:ea typeface="Open Sans" panose="020B0606030504020204" pitchFamily="34" charset="0"/>
                <a:cs typeface="Open Sans" panose="020B0606030504020204" pitchFamily="34" charset="0"/>
              </a:rPr>
              <a:t>failure</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1091565" lvl="2">
              <a:buSzPct val="84090"/>
              <a:buFont typeface="Open Sans" panose="020B0606030504020204" pitchFamily="34" charset="0"/>
              <a:buChar char="&gt;"/>
              <a:tabLst>
                <a:tab pos="652780" algn="l"/>
              </a:tabLst>
            </a:pPr>
            <a:r>
              <a:rPr lang="en-US" sz="2000" spc="30" dirty="0">
                <a:latin typeface="Open Sans" panose="020B0606030504020204" pitchFamily="34" charset="0"/>
                <a:ea typeface="Open Sans" panose="020B0606030504020204" pitchFamily="34" charset="0"/>
                <a:cs typeface="Open Sans" panose="020B0606030504020204" pitchFamily="34" charset="0"/>
              </a:rPr>
              <a:t>Verbalizing </a:t>
            </a:r>
            <a:r>
              <a:rPr lang="en-US" sz="2000" spc="45" dirty="0">
                <a:latin typeface="Open Sans" panose="020B0606030504020204" pitchFamily="34" charset="0"/>
                <a:ea typeface="Open Sans" panose="020B0606030504020204" pitchFamily="34" charset="0"/>
                <a:cs typeface="Open Sans" panose="020B0606030504020204" pitchFamily="34" charset="0"/>
              </a:rPr>
              <a:t>lack </a:t>
            </a:r>
            <a:r>
              <a:rPr lang="en-US" sz="2000" spc="15" dirty="0">
                <a:latin typeface="Open Sans" panose="020B0606030504020204" pitchFamily="34" charset="0"/>
                <a:ea typeface="Open Sans" panose="020B0606030504020204" pitchFamily="34" charset="0"/>
                <a:cs typeface="Open Sans" panose="020B0606030504020204" pitchFamily="34" charset="0"/>
              </a:rPr>
              <a:t>of</a:t>
            </a:r>
            <a:r>
              <a:rPr lang="en-US" sz="2000" spc="-210" dirty="0">
                <a:latin typeface="Open Sans" panose="020B0606030504020204" pitchFamily="34" charset="0"/>
                <a:ea typeface="Open Sans" panose="020B0606030504020204" pitchFamily="34" charset="0"/>
                <a:cs typeface="Open Sans" panose="020B0606030504020204" pitchFamily="34" charset="0"/>
              </a:rPr>
              <a:t> </a:t>
            </a:r>
            <a:r>
              <a:rPr lang="en-US" sz="2000" spc="75" dirty="0">
                <a:latin typeface="Open Sans" panose="020B0606030504020204" pitchFamily="34" charset="0"/>
                <a:ea typeface="Open Sans" panose="020B0606030504020204" pitchFamily="34" charset="0"/>
                <a:cs typeface="Open Sans" panose="020B0606030504020204" pitchFamily="34" charset="0"/>
              </a:rPr>
              <a:t>caretaking</a:t>
            </a:r>
            <a:endParaRPr lang="en-US" sz="20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47279437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purl.org/dc/terms/"/>
    <ds:schemaRef ds:uri="http://purl.org/dc/dcmitype/"/>
    <ds:schemaRef ds:uri="56ea17bb-c96d-4826-b465-01eec0dd23dd"/>
    <ds:schemaRef ds:uri="05d88611-e516-4d1a-b12e-39107e78b3d0"/>
    <ds:schemaRef ds:uri="http://schemas.microsoft.com/office/2006/documentManagement/types"/>
    <ds:schemaRef ds:uri="http://schemas.microsoft.com/sharepoint/v3"/>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65</TotalTime>
  <Words>978</Words>
  <Application>Microsoft Office PowerPoint</Application>
  <PresentationFormat>Widescreen</PresentationFormat>
  <Paragraphs>171</Paragraphs>
  <Slides>26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.AppleSystemUIFont</vt:lpstr>
      <vt:lpstr>Arial</vt:lpstr>
      <vt:lpstr>Calibri</vt:lpstr>
      <vt:lpstr>Open Sans</vt:lpstr>
      <vt:lpstr>Open Sans SemiBold</vt:lpstr>
      <vt:lpstr>2_Office Theme</vt:lpstr>
      <vt:lpstr>3_Office Theme</vt:lpstr>
      <vt:lpstr>Who’s Protecting Our Children?  Human Growth and Development</vt:lpstr>
      <vt:lpstr>PowerPoint Presentation</vt:lpstr>
      <vt:lpstr>Terms</vt:lpstr>
      <vt:lpstr>Terms</vt:lpstr>
      <vt:lpstr>Child Abuse</vt:lpstr>
      <vt:lpstr>Types of Child Abuse</vt:lpstr>
      <vt:lpstr>Physical Abuse</vt:lpstr>
      <vt:lpstr>Neglect</vt:lpstr>
      <vt:lpstr>Neglect</vt:lpstr>
      <vt:lpstr>Sexual Abuse</vt:lpstr>
      <vt:lpstr>Sexual Abuse</vt:lpstr>
      <vt:lpstr>Sexual Abuse</vt:lpstr>
      <vt:lpstr>Emotional Abuse</vt:lpstr>
      <vt:lpstr>Reporting Child Abuse</vt:lpstr>
      <vt:lpstr>Mandated Reporters</vt:lpstr>
      <vt:lpstr>Reporting Child Abuse in Texas</vt:lpstr>
      <vt:lpstr>Responding to a child who is abused or neglected</vt:lpstr>
      <vt:lpstr>Responding to Abused Children</vt:lpstr>
      <vt:lpstr>Treatment for Abused Children</vt:lpstr>
      <vt:lpstr>Treatment</vt:lpstr>
      <vt:lpstr>Preventing Child Abuse</vt:lpstr>
      <vt:lpstr>Prevention</vt:lpstr>
      <vt:lpstr>Resources for Abused Children</vt:lpstr>
      <vt:lpstr>Resources and References</vt:lpstr>
      <vt:lpstr>Resources and References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8</cp:revision>
  <cp:lastPrinted>2017-07-07T16:17:37Z</cp:lastPrinted>
  <dcterms:created xsi:type="dcterms:W3CDTF">2017-07-11T23:58:30Z</dcterms:created>
  <dcterms:modified xsi:type="dcterms:W3CDTF">2018-01-12T19:26:40Z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