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48"/>
  </p:notesMasterIdLst>
  <p:handoutMasterIdLst>
    <p:handoutMasterId r:id="rId49"/>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63" r:id="rId23"/>
    <p:sldId id="338" r:id="rId24"/>
    <p:sldId id="339" r:id="rId25"/>
    <p:sldId id="340" r:id="rId26"/>
    <p:sldId id="341" r:id="rId27"/>
    <p:sldId id="364" r:id="rId28"/>
    <p:sldId id="342" r:id="rId29"/>
    <p:sldId id="343" r:id="rId30"/>
    <p:sldId id="344" r:id="rId31"/>
    <p:sldId id="345" r:id="rId32"/>
    <p:sldId id="346" r:id="rId33"/>
    <p:sldId id="365" r:id="rId34"/>
    <p:sldId id="366" r:id="rId35"/>
    <p:sldId id="347" r:id="rId36"/>
    <p:sldId id="348" r:id="rId37"/>
    <p:sldId id="367" r:id="rId38"/>
    <p:sldId id="349" r:id="rId39"/>
    <p:sldId id="350" r:id="rId40"/>
    <p:sldId id="351" r:id="rId41"/>
    <p:sldId id="369" r:id="rId42"/>
    <p:sldId id="352" r:id="rId43"/>
    <p:sldId id="353" r:id="rId44"/>
    <p:sldId id="370" r:id="rId45"/>
    <p:sldId id="354" r:id="rId46"/>
    <p:sldId id="355" r:id="rId4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70972" autoAdjust="0"/>
  </p:normalViewPr>
  <p:slideViewPr>
    <p:cSldViewPr snapToGrid="0">
      <p:cViewPr varScale="1">
        <p:scale>
          <a:sx n="48" d="100"/>
          <a:sy n="48" d="100"/>
        </p:scale>
        <p:origin x="1380" y="3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09-Dec-17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09-Dec-17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162172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476640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1836449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168733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4096738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458747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702229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2399542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562167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286991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490222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244853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322981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2479616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1935209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4247731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3151525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2440581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1202089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4280603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061143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31</a:t>
            </a:fld>
            <a:endParaRPr lang="en-US"/>
          </a:p>
        </p:txBody>
      </p:sp>
    </p:spTree>
    <p:extLst>
      <p:ext uri="{BB962C8B-B14F-4D97-AF65-F5344CB8AC3E}">
        <p14:creationId xmlns:p14="http://schemas.microsoft.com/office/powerpoint/2010/main" val="3046672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32</a:t>
            </a:fld>
            <a:endParaRPr lang="en-US"/>
          </a:p>
        </p:txBody>
      </p:sp>
    </p:spTree>
    <p:extLst>
      <p:ext uri="{BB962C8B-B14F-4D97-AF65-F5344CB8AC3E}">
        <p14:creationId xmlns:p14="http://schemas.microsoft.com/office/powerpoint/2010/main" val="2861651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33</a:t>
            </a:fld>
            <a:endParaRPr lang="en-US"/>
          </a:p>
        </p:txBody>
      </p:sp>
    </p:spTree>
    <p:extLst>
      <p:ext uri="{BB962C8B-B14F-4D97-AF65-F5344CB8AC3E}">
        <p14:creationId xmlns:p14="http://schemas.microsoft.com/office/powerpoint/2010/main" val="5525868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34</a:t>
            </a:fld>
            <a:endParaRPr lang="en-US"/>
          </a:p>
        </p:txBody>
      </p:sp>
    </p:spTree>
    <p:extLst>
      <p:ext uri="{BB962C8B-B14F-4D97-AF65-F5344CB8AC3E}">
        <p14:creationId xmlns:p14="http://schemas.microsoft.com/office/powerpoint/2010/main" val="13582352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35</a:t>
            </a:fld>
            <a:endParaRPr lang="en-US"/>
          </a:p>
        </p:txBody>
      </p:sp>
    </p:spTree>
    <p:extLst>
      <p:ext uri="{BB962C8B-B14F-4D97-AF65-F5344CB8AC3E}">
        <p14:creationId xmlns:p14="http://schemas.microsoft.com/office/powerpoint/2010/main" val="2783091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36</a:t>
            </a:fld>
            <a:endParaRPr lang="en-US"/>
          </a:p>
        </p:txBody>
      </p:sp>
    </p:spTree>
    <p:extLst>
      <p:ext uri="{BB962C8B-B14F-4D97-AF65-F5344CB8AC3E}">
        <p14:creationId xmlns:p14="http://schemas.microsoft.com/office/powerpoint/2010/main" val="27232822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37</a:t>
            </a:fld>
            <a:endParaRPr lang="en-US"/>
          </a:p>
        </p:txBody>
      </p:sp>
    </p:spTree>
    <p:extLst>
      <p:ext uri="{BB962C8B-B14F-4D97-AF65-F5344CB8AC3E}">
        <p14:creationId xmlns:p14="http://schemas.microsoft.com/office/powerpoint/2010/main" val="651639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38</a:t>
            </a:fld>
            <a:endParaRPr lang="en-US"/>
          </a:p>
        </p:txBody>
      </p:sp>
    </p:spTree>
    <p:extLst>
      <p:ext uri="{BB962C8B-B14F-4D97-AF65-F5344CB8AC3E}">
        <p14:creationId xmlns:p14="http://schemas.microsoft.com/office/powerpoint/2010/main" val="26747975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39</a:t>
            </a:fld>
            <a:endParaRPr lang="en-US"/>
          </a:p>
        </p:txBody>
      </p:sp>
    </p:spTree>
    <p:extLst>
      <p:ext uri="{BB962C8B-B14F-4D97-AF65-F5344CB8AC3E}">
        <p14:creationId xmlns:p14="http://schemas.microsoft.com/office/powerpoint/2010/main" val="20526781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40</a:t>
            </a:fld>
            <a:endParaRPr lang="en-US"/>
          </a:p>
        </p:txBody>
      </p:sp>
    </p:spTree>
    <p:extLst>
      <p:ext uri="{BB962C8B-B14F-4D97-AF65-F5344CB8AC3E}">
        <p14:creationId xmlns:p14="http://schemas.microsoft.com/office/powerpoint/2010/main" val="1944479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8097335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41</a:t>
            </a:fld>
            <a:endParaRPr lang="en-US"/>
          </a:p>
        </p:txBody>
      </p:sp>
    </p:spTree>
    <p:extLst>
      <p:ext uri="{BB962C8B-B14F-4D97-AF65-F5344CB8AC3E}">
        <p14:creationId xmlns:p14="http://schemas.microsoft.com/office/powerpoint/2010/main" val="42375166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42</a:t>
            </a:fld>
            <a:endParaRPr lang="en-US"/>
          </a:p>
        </p:txBody>
      </p:sp>
    </p:spTree>
    <p:extLst>
      <p:ext uri="{BB962C8B-B14F-4D97-AF65-F5344CB8AC3E}">
        <p14:creationId xmlns:p14="http://schemas.microsoft.com/office/powerpoint/2010/main" val="43787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54312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4037567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739716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02691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359812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microsoft.com/office/2007/relationships/hdphoto" Target="../media/hdphoto6.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microsoft.com/office/2007/relationships/hdphoto" Target="../media/hdphoto8.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microsoft.com/office/2007/relationships/hdphoto" Target="../media/hdphoto9.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Working Cooperatively in Social Systems</a:t>
            </a:r>
          </a:p>
        </p:txBody>
      </p:sp>
      <p:sp>
        <p:nvSpPr>
          <p:cNvPr id="2" name="Rectangle 1">
            <a:extLst>
              <a:ext uri="{FF2B5EF4-FFF2-40B4-BE49-F238E27FC236}">
                <a16:creationId xmlns:a16="http://schemas.microsoft.com/office/drawing/2014/main" id="{34B3894A-698F-4E27-AFAF-C24558B8014A}"/>
              </a:ext>
            </a:extLst>
          </p:cNvPr>
          <p:cNvSpPr/>
          <p:nvPr/>
        </p:nvSpPr>
        <p:spPr>
          <a:xfrm>
            <a:off x="4606472" y="4402574"/>
            <a:ext cx="7462935" cy="1446550"/>
          </a:xfrm>
          <a:prstGeom prst="rect">
            <a:avLst/>
          </a:prstGeom>
        </p:spPr>
        <p:txBody>
          <a:bodyPr wrap="square">
            <a:spAutoFit/>
          </a:bodyPr>
          <a:lstStyle/>
          <a:p>
            <a:r>
              <a:rPr lang="en-US" sz="4400" dirty="0">
                <a:solidFill>
                  <a:schemeClr val="accent2">
                    <a:lumMod val="60000"/>
                    <a:lumOff val="40000"/>
                  </a:schemeClr>
                </a:solidFill>
                <a:latin typeface="Open Sans"/>
              </a:rPr>
              <a:t>Practicum in Agriculture, Food, and Natural Resources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School Administrative System</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Your school may have a highly organized administrative system.</a:t>
            </a:r>
          </a:p>
          <a:p>
            <a:pPr lvl="1"/>
            <a:r>
              <a:rPr lang="en-US" dirty="0"/>
              <a:t>A principal may have one or more assistant principals to assist with day-to-day operations.</a:t>
            </a:r>
          </a:p>
          <a:p>
            <a:pPr lvl="1"/>
            <a:r>
              <a:rPr lang="en-US" dirty="0"/>
              <a:t>Each assistant principal may perform several functions.</a:t>
            </a:r>
          </a:p>
          <a:p>
            <a:pPr lvl="1"/>
            <a:endParaRPr lang="en-US" dirty="0"/>
          </a:p>
        </p:txBody>
      </p:sp>
      <p:pic>
        <p:nvPicPr>
          <p:cNvPr id="4" name="Picture 2">
            <a:extLst>
              <a:ext uri="{FF2B5EF4-FFF2-40B4-BE49-F238E27FC236}">
                <a16:creationId xmlns:a16="http://schemas.microsoft.com/office/drawing/2014/main" id="{F5534335-20CD-4990-8F51-85CB8787ECE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429" b="80571" l="0" r="96755"/>
                    </a14:imgEffect>
                  </a14:imgLayer>
                </a14:imgProps>
              </a:ext>
              <a:ext uri="{28A0092B-C50C-407E-A947-70E740481C1C}">
                <a14:useLocalDpi xmlns:a14="http://schemas.microsoft.com/office/drawing/2010/main" val="0"/>
              </a:ext>
            </a:extLst>
          </a:blip>
          <a:srcRect t="4653" b="21965"/>
          <a:stretch/>
        </p:blipFill>
        <p:spPr bwMode="auto">
          <a:xfrm>
            <a:off x="3485320" y="4168815"/>
            <a:ext cx="4715297" cy="1786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291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Example of a School Flow Chart</a:t>
            </a:r>
          </a:p>
        </p:txBody>
      </p:sp>
      <p:pic>
        <p:nvPicPr>
          <p:cNvPr id="4" name="Picture 2">
            <a:extLst>
              <a:ext uri="{FF2B5EF4-FFF2-40B4-BE49-F238E27FC236}">
                <a16:creationId xmlns:a16="http://schemas.microsoft.com/office/drawing/2014/main" id="{7C334B00-F83B-437B-8303-E317FE8D4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8193" y="1749834"/>
            <a:ext cx="8230082" cy="3687746"/>
          </a:xfrm>
          <a:prstGeom prst="rect">
            <a:avLst/>
          </a:prstGeom>
          <a:noFill/>
          <a:ln w="76200">
            <a:solidFill>
              <a:srgbClr val="00F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361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Social Systems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Deals with people and cultures</a:t>
            </a:r>
          </a:p>
        </p:txBody>
      </p:sp>
      <p:pic>
        <p:nvPicPr>
          <p:cNvPr id="4" name="Picture 2">
            <a:extLst>
              <a:ext uri="{FF2B5EF4-FFF2-40B4-BE49-F238E27FC236}">
                <a16:creationId xmlns:a16="http://schemas.microsoft.com/office/drawing/2014/main" id="{07E3C4CB-3AEC-4BBB-8E6A-52E2D0CD2B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044"/>
          <a:stretch/>
        </p:blipFill>
        <p:spPr bwMode="auto">
          <a:xfrm>
            <a:off x="3400773" y="2502874"/>
            <a:ext cx="5390454" cy="2934706"/>
          </a:xfrm>
          <a:prstGeom prst="rect">
            <a:avLst/>
          </a:prstGeom>
          <a:noFill/>
          <a:ln w="38100">
            <a:solidFill>
              <a:srgbClr val="00FFCC"/>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4101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Organizational Systems</a:t>
            </a:r>
            <a:endParaRPr lang="en-US" b="0"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Deals with specific working groups of people</a:t>
            </a:r>
          </a:p>
        </p:txBody>
      </p:sp>
      <p:pic>
        <p:nvPicPr>
          <p:cNvPr id="4" name="Picture 2">
            <a:extLst>
              <a:ext uri="{FF2B5EF4-FFF2-40B4-BE49-F238E27FC236}">
                <a16:creationId xmlns:a16="http://schemas.microsoft.com/office/drawing/2014/main" id="{43574400-FD2E-4DC4-B060-71BA3258A8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362" b="2236"/>
          <a:stretch/>
        </p:blipFill>
        <p:spPr bwMode="auto">
          <a:xfrm>
            <a:off x="3585366" y="2791837"/>
            <a:ext cx="5021268" cy="2914086"/>
          </a:xfrm>
          <a:prstGeom prst="rect">
            <a:avLst/>
          </a:prstGeom>
          <a:noFill/>
          <a:ln w="38100">
            <a:solidFill>
              <a:srgbClr val="00FFCC"/>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54021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Technological Systems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Apply scientific knowledge to perform work</a:t>
            </a:r>
          </a:p>
        </p:txBody>
      </p:sp>
      <p:pic>
        <p:nvPicPr>
          <p:cNvPr id="4" name="Picture 2">
            <a:extLst>
              <a:ext uri="{FF2B5EF4-FFF2-40B4-BE49-F238E27FC236}">
                <a16:creationId xmlns:a16="http://schemas.microsoft.com/office/drawing/2014/main" id="{AC2C6291-FAA5-4C59-9570-180F67F51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829" y="2495747"/>
            <a:ext cx="5372342" cy="3355512"/>
          </a:xfrm>
          <a:prstGeom prst="rect">
            <a:avLst/>
          </a:prstGeom>
          <a:noFill/>
          <a:ln w="38100">
            <a:solidFill>
              <a:srgbClr val="00FFCC"/>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02728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How Systems Work</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System dynamics is a method of studying the world around us as a group of independent parts comprising a whole.</a:t>
            </a:r>
          </a:p>
          <a:p>
            <a:pPr lvl="1"/>
            <a:r>
              <a:rPr lang="en-US" dirty="0"/>
              <a:t>Systems come in different sizes, based on factors such as the number and type of functions to be performed.</a:t>
            </a:r>
          </a:p>
          <a:p>
            <a:pPr lvl="1"/>
            <a:endParaRPr lang="en-US" dirty="0"/>
          </a:p>
        </p:txBody>
      </p:sp>
    </p:spTree>
    <p:extLst>
      <p:ext uri="{BB962C8B-B14F-4D97-AF65-F5344CB8AC3E}">
        <p14:creationId xmlns:p14="http://schemas.microsoft.com/office/powerpoint/2010/main" val="1771789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Common Factor Among Systems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One common factor common to most systems is the assignment of tasks or division of labor:</a:t>
            </a:r>
          </a:p>
          <a:p>
            <a:pPr lvl="2"/>
            <a:r>
              <a:rPr lang="en-US" sz="2400" dirty="0"/>
              <a:t>Who does what, when, and where, and who else is involved.</a:t>
            </a:r>
          </a:p>
          <a:p>
            <a:pPr lvl="1"/>
            <a:endParaRPr lang="en-US" dirty="0"/>
          </a:p>
        </p:txBody>
      </p:sp>
      <p:pic>
        <p:nvPicPr>
          <p:cNvPr id="4" name="Picture 2">
            <a:extLst>
              <a:ext uri="{FF2B5EF4-FFF2-40B4-BE49-F238E27FC236}">
                <a16:creationId xmlns:a16="http://schemas.microsoft.com/office/drawing/2014/main" id="{9225ABBE-28D6-40DB-AA49-904B77C13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467" y="2080592"/>
            <a:ext cx="2710513" cy="3677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1510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25099" y="738514"/>
            <a:ext cx="10059452" cy="876300"/>
          </a:xfrm>
        </p:spPr>
        <p:txBody>
          <a:bodyPr/>
          <a:lstStyle/>
          <a:p>
            <a:r>
              <a:rPr lang="en-US" altLang="en-US" dirty="0"/>
              <a:t>Common Characteristics of Organizational Systems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25099" y="2123682"/>
            <a:ext cx="10741802" cy="4734318"/>
          </a:xfrm>
        </p:spPr>
        <p:txBody>
          <a:bodyPr/>
          <a:lstStyle/>
          <a:p>
            <a:pPr lvl="1"/>
            <a:r>
              <a:rPr lang="en-US" dirty="0"/>
              <a:t>Systems have a purpose</a:t>
            </a:r>
          </a:p>
          <a:p>
            <a:pPr lvl="1"/>
            <a:r>
              <a:rPr lang="en-US" dirty="0"/>
              <a:t>All sub-systems must be present and functioning for optimum system performance</a:t>
            </a:r>
          </a:p>
          <a:p>
            <a:pPr lvl="1"/>
            <a:r>
              <a:rPr lang="en-US" dirty="0"/>
              <a:t>The order is which the sub-systems are arranged affects performance</a:t>
            </a:r>
          </a:p>
          <a:p>
            <a:pPr lvl="1"/>
            <a:r>
              <a:rPr lang="en-US" dirty="0"/>
              <a:t>Systems try to maintain stability through a feedback process</a:t>
            </a:r>
          </a:p>
          <a:p>
            <a:pPr lvl="1"/>
            <a:endParaRPr lang="en-US" dirty="0"/>
          </a:p>
        </p:txBody>
      </p:sp>
    </p:spTree>
    <p:extLst>
      <p:ext uri="{BB962C8B-B14F-4D97-AF65-F5344CB8AC3E}">
        <p14:creationId xmlns:p14="http://schemas.microsoft.com/office/powerpoint/2010/main" val="1839704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25099" y="738514"/>
            <a:ext cx="10059452" cy="876300"/>
          </a:xfrm>
        </p:spPr>
        <p:txBody>
          <a:bodyPr/>
          <a:lstStyle/>
          <a:p>
            <a:r>
              <a:rPr lang="en-US" altLang="en-US" dirty="0"/>
              <a:t>Common Characteristics of Organizational Systems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25099" y="2123682"/>
            <a:ext cx="10741802" cy="4734318"/>
          </a:xfrm>
        </p:spPr>
        <p:txBody>
          <a:bodyPr/>
          <a:lstStyle/>
          <a:p>
            <a:pPr lvl="1"/>
            <a:r>
              <a:rPr lang="en-US" dirty="0"/>
              <a:t>A larger system is often called an organization, while smaller systems are known as teams, clubs, or groups.</a:t>
            </a:r>
          </a:p>
          <a:p>
            <a:pPr lvl="1"/>
            <a:r>
              <a:rPr lang="en-US" dirty="0"/>
              <a:t>Each system has its own leader and method of operation, complete with procedures and rules or “codes.”</a:t>
            </a:r>
          </a:p>
          <a:p>
            <a:pPr lvl="1"/>
            <a:endParaRPr lang="en-US" dirty="0"/>
          </a:p>
        </p:txBody>
      </p:sp>
    </p:spTree>
    <p:extLst>
      <p:ext uri="{BB962C8B-B14F-4D97-AF65-F5344CB8AC3E}">
        <p14:creationId xmlns:p14="http://schemas.microsoft.com/office/powerpoint/2010/main" val="2153947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Impact of Systems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As the world of agriculture continues to change, what is needed to be successful in an ag-related career also changes.</a:t>
            </a:r>
          </a:p>
          <a:p>
            <a:pPr lvl="1"/>
            <a:r>
              <a:rPr lang="en-US" dirty="0"/>
              <a:t>To be an effective employee, you need to understand the impact of systems – seeing specific tasks as only a small part of the overall job – and know where you impact the system.</a:t>
            </a:r>
          </a:p>
          <a:p>
            <a:pPr lvl="1"/>
            <a:endParaRPr lang="en-US" dirty="0"/>
          </a:p>
        </p:txBody>
      </p:sp>
    </p:spTree>
    <p:extLst>
      <p:ext uri="{BB962C8B-B14F-4D97-AF65-F5344CB8AC3E}">
        <p14:creationId xmlns:p14="http://schemas.microsoft.com/office/powerpoint/2010/main" val="79053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Operating Effectively Within Systems	</a:t>
            </a:r>
          </a:p>
        </p:txBody>
      </p:sp>
      <p:pic>
        <p:nvPicPr>
          <p:cNvPr id="6" name="Picture 2">
            <a:extLst>
              <a:ext uri="{FF2B5EF4-FFF2-40B4-BE49-F238E27FC236}">
                <a16:creationId xmlns:a16="http://schemas.microsoft.com/office/drawing/2014/main" id="{92E5C3A3-C4AA-4EE5-9D74-8902EBF116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05745" y="1564403"/>
            <a:ext cx="6580509" cy="4328120"/>
          </a:xfrm>
          <a:prstGeom prst="rect">
            <a:avLst/>
          </a:prstGeom>
          <a:noFill/>
          <a:ln w="38100" cap="flat" cmpd="sng">
            <a:solidFill>
              <a:srgbClr val="00FFCC"/>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885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Operating Effectively Within Systems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Some tasks require you to work alone, while other assignments require some teamwork.</a:t>
            </a:r>
          </a:p>
          <a:p>
            <a:pPr lvl="1"/>
            <a:r>
              <a:rPr lang="en-US" dirty="0"/>
              <a:t>Work teams can be used for product development, troubleshooting, and other major tasks.</a:t>
            </a:r>
          </a:p>
          <a:p>
            <a:pPr lvl="1"/>
            <a:endParaRPr lang="en-US" dirty="0"/>
          </a:p>
          <a:p>
            <a:pPr lvl="1"/>
            <a:endParaRPr lang="en-US" dirty="0"/>
          </a:p>
        </p:txBody>
      </p:sp>
      <p:pic>
        <p:nvPicPr>
          <p:cNvPr id="4" name="Picture 2">
            <a:extLst>
              <a:ext uri="{FF2B5EF4-FFF2-40B4-BE49-F238E27FC236}">
                <a16:creationId xmlns:a16="http://schemas.microsoft.com/office/drawing/2014/main" id="{5F93ED18-5C6B-43DD-955F-97CB17B138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142" t="45889" r="61543" b="33859"/>
          <a:stretch/>
        </p:blipFill>
        <p:spPr bwMode="auto">
          <a:xfrm>
            <a:off x="3731507" y="3900182"/>
            <a:ext cx="4994030" cy="1537398"/>
          </a:xfrm>
          <a:prstGeom prst="rect">
            <a:avLst/>
          </a:prstGeom>
          <a:noFill/>
          <a:ln w="38100">
            <a:solidFill>
              <a:srgbClr val="00FFCC"/>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81912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Concepts Particular to the Systems Perspective</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Making suggestion to modify existing systems, to improve products or services;</a:t>
            </a:r>
          </a:p>
          <a:p>
            <a:pPr lvl="1"/>
            <a:r>
              <a:rPr lang="en-US" dirty="0"/>
              <a:t>Developing new or alternative systems;</a:t>
            </a:r>
          </a:p>
          <a:p>
            <a:pPr lvl="1"/>
            <a:r>
              <a:rPr lang="en-US" dirty="0"/>
              <a:t>Making suggestions to improve the workings of the system or organization;</a:t>
            </a:r>
          </a:p>
          <a:p>
            <a:pPr lvl="1"/>
            <a:r>
              <a:rPr lang="en-US" dirty="0"/>
              <a:t>Recommending alternative systems based on appropriate input from others;</a:t>
            </a:r>
          </a:p>
          <a:p>
            <a:pPr lvl="1"/>
            <a:r>
              <a:rPr lang="en-US" dirty="0"/>
              <a:t>Understanding how systems work;</a:t>
            </a:r>
          </a:p>
          <a:p>
            <a:pPr lvl="1"/>
            <a:endParaRPr lang="en-US" dirty="0"/>
          </a:p>
        </p:txBody>
      </p:sp>
    </p:spTree>
    <p:extLst>
      <p:ext uri="{BB962C8B-B14F-4D97-AF65-F5344CB8AC3E}">
        <p14:creationId xmlns:p14="http://schemas.microsoft.com/office/powerpoint/2010/main" val="1510573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Concepts Particular to the Systems Perspective</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Respond to the demands of the system;</a:t>
            </a:r>
          </a:p>
          <a:p>
            <a:pPr lvl="1"/>
            <a:r>
              <a:rPr lang="en-US" dirty="0"/>
              <a:t>Gathering information about the functions of the system;</a:t>
            </a:r>
          </a:p>
          <a:p>
            <a:pPr lvl="1"/>
            <a:r>
              <a:rPr lang="en-US" dirty="0"/>
              <a:t>Detecting changes from the system’s intended purpose</a:t>
            </a:r>
          </a:p>
          <a:p>
            <a:pPr lvl="1"/>
            <a:r>
              <a:rPr lang="en-US" dirty="0"/>
              <a:t>Changing the system to improve functions and ensure product quality; and</a:t>
            </a:r>
          </a:p>
          <a:p>
            <a:pPr lvl="1"/>
            <a:r>
              <a:rPr lang="en-US" dirty="0"/>
              <a:t>Troubleshooting the system</a:t>
            </a:r>
          </a:p>
          <a:p>
            <a:pPr lvl="1"/>
            <a:endParaRPr lang="en-US" dirty="0"/>
          </a:p>
        </p:txBody>
      </p:sp>
    </p:spTree>
    <p:extLst>
      <p:ext uri="{BB962C8B-B14F-4D97-AF65-F5344CB8AC3E}">
        <p14:creationId xmlns:p14="http://schemas.microsoft.com/office/powerpoint/2010/main" val="66710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Committees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As you learn to operate within the different systems, it is vital to know how the structure of a particular system relates to the goals and purposes of the organizations</a:t>
            </a:r>
          </a:p>
          <a:p>
            <a:pPr lvl="2"/>
            <a:r>
              <a:rPr lang="en-US" sz="2400" dirty="0"/>
              <a:t>For example, FFA committees are a major part of organizing chapter activities.</a:t>
            </a:r>
          </a:p>
          <a:p>
            <a:pPr lvl="1"/>
            <a:endParaRPr lang="en-US" dirty="0"/>
          </a:p>
        </p:txBody>
      </p:sp>
    </p:spTree>
    <p:extLst>
      <p:ext uri="{BB962C8B-B14F-4D97-AF65-F5344CB8AC3E}">
        <p14:creationId xmlns:p14="http://schemas.microsoft.com/office/powerpoint/2010/main" val="3974679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FFA Committees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 FFA committee system focuses on major activities by identifying standard areas that are important to members across the country.</a:t>
            </a:r>
          </a:p>
          <a:p>
            <a:pPr lvl="1"/>
            <a:r>
              <a:rPr lang="en-US" dirty="0"/>
              <a:t>Participating in a variety of activities makes FFA chapters successful, and it showcases chapter members and programs.</a:t>
            </a:r>
          </a:p>
          <a:p>
            <a:pPr lvl="1"/>
            <a:endParaRPr lang="en-US" dirty="0"/>
          </a:p>
        </p:txBody>
      </p:sp>
      <p:pic>
        <p:nvPicPr>
          <p:cNvPr id="4" name="Picture 2">
            <a:extLst>
              <a:ext uri="{FF2B5EF4-FFF2-40B4-BE49-F238E27FC236}">
                <a16:creationId xmlns:a16="http://schemas.microsoft.com/office/drawing/2014/main" id="{36031347-15D7-482A-987E-26ED6BEFBD8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3" b="100000" l="9877" r="97068"/>
                    </a14:imgEffect>
                  </a14:imgLayer>
                </a14:imgProps>
              </a:ext>
              <a:ext uri="{28A0092B-C50C-407E-A947-70E740481C1C}">
                <a14:useLocalDpi xmlns:a14="http://schemas.microsoft.com/office/drawing/2010/main" val="0"/>
              </a:ext>
            </a:extLst>
          </a:blip>
          <a:srcRect l="21510" r="21673"/>
          <a:stretch/>
        </p:blipFill>
        <p:spPr bwMode="auto">
          <a:xfrm>
            <a:off x="5001773" y="3586912"/>
            <a:ext cx="2188453" cy="2567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8614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FFA Standard Committees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Finance / Economics</a:t>
            </a:r>
          </a:p>
          <a:p>
            <a:pPr lvl="1"/>
            <a:r>
              <a:rPr lang="en-US" dirty="0"/>
              <a:t>Human Resources</a:t>
            </a:r>
          </a:p>
          <a:p>
            <a:pPr lvl="1"/>
            <a:r>
              <a:rPr lang="en-US" dirty="0"/>
              <a:t>SAE</a:t>
            </a:r>
          </a:p>
          <a:p>
            <a:pPr lvl="1"/>
            <a:r>
              <a:rPr lang="en-US" dirty="0"/>
              <a:t>Recruitment</a:t>
            </a:r>
          </a:p>
          <a:p>
            <a:pPr lvl="1"/>
            <a:r>
              <a:rPr lang="en-US" dirty="0"/>
              <a:t>Support Groups</a:t>
            </a:r>
          </a:p>
          <a:p>
            <a:pPr lvl="1"/>
            <a:r>
              <a:rPr lang="en-US" dirty="0"/>
              <a:t>Public Relations</a:t>
            </a:r>
          </a:p>
          <a:p>
            <a:pPr lvl="1"/>
            <a:r>
              <a:rPr lang="en-US" dirty="0"/>
              <a:t>Agriculture Career Skills</a:t>
            </a:r>
          </a:p>
          <a:p>
            <a:pPr lvl="1"/>
            <a:endParaRPr lang="en-US" dirty="0"/>
          </a:p>
          <a:p>
            <a:pPr lvl="1"/>
            <a:endParaRPr lang="en-US" dirty="0"/>
          </a:p>
        </p:txBody>
      </p:sp>
      <p:sp>
        <p:nvSpPr>
          <p:cNvPr id="4" name="Content Placeholder 3">
            <a:extLst>
              <a:ext uri="{FF2B5EF4-FFF2-40B4-BE49-F238E27FC236}">
                <a16:creationId xmlns:a16="http://schemas.microsoft.com/office/drawing/2014/main" id="{26ED0940-92A9-47F4-AFCA-0A33850982DF}"/>
              </a:ext>
            </a:extLst>
          </p:cNvPr>
          <p:cNvSpPr>
            <a:spLocks noGrp="1"/>
          </p:cNvSpPr>
          <p:nvPr>
            <p:ph sz="half" idx="10"/>
          </p:nvPr>
        </p:nvSpPr>
        <p:spPr/>
        <p:txBody>
          <a:bodyPr/>
          <a:lstStyle/>
          <a:p>
            <a:pPr lvl="1"/>
            <a:r>
              <a:rPr lang="en-US" dirty="0"/>
              <a:t>Leadership</a:t>
            </a:r>
          </a:p>
          <a:p>
            <a:pPr lvl="1"/>
            <a:r>
              <a:rPr lang="en-US" dirty="0"/>
              <a:t>Scholarship</a:t>
            </a:r>
          </a:p>
          <a:p>
            <a:pPr lvl="1"/>
            <a:r>
              <a:rPr lang="en-US" dirty="0"/>
              <a:t>Citizenship</a:t>
            </a:r>
          </a:p>
          <a:p>
            <a:pPr lvl="1"/>
            <a:r>
              <a:rPr lang="en-US" dirty="0"/>
              <a:t>Environmental</a:t>
            </a:r>
          </a:p>
          <a:p>
            <a:pPr lvl="1"/>
            <a:r>
              <a:rPr lang="en-US" dirty="0"/>
              <a:t>Agricultural Awareness</a:t>
            </a:r>
          </a:p>
          <a:p>
            <a:pPr lvl="1"/>
            <a:r>
              <a:rPr lang="en-US" dirty="0"/>
              <a:t>Healthy Lifestyle</a:t>
            </a:r>
          </a:p>
          <a:p>
            <a:pPr lvl="1"/>
            <a:endParaRPr lang="en-US" dirty="0"/>
          </a:p>
        </p:txBody>
      </p:sp>
    </p:spTree>
    <p:extLst>
      <p:ext uri="{BB962C8B-B14F-4D97-AF65-F5344CB8AC3E}">
        <p14:creationId xmlns:p14="http://schemas.microsoft.com/office/powerpoint/2010/main" val="3784347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831279"/>
            <a:ext cx="10059452" cy="876300"/>
          </a:xfrm>
        </p:spPr>
        <p:txBody>
          <a:bodyPr/>
          <a:lstStyle/>
          <a:p>
            <a:r>
              <a:rPr lang="en-US" altLang="en-US" dirty="0"/>
              <a:t>Example of a Situation or Input that Can Impact Your System</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2321568"/>
            <a:ext cx="10741802" cy="4734318"/>
          </a:xfrm>
        </p:spPr>
        <p:txBody>
          <a:bodyPr/>
          <a:lstStyle/>
          <a:p>
            <a:pPr lvl="1"/>
            <a:r>
              <a:rPr lang="en-US" dirty="0"/>
              <a:t>As a committee member, you learn how your committee works, and how your work impacts the entire chapter.</a:t>
            </a:r>
          </a:p>
          <a:p>
            <a:pPr lvl="1"/>
            <a:r>
              <a:rPr lang="en-US" dirty="0"/>
              <a:t>For example, if the Public Relations committee decides to host a breakfast for the teachers at your school, this decision can impact the Finance / Economics, Support Groups, and Agricultural Awareness committees.</a:t>
            </a:r>
          </a:p>
          <a:p>
            <a:pPr lvl="1"/>
            <a:endParaRPr lang="en-US" dirty="0"/>
          </a:p>
        </p:txBody>
      </p:sp>
    </p:spTree>
    <p:extLst>
      <p:ext uri="{BB962C8B-B14F-4D97-AF65-F5344CB8AC3E}">
        <p14:creationId xmlns:p14="http://schemas.microsoft.com/office/powerpoint/2010/main" val="3370530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804774"/>
            <a:ext cx="10059452" cy="876300"/>
          </a:xfrm>
        </p:spPr>
        <p:txBody>
          <a:bodyPr/>
          <a:lstStyle/>
          <a:p>
            <a:r>
              <a:rPr lang="en-US" altLang="en-US" dirty="0"/>
              <a:t>Example of a Situation or Input that Can Impact Your System</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2268559"/>
            <a:ext cx="10741802" cy="4734318"/>
          </a:xfrm>
        </p:spPr>
        <p:txBody>
          <a:bodyPr/>
          <a:lstStyle/>
          <a:p>
            <a:pPr lvl="1"/>
            <a:r>
              <a:rPr lang="en-US" dirty="0"/>
              <a:t>This is a list of questions that the Public Relations committee should consider while planning the breakfast:</a:t>
            </a:r>
          </a:p>
          <a:p>
            <a:pPr lvl="2"/>
            <a:r>
              <a:rPr lang="en-US" sz="2400" dirty="0"/>
              <a:t>What is the best way to publicize the breakfast?</a:t>
            </a:r>
          </a:p>
          <a:p>
            <a:pPr lvl="2"/>
            <a:r>
              <a:rPr lang="en-US" sz="2400" dirty="0"/>
              <a:t>How much will the breakfast cost? Can the chapter afford the breakfast? How do we compare cost per plate vs. cost per menu item? Prepared on-site or catered? Catering vs. volunteer cooks?</a:t>
            </a:r>
          </a:p>
          <a:p>
            <a:pPr lvl="1"/>
            <a:endParaRPr lang="en-US" dirty="0"/>
          </a:p>
        </p:txBody>
      </p:sp>
    </p:spTree>
    <p:extLst>
      <p:ext uri="{BB962C8B-B14F-4D97-AF65-F5344CB8AC3E}">
        <p14:creationId xmlns:p14="http://schemas.microsoft.com/office/powerpoint/2010/main" val="691874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804774"/>
            <a:ext cx="10059452" cy="876300"/>
          </a:xfrm>
        </p:spPr>
        <p:txBody>
          <a:bodyPr/>
          <a:lstStyle/>
          <a:p>
            <a:r>
              <a:rPr lang="en-US" altLang="en-US" dirty="0"/>
              <a:t>Example of a Situation or Input that Can Impact Your System</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2268559"/>
            <a:ext cx="10741802" cy="4734318"/>
          </a:xfrm>
        </p:spPr>
        <p:txBody>
          <a:bodyPr/>
          <a:lstStyle/>
          <a:p>
            <a:pPr lvl="1"/>
            <a:r>
              <a:rPr lang="en-US" dirty="0"/>
              <a:t>How can we involve more teachers and support organizations? Can we partner with other groups to put on the breakfast? Pork producers; local grocers; Young Farmers; </a:t>
            </a:r>
            <a:br>
              <a:rPr lang="en-US" dirty="0"/>
            </a:br>
            <a:r>
              <a:rPr lang="en-US" dirty="0"/>
              <a:t>dairy industry; bakers; restaurants; </a:t>
            </a:r>
            <a:br>
              <a:rPr lang="en-US" dirty="0"/>
            </a:br>
            <a:r>
              <a:rPr lang="en-US" dirty="0"/>
              <a:t>extension workers; safety groups; </a:t>
            </a:r>
            <a:br>
              <a:rPr lang="en-US" dirty="0"/>
            </a:br>
            <a:r>
              <a:rPr lang="en-US" dirty="0"/>
              <a:t>alumni members; Food, Land, &amp; People volunteers; and </a:t>
            </a:r>
            <a:r>
              <a:rPr lang="en-US" dirty="0" err="1"/>
              <a:t>Agrifood</a:t>
            </a:r>
            <a:r>
              <a:rPr lang="en-US" dirty="0"/>
              <a:t> Masters?</a:t>
            </a:r>
          </a:p>
          <a:p>
            <a:pPr lvl="1"/>
            <a:endParaRPr lang="en-US" dirty="0"/>
          </a:p>
        </p:txBody>
      </p:sp>
    </p:spTree>
    <p:extLst>
      <p:ext uri="{BB962C8B-B14F-4D97-AF65-F5344CB8AC3E}">
        <p14:creationId xmlns:p14="http://schemas.microsoft.com/office/powerpoint/2010/main" val="2067093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791525"/>
            <a:ext cx="10059452" cy="876300"/>
          </a:xfrm>
        </p:spPr>
        <p:txBody>
          <a:bodyPr/>
          <a:lstStyle/>
          <a:p>
            <a:r>
              <a:rPr lang="en-US" dirty="0"/>
              <a:t>Systems of Operation in Agriculture, Food, and Natural Resources</a:t>
            </a:r>
          </a:p>
        </p:txBody>
      </p:sp>
      <p:pic>
        <p:nvPicPr>
          <p:cNvPr id="4" name="Picture 6">
            <a:extLst>
              <a:ext uri="{FF2B5EF4-FFF2-40B4-BE49-F238E27FC236}">
                <a16:creationId xmlns:a16="http://schemas.microsoft.com/office/drawing/2014/main" id="{5B8C674B-7F4A-4A97-817E-CDF98EC1CEE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667" b="100000" l="667" r="100000">
                        <a14:backgroundMark x1="10000" y1="22333" x2="10000" y2="22333"/>
                        <a14:backgroundMark x1="9667" y1="32333" x2="9667" y2="32333"/>
                        <a14:backgroundMark x1="9333" y1="43333" x2="9333" y2="43333"/>
                        <a14:backgroundMark x1="9333" y1="48000" x2="9333" y2="48000"/>
                        <a14:backgroundMark x1="9667" y1="53333" x2="9667" y2="53333"/>
                        <a14:backgroundMark x1="8667" y1="59333" x2="8667" y2="59333"/>
                        <a14:backgroundMark x1="9333" y1="64333" x2="9333" y2="64333"/>
                        <a14:backgroundMark x1="8667" y1="70000" x2="8667" y2="70000"/>
                      </a14:backgroundRemoval>
                    </a14:imgEffect>
                  </a14:imgLayer>
                </a14:imgProps>
              </a:ext>
              <a:ext uri="{28A0092B-C50C-407E-A947-70E740481C1C}">
                <a14:useLocalDpi xmlns:a14="http://schemas.microsoft.com/office/drawing/2010/main" val="0"/>
              </a:ext>
            </a:extLst>
          </a:blip>
          <a:srcRect/>
          <a:stretch>
            <a:fillRect/>
          </a:stretch>
        </p:blipFill>
        <p:spPr bwMode="auto">
          <a:xfrm>
            <a:off x="7615543" y="3107396"/>
            <a:ext cx="3297703" cy="3297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51601BFE-574B-4762-8860-33165E9F0D7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15" b="100000" l="0" r="100000"/>
                    </a14:imgEffect>
                  </a14:imgLayer>
                </a14:imgProps>
              </a:ext>
              <a:ext uri="{28A0092B-C50C-407E-A947-70E740481C1C}">
                <a14:useLocalDpi xmlns:a14="http://schemas.microsoft.com/office/drawing/2010/main" val="0"/>
              </a:ext>
            </a:extLst>
          </a:blip>
          <a:srcRect/>
          <a:stretch>
            <a:fillRect/>
          </a:stretch>
        </p:blipFill>
        <p:spPr bwMode="auto">
          <a:xfrm rot="978565">
            <a:off x="1012987" y="3379772"/>
            <a:ext cx="2734766" cy="2734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a:extLst>
              <a:ext uri="{FF2B5EF4-FFF2-40B4-BE49-F238E27FC236}">
                <a16:creationId xmlns:a16="http://schemas.microsoft.com/office/drawing/2014/main" id="{779B2E46-D496-448D-988B-1A13CC373A76}"/>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11082" y1="16505" x2="11082" y2="16505"/>
                        <a14:foregroundMark x1="15722" y1="28155" x2="15722" y2="28155"/>
                        <a14:foregroundMark x1="15464" y1="29126" x2="15464" y2="29126"/>
                        <a14:foregroundMark x1="20361" y1="34304" x2="20361" y2="34304"/>
                      </a14:backgroundRemoval>
                    </a14:imgEffect>
                  </a14:imgLayer>
                </a14:imgProps>
              </a:ext>
              <a:ext uri="{28A0092B-C50C-407E-A947-70E740481C1C}">
                <a14:useLocalDpi xmlns:a14="http://schemas.microsoft.com/office/drawing/2010/main" val="0"/>
              </a:ext>
            </a:extLst>
          </a:blip>
          <a:srcRect/>
          <a:stretch>
            <a:fillRect/>
          </a:stretch>
        </p:blipFill>
        <p:spPr bwMode="auto">
          <a:xfrm>
            <a:off x="4703348" y="3574709"/>
            <a:ext cx="2944394" cy="2344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3985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804774"/>
            <a:ext cx="10059452" cy="876300"/>
          </a:xfrm>
        </p:spPr>
        <p:txBody>
          <a:bodyPr/>
          <a:lstStyle/>
          <a:p>
            <a:r>
              <a:rPr lang="en-US" altLang="en-US" dirty="0"/>
              <a:t>Example of a Situation or Input that Can Impact Your System</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2268559"/>
            <a:ext cx="10741802" cy="4734318"/>
          </a:xfrm>
        </p:spPr>
        <p:txBody>
          <a:bodyPr/>
          <a:lstStyle/>
          <a:p>
            <a:pPr lvl="1"/>
            <a:r>
              <a:rPr lang="en-US" dirty="0"/>
              <a:t>To be able to respond effectively to the demands of the system, you must also learn where to secure information and resources, and learn to operate within the formal and informal codes of the social/organizational system.</a:t>
            </a:r>
          </a:p>
          <a:p>
            <a:pPr lvl="1"/>
            <a:r>
              <a:rPr lang="en-US" dirty="0"/>
              <a:t>In many organizational systems, there are both delegated leaders and informal or “de facto” leaders.</a:t>
            </a:r>
          </a:p>
          <a:p>
            <a:pPr lvl="1"/>
            <a:endParaRPr lang="en-US" dirty="0"/>
          </a:p>
        </p:txBody>
      </p:sp>
    </p:spTree>
    <p:extLst>
      <p:ext uri="{BB962C8B-B14F-4D97-AF65-F5344CB8AC3E}">
        <p14:creationId xmlns:p14="http://schemas.microsoft.com/office/powerpoint/2010/main" val="1184306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Tasks Performed to “Troubleshoot” the System</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Examine problems or opportunities</a:t>
            </a:r>
          </a:p>
          <a:p>
            <a:pPr lvl="1"/>
            <a:r>
              <a:rPr lang="en-US" dirty="0"/>
              <a:t>Identify causes or impacting factors</a:t>
            </a:r>
          </a:p>
          <a:p>
            <a:pPr lvl="1"/>
            <a:r>
              <a:rPr lang="en-US" dirty="0"/>
              <a:t>Adjust the system to perform better</a:t>
            </a:r>
          </a:p>
          <a:p>
            <a:pPr lvl="1"/>
            <a:endParaRPr lang="en-US" dirty="0"/>
          </a:p>
        </p:txBody>
      </p:sp>
      <p:pic>
        <p:nvPicPr>
          <p:cNvPr id="4" name="Picture 2">
            <a:extLst>
              <a:ext uri="{FF2B5EF4-FFF2-40B4-BE49-F238E27FC236}">
                <a16:creationId xmlns:a16="http://schemas.microsoft.com/office/drawing/2014/main" id="{AB5BFB9D-46F0-4B8E-BE5C-F7A0F057DBC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99750">
                        <a14:foregroundMark x1="20000" y1="61739" x2="20000" y2="61739"/>
                        <a14:foregroundMark x1="9750" y1="58551" x2="9750" y2="58551"/>
                        <a14:foregroundMark x1="9750" y1="69565" x2="9750" y2="69565"/>
                        <a14:foregroundMark x1="8500" y1="74783" x2="7750" y2="75362"/>
                        <a14:foregroundMark x1="6250" y1="71884" x2="6250" y2="71884"/>
                        <a14:foregroundMark x1="5750" y1="68406" x2="5750" y2="68406"/>
                        <a14:foregroundMark x1="6250" y1="64058" x2="6250" y2="64058"/>
                        <a14:foregroundMark x1="6250" y1="62029" x2="6250" y2="62029"/>
                        <a14:foregroundMark x1="7000" y1="59130" x2="8750" y2="57391"/>
                        <a14:foregroundMark x1="13250" y1="49565" x2="13500" y2="48986"/>
                        <a14:foregroundMark x1="17500" y1="44638" x2="17500" y2="44638"/>
                        <a14:foregroundMark x1="17500" y1="58551" x2="17500" y2="58551"/>
                        <a14:foregroundMark x1="10750" y1="53043" x2="18250" y2="63478"/>
                        <a14:foregroundMark x1="20250" y1="51884" x2="33750" y2="68696"/>
                        <a14:foregroundMark x1="53250" y1="56522" x2="53250" y2="56522"/>
                        <a14:foregroundMark x1="74750" y1="24348" x2="74750" y2="24348"/>
                      </a14:backgroundRemoval>
                    </a14:imgEffect>
                  </a14:imgLayer>
                </a14:imgProps>
              </a:ext>
              <a:ext uri="{28A0092B-C50C-407E-A947-70E740481C1C}">
                <a14:useLocalDpi xmlns:a14="http://schemas.microsoft.com/office/drawing/2010/main" val="0"/>
              </a:ext>
            </a:extLst>
          </a:blip>
          <a:srcRect r="4093"/>
          <a:stretch/>
        </p:blipFill>
        <p:spPr bwMode="auto">
          <a:xfrm rot="161101">
            <a:off x="7327801" y="2768847"/>
            <a:ext cx="3511691" cy="3158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6549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804775"/>
            <a:ext cx="10059452" cy="876300"/>
          </a:xfrm>
        </p:spPr>
        <p:txBody>
          <a:bodyPr/>
          <a:lstStyle/>
          <a:p>
            <a:r>
              <a:rPr lang="en-US" altLang="en-US" dirty="0"/>
              <a:t>Monitoring and Correcting the Performance of Systems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2123682"/>
            <a:ext cx="10741802" cy="4734318"/>
          </a:xfrm>
        </p:spPr>
        <p:txBody>
          <a:bodyPr/>
          <a:lstStyle/>
          <a:p>
            <a:pPr lvl="1"/>
            <a:r>
              <a:rPr lang="en-US" dirty="0"/>
              <a:t>Troubleshooting systems and improving performance involve your ability </a:t>
            </a:r>
          </a:p>
          <a:p>
            <a:pPr lvl="2"/>
            <a:r>
              <a:rPr lang="en-US" sz="2400" dirty="0"/>
              <a:t>to distinguish trends by observing the systems operating around you, and </a:t>
            </a:r>
          </a:p>
          <a:p>
            <a:pPr lvl="2"/>
            <a:r>
              <a:rPr lang="en-US" sz="2400" dirty="0"/>
              <a:t>to predict the impact of internal and external actions on these systems</a:t>
            </a:r>
          </a:p>
          <a:p>
            <a:pPr lvl="1"/>
            <a:endParaRPr lang="en-US" dirty="0"/>
          </a:p>
        </p:txBody>
      </p:sp>
    </p:spTree>
    <p:extLst>
      <p:ext uri="{BB962C8B-B14F-4D97-AF65-F5344CB8AC3E}">
        <p14:creationId xmlns:p14="http://schemas.microsoft.com/office/powerpoint/2010/main" val="3881828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804775"/>
            <a:ext cx="10059452" cy="876300"/>
          </a:xfrm>
        </p:spPr>
        <p:txBody>
          <a:bodyPr/>
          <a:lstStyle/>
          <a:p>
            <a:r>
              <a:rPr lang="en-US" altLang="en-US" dirty="0"/>
              <a:t>Monitoring and Correcting the Performance of Systems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2123682"/>
            <a:ext cx="10741802" cy="4734318"/>
          </a:xfrm>
        </p:spPr>
        <p:txBody>
          <a:bodyPr/>
          <a:lstStyle/>
          <a:p>
            <a:pPr lvl="1"/>
            <a:r>
              <a:rPr lang="en-US" dirty="0"/>
              <a:t>Continual improvement in the systems that you are a part of is the most desired outcome of system dynamics. Some people refer to this idea as the “daily pursuit of perfection.”</a:t>
            </a:r>
          </a:p>
          <a:p>
            <a:pPr lvl="1"/>
            <a:r>
              <a:rPr lang="en-US" dirty="0"/>
              <a:t>Your FFA chapter can operate smoothly or even improve its operations if you work with systems.</a:t>
            </a:r>
          </a:p>
          <a:p>
            <a:pPr lvl="1"/>
            <a:endParaRPr lang="en-US" dirty="0"/>
          </a:p>
        </p:txBody>
      </p:sp>
    </p:spTree>
    <p:extLst>
      <p:ext uri="{BB962C8B-B14F-4D97-AF65-F5344CB8AC3E}">
        <p14:creationId xmlns:p14="http://schemas.microsoft.com/office/powerpoint/2010/main" val="2952925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Improving and Designing Systems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One of the employability skills in high demand in today’s workplace is the ability to make suggestions for modifying  existing systems, with the goal of quality improvement.</a:t>
            </a:r>
          </a:p>
          <a:p>
            <a:pPr lvl="1"/>
            <a:endParaRPr lang="en-US" dirty="0"/>
          </a:p>
        </p:txBody>
      </p:sp>
      <p:pic>
        <p:nvPicPr>
          <p:cNvPr id="4" name="Picture 2">
            <a:extLst>
              <a:ext uri="{FF2B5EF4-FFF2-40B4-BE49-F238E27FC236}">
                <a16:creationId xmlns:a16="http://schemas.microsoft.com/office/drawing/2014/main" id="{2C740695-AF52-4C69-8952-9E7A7057FA1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250" b="97813" l="0" r="100000">
                        <a14:foregroundMark x1="17969" y1="36875" x2="17969" y2="36875"/>
                        <a14:foregroundMark x1="18125" y1="43438" x2="18125" y2="43438"/>
                        <a14:foregroundMark x1="47656" y1="45938" x2="47656" y2="45938"/>
                        <a14:foregroundMark x1="48594" y1="35000" x2="48594" y2="35000"/>
                        <a14:foregroundMark x1="63594" y1="37813" x2="63594" y2="37813"/>
                        <a14:foregroundMark x1="85781" y1="34375" x2="85781" y2="34375"/>
                        <a14:foregroundMark x1="60000" y1="66250" x2="60000" y2="66250"/>
                        <a14:foregroundMark x1="58906" y1="54688" x2="58906" y2="54688"/>
                        <a14:foregroundMark x1="58750" y1="53125" x2="58750" y2="53125"/>
                        <a14:foregroundMark x1="58750" y1="52812" x2="58750" y2="52812"/>
                        <a14:foregroundMark x1="19531" y1="59375" x2="19531" y2="59375"/>
                        <a14:backgroundMark x1="20781" y1="35938" x2="20781" y2="35938"/>
                        <a14:backgroundMark x1="21250" y1="45938" x2="21250" y2="45938"/>
                        <a14:backgroundMark x1="21250" y1="50625" x2="21250" y2="50625"/>
                        <a14:backgroundMark x1="21250" y1="42813" x2="21250" y2="42813"/>
                        <a14:backgroundMark x1="33125" y1="31875" x2="33125" y2="31875"/>
                      </a14:backgroundRemoval>
                    </a14:imgEffect>
                  </a14:imgLayer>
                </a14:imgProps>
              </a:ext>
              <a:ext uri="{28A0092B-C50C-407E-A947-70E740481C1C}">
                <a14:useLocalDpi xmlns:a14="http://schemas.microsoft.com/office/drawing/2010/main" val="0"/>
              </a:ext>
            </a:extLst>
          </a:blip>
          <a:srcRect t="21566" b="11841"/>
          <a:stretch/>
        </p:blipFill>
        <p:spPr bwMode="auto">
          <a:xfrm>
            <a:off x="2478486" y="3429000"/>
            <a:ext cx="7712109" cy="2341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715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TQM – Total Quality Management</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TQM is a concept that originated from the work of an industrial engineer named W. E. Deming, who identified a set of factors or “Points Toward Quality” that have been used to define the high-performance workplace of the future.</a:t>
            </a:r>
          </a:p>
          <a:p>
            <a:pPr lvl="1"/>
            <a:endParaRPr lang="en-US" dirty="0"/>
          </a:p>
        </p:txBody>
      </p:sp>
    </p:spTree>
    <p:extLst>
      <p:ext uri="{BB962C8B-B14F-4D97-AF65-F5344CB8AC3E}">
        <p14:creationId xmlns:p14="http://schemas.microsoft.com/office/powerpoint/2010/main" val="1196121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14 Points Toward Quality</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marL="514350" lvl="1" indent="-514350">
              <a:buFont typeface="+mj-lt"/>
              <a:buAutoNum type="arabicPeriod"/>
            </a:pPr>
            <a:r>
              <a:rPr lang="en-US" dirty="0"/>
              <a:t>Create constancy of purpose for improvement of product and service.</a:t>
            </a:r>
          </a:p>
          <a:p>
            <a:pPr marL="514350" lvl="1" indent="-514350">
              <a:buFont typeface="+mj-lt"/>
              <a:buAutoNum type="arabicPeriod"/>
            </a:pPr>
            <a:r>
              <a:rPr lang="en-US" dirty="0"/>
              <a:t>Management must be responsible for change.</a:t>
            </a:r>
          </a:p>
          <a:p>
            <a:pPr marL="514350" lvl="1" indent="-514350">
              <a:buFont typeface="+mj-lt"/>
              <a:buAutoNum type="arabicPeriod"/>
            </a:pPr>
            <a:r>
              <a:rPr lang="en-US" dirty="0"/>
              <a:t>Do not depend on mass inspection; build quality into the product.</a:t>
            </a:r>
          </a:p>
          <a:p>
            <a:pPr marL="514350" lvl="1" indent="-514350">
              <a:buFont typeface="+mj-lt"/>
              <a:buAutoNum type="arabicPeriod"/>
            </a:pPr>
            <a:r>
              <a:rPr lang="en-US" dirty="0"/>
              <a:t>Do not award contracts on the basis of price alone.</a:t>
            </a:r>
          </a:p>
          <a:p>
            <a:pPr marL="514350" lvl="1" indent="-514350">
              <a:buFont typeface="+mj-lt"/>
              <a:buAutoNum type="arabicPeriod"/>
            </a:pPr>
            <a:r>
              <a:rPr lang="en-US" dirty="0"/>
              <a:t>Improve constantly, and thus constantly decrease costs.</a:t>
            </a:r>
          </a:p>
          <a:p>
            <a:pPr marL="514350" lvl="1" indent="-514350">
              <a:buFont typeface="+mj-lt"/>
              <a:buAutoNum type="arabicPeriod"/>
            </a:pPr>
            <a:r>
              <a:rPr lang="en-US" dirty="0"/>
              <a:t>Institute training on the job.</a:t>
            </a:r>
          </a:p>
          <a:p>
            <a:pPr marL="514350" lvl="1" indent="-514350">
              <a:buFont typeface="+mj-lt"/>
              <a:buAutoNum type="arabicPeriod"/>
            </a:pPr>
            <a:r>
              <a:rPr lang="en-US" dirty="0"/>
              <a:t>Supervisors should aim to help people and gadgets do a better job.</a:t>
            </a:r>
          </a:p>
          <a:p>
            <a:pPr marL="514350" lvl="1" indent="-514350">
              <a:buFont typeface="+mj-lt"/>
              <a:buAutoNum type="arabicPeriod"/>
            </a:pPr>
            <a:endParaRPr lang="en-US" dirty="0"/>
          </a:p>
          <a:p>
            <a:pPr marL="514350" lvl="1" indent="-514350">
              <a:buFont typeface="+mj-lt"/>
              <a:buAutoNum type="arabicPeriod"/>
            </a:pPr>
            <a:endParaRPr lang="en-US" dirty="0"/>
          </a:p>
          <a:p>
            <a:pPr lvl="1"/>
            <a:endParaRPr lang="en-US" dirty="0"/>
          </a:p>
        </p:txBody>
      </p:sp>
    </p:spTree>
    <p:extLst>
      <p:ext uri="{BB962C8B-B14F-4D97-AF65-F5344CB8AC3E}">
        <p14:creationId xmlns:p14="http://schemas.microsoft.com/office/powerpoint/2010/main" val="3839772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14 Points Toward Quality</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marL="514350" lvl="1" indent="-514350">
              <a:buFont typeface="+mj-lt"/>
              <a:buAutoNum type="arabicPeriod" startAt="8"/>
            </a:pPr>
            <a:r>
              <a:rPr lang="en-US" dirty="0"/>
              <a:t>Drive out fear, so that everyone may work effectively.</a:t>
            </a:r>
          </a:p>
          <a:p>
            <a:pPr marL="514350" lvl="1" indent="-514350">
              <a:buFont typeface="+mj-lt"/>
              <a:buAutoNum type="arabicPeriod" startAt="8"/>
            </a:pPr>
            <a:r>
              <a:rPr lang="en-US" dirty="0"/>
              <a:t>Break down barriers between departments to make teams.</a:t>
            </a:r>
          </a:p>
          <a:p>
            <a:pPr marL="514350" lvl="1" indent="-514350">
              <a:buFont typeface="+mj-lt"/>
              <a:buAutoNum type="arabicPeriod" startAt="8"/>
            </a:pPr>
            <a:r>
              <a:rPr lang="en-US" dirty="0"/>
              <a:t>Eliminate slogans and targets for the workforce.</a:t>
            </a:r>
          </a:p>
          <a:p>
            <a:pPr marL="514350" lvl="1" indent="-514350">
              <a:buFont typeface="+mj-lt"/>
              <a:buAutoNum type="arabicPeriod" startAt="8"/>
            </a:pPr>
            <a:r>
              <a:rPr lang="en-US" dirty="0"/>
              <a:t>Eliminate numerical quotas for the workplace (and management).</a:t>
            </a:r>
          </a:p>
          <a:p>
            <a:pPr marL="514350" lvl="1" indent="-514350">
              <a:buFont typeface="+mj-lt"/>
              <a:buAutoNum type="arabicPeriod" startAt="8"/>
            </a:pPr>
            <a:r>
              <a:rPr lang="en-US" dirty="0"/>
              <a:t>Remove barriers that rob people of pride of workmanship.</a:t>
            </a:r>
          </a:p>
          <a:p>
            <a:pPr marL="514350" lvl="1" indent="-514350">
              <a:buFont typeface="+mj-lt"/>
              <a:buAutoNum type="arabicPeriod" startAt="8"/>
            </a:pPr>
            <a:r>
              <a:rPr lang="en-US" dirty="0"/>
              <a:t>Encourage education and self-improvement for everyone.</a:t>
            </a:r>
          </a:p>
          <a:p>
            <a:pPr marL="514350" lvl="1" indent="-514350">
              <a:buFont typeface="+mj-lt"/>
              <a:buAutoNum type="arabicPeriod" startAt="8"/>
            </a:pPr>
            <a:r>
              <a:rPr lang="en-US" dirty="0"/>
              <a:t>Take action to accomplish the transformation.</a:t>
            </a:r>
          </a:p>
          <a:p>
            <a:pPr marL="514350" lvl="1" indent="-514350">
              <a:buFont typeface="+mj-lt"/>
              <a:buAutoNum type="arabicPeriod" startAt="8"/>
            </a:pPr>
            <a:endParaRPr lang="en-US" dirty="0"/>
          </a:p>
          <a:p>
            <a:pPr marL="514350" lvl="1" indent="-514350">
              <a:buFont typeface="+mj-lt"/>
              <a:buAutoNum type="arabicPeriod" startAt="8"/>
            </a:pPr>
            <a:endParaRPr lang="en-US" dirty="0"/>
          </a:p>
        </p:txBody>
      </p:sp>
    </p:spTree>
    <p:extLst>
      <p:ext uri="{BB962C8B-B14F-4D97-AF65-F5344CB8AC3E}">
        <p14:creationId xmlns:p14="http://schemas.microsoft.com/office/powerpoint/2010/main" val="448976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Developing New or Alternative Systems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Most people have the ability to point out when an organization is in trouble or something is wrong.</a:t>
            </a:r>
          </a:p>
          <a:p>
            <a:pPr lvl="1"/>
            <a:r>
              <a:rPr lang="en-US" dirty="0"/>
              <a:t>When you try to solve a key problem, you take charge of the solution. This gives you ownership of the problem-solving process!</a:t>
            </a:r>
          </a:p>
          <a:p>
            <a:pPr lvl="1"/>
            <a:endParaRPr lang="en-US" dirty="0"/>
          </a:p>
        </p:txBody>
      </p:sp>
    </p:spTree>
    <p:extLst>
      <p:ext uri="{BB962C8B-B14F-4D97-AF65-F5344CB8AC3E}">
        <p14:creationId xmlns:p14="http://schemas.microsoft.com/office/powerpoint/2010/main" val="3602467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Summary</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Preferred qualities in potential employees identified by employers are:</a:t>
            </a:r>
          </a:p>
          <a:p>
            <a:pPr lvl="2"/>
            <a:r>
              <a:rPr lang="en-US" sz="2400" dirty="0"/>
              <a:t>Oral and written communication ability</a:t>
            </a:r>
          </a:p>
          <a:p>
            <a:pPr lvl="2"/>
            <a:r>
              <a:rPr lang="en-US" sz="2400" dirty="0"/>
              <a:t>Interpersonal skills</a:t>
            </a:r>
          </a:p>
          <a:p>
            <a:pPr lvl="2"/>
            <a:r>
              <a:rPr lang="en-US" sz="2400" dirty="0"/>
              <a:t>Teamwork skills</a:t>
            </a:r>
          </a:p>
          <a:p>
            <a:pPr lvl="2"/>
            <a:r>
              <a:rPr lang="en-US" sz="2400" dirty="0"/>
              <a:t>Analytical skills</a:t>
            </a:r>
          </a:p>
          <a:p>
            <a:pPr lvl="2"/>
            <a:r>
              <a:rPr lang="en-US" sz="2400" dirty="0"/>
              <a:t>Flexibility</a:t>
            </a:r>
          </a:p>
          <a:p>
            <a:pPr lvl="2"/>
            <a:r>
              <a:rPr lang="en-US" sz="2400" dirty="0"/>
              <a:t>Leadership skills</a:t>
            </a:r>
          </a:p>
          <a:p>
            <a:pPr lvl="2"/>
            <a:r>
              <a:rPr lang="en-US" sz="2400" dirty="0"/>
              <a:t>Job-specific skills proficiency</a:t>
            </a:r>
          </a:p>
          <a:p>
            <a:pPr lvl="2"/>
            <a:r>
              <a:rPr lang="en-US" sz="2400" dirty="0"/>
              <a:t>Computer / technology skills</a:t>
            </a:r>
          </a:p>
        </p:txBody>
      </p:sp>
      <p:pic>
        <p:nvPicPr>
          <p:cNvPr id="4" name="Picture 2">
            <a:extLst>
              <a:ext uri="{FF2B5EF4-FFF2-40B4-BE49-F238E27FC236}">
                <a16:creationId xmlns:a16="http://schemas.microsoft.com/office/drawing/2014/main" id="{6E082230-30AD-49D1-B759-D22C948050E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583" l="0" r="100000"/>
                    </a14:imgEffect>
                  </a14:imgLayer>
                </a14:imgProps>
              </a:ext>
              <a:ext uri="{28A0092B-C50C-407E-A947-70E740481C1C}">
                <a14:useLocalDpi xmlns:a14="http://schemas.microsoft.com/office/drawing/2010/main" val="0"/>
              </a:ext>
            </a:extLst>
          </a:blip>
          <a:srcRect/>
          <a:stretch>
            <a:fillRect/>
          </a:stretch>
        </p:blipFill>
        <p:spPr bwMode="auto">
          <a:xfrm flipH="1">
            <a:off x="7893106" y="2504660"/>
            <a:ext cx="3339639" cy="3339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9226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Today we will…</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Explain the purpose and benefits of systems in agriculture, food, and natural resources</a:t>
            </a:r>
          </a:p>
          <a:p>
            <a:pPr lvl="1"/>
            <a:r>
              <a:rPr lang="en-US" dirty="0"/>
              <a:t>Identify multiple examples over systems of organization</a:t>
            </a:r>
          </a:p>
          <a:p>
            <a:pPr lvl="1"/>
            <a:r>
              <a:rPr lang="en-US" dirty="0"/>
              <a:t>Create a flowchart defining the systems of organization</a:t>
            </a:r>
          </a:p>
        </p:txBody>
      </p:sp>
    </p:spTree>
    <p:extLst>
      <p:ext uri="{BB962C8B-B14F-4D97-AF65-F5344CB8AC3E}">
        <p14:creationId xmlns:p14="http://schemas.microsoft.com/office/powerpoint/2010/main" val="910074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Summary</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Of the eight preferred skills, over half are related to systems and system dynamics. Those preferred skill areas are interpersonal skills, teamwork skills, analytical skills, flexibility, and leadership skills.</a:t>
            </a:r>
          </a:p>
          <a:p>
            <a:pPr lvl="1"/>
            <a:r>
              <a:rPr lang="en-US" dirty="0"/>
              <a:t>To prepare yourself for a successful career, develop and practice these system-related skills.</a:t>
            </a:r>
          </a:p>
          <a:p>
            <a:pPr lvl="1"/>
            <a:endParaRPr lang="en-US" dirty="0"/>
          </a:p>
        </p:txBody>
      </p:sp>
    </p:spTree>
    <p:extLst>
      <p:ext uri="{BB962C8B-B14F-4D97-AF65-F5344CB8AC3E}">
        <p14:creationId xmlns:p14="http://schemas.microsoft.com/office/powerpoint/2010/main" val="4027722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Create a flow chart defining systems of organization you see in your school district, campus, FFA chapter, or any other local organization</a:t>
            </a:r>
          </a:p>
        </p:txBody>
      </p:sp>
      <p:pic>
        <p:nvPicPr>
          <p:cNvPr id="4" name="Picture 2">
            <a:extLst>
              <a:ext uri="{FF2B5EF4-FFF2-40B4-BE49-F238E27FC236}">
                <a16:creationId xmlns:a16="http://schemas.microsoft.com/office/drawing/2014/main" id="{D02DD456-784C-4CE7-99DD-855C8855F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387" y="3429000"/>
            <a:ext cx="3497214" cy="2160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66E4642E-F315-4EE7-A2D1-912AE0DCB0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5715" y="3534432"/>
            <a:ext cx="3176535" cy="211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8284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Today we…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Explained the purpose and benefits of systems in agriculture, food, and natural resources</a:t>
            </a:r>
          </a:p>
          <a:p>
            <a:pPr lvl="1"/>
            <a:r>
              <a:rPr lang="en-US" dirty="0"/>
              <a:t>Identified multiple examples over systems of organization</a:t>
            </a:r>
          </a:p>
          <a:p>
            <a:pPr lvl="1"/>
            <a:r>
              <a:rPr lang="en-US" dirty="0"/>
              <a:t>Created a flowchart defining the systems of organization</a:t>
            </a:r>
          </a:p>
          <a:p>
            <a:pPr lvl="1"/>
            <a:endParaRPr lang="en-US" dirty="0"/>
          </a:p>
        </p:txBody>
      </p:sp>
    </p:spTree>
    <p:extLst>
      <p:ext uri="{BB962C8B-B14F-4D97-AF65-F5344CB8AC3E}">
        <p14:creationId xmlns:p14="http://schemas.microsoft.com/office/powerpoint/2010/main" val="20532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Understanding Systems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Agriculture / agribusiness is a very complex system.</a:t>
            </a:r>
          </a:p>
          <a:p>
            <a:pPr lvl="1"/>
            <a:r>
              <a:rPr lang="en-US" dirty="0"/>
              <a:t>Factors that determine commodity prices include:</a:t>
            </a:r>
          </a:p>
          <a:p>
            <a:pPr lvl="2"/>
            <a:r>
              <a:rPr lang="en-US" sz="2400" dirty="0"/>
              <a:t>Weather</a:t>
            </a:r>
          </a:p>
          <a:p>
            <a:pPr lvl="2"/>
            <a:r>
              <a:rPr lang="en-US" sz="2400" dirty="0"/>
              <a:t>Investments</a:t>
            </a:r>
          </a:p>
          <a:p>
            <a:pPr lvl="2"/>
            <a:r>
              <a:rPr lang="en-US" sz="2400" dirty="0"/>
              <a:t>Consumer preferences</a:t>
            </a:r>
          </a:p>
          <a:p>
            <a:pPr lvl="2"/>
            <a:r>
              <a:rPr lang="en-US" sz="2400" dirty="0"/>
              <a:t>Imports</a:t>
            </a:r>
          </a:p>
          <a:p>
            <a:pPr lvl="2"/>
            <a:r>
              <a:rPr lang="en-US" sz="2400" dirty="0"/>
              <a:t>Tariffs</a:t>
            </a:r>
          </a:p>
          <a:p>
            <a:pPr lvl="2"/>
            <a:r>
              <a:rPr lang="en-US" sz="2400" dirty="0"/>
              <a:t>Foreign trade</a:t>
            </a:r>
          </a:p>
          <a:p>
            <a:pPr lvl="1"/>
            <a:endParaRPr lang="en-US" dirty="0"/>
          </a:p>
        </p:txBody>
      </p:sp>
    </p:spTree>
    <p:extLst>
      <p:ext uri="{BB962C8B-B14F-4D97-AF65-F5344CB8AC3E}">
        <p14:creationId xmlns:p14="http://schemas.microsoft.com/office/powerpoint/2010/main" val="3586730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Understanding Systems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Factors that can determine input costs are:</a:t>
            </a:r>
          </a:p>
          <a:p>
            <a:pPr lvl="2"/>
            <a:r>
              <a:rPr lang="en-US" sz="2400" dirty="0"/>
              <a:t>Availability</a:t>
            </a:r>
          </a:p>
          <a:p>
            <a:pPr lvl="2"/>
            <a:r>
              <a:rPr lang="en-US" sz="2400" dirty="0"/>
              <a:t>Stock prices</a:t>
            </a:r>
          </a:p>
          <a:p>
            <a:pPr lvl="2"/>
            <a:r>
              <a:rPr lang="en-US" sz="2400" dirty="0"/>
              <a:t>Competition</a:t>
            </a:r>
          </a:p>
          <a:p>
            <a:pPr lvl="2"/>
            <a:r>
              <a:rPr lang="en-US" sz="2400" dirty="0"/>
              <a:t>Size of the manufacturer</a:t>
            </a:r>
          </a:p>
          <a:p>
            <a:pPr lvl="2"/>
            <a:r>
              <a:rPr lang="en-US" sz="2400" dirty="0"/>
              <a:t>Discounts</a:t>
            </a:r>
          </a:p>
          <a:p>
            <a:pPr lvl="2"/>
            <a:r>
              <a:rPr lang="en-US" sz="2400" dirty="0"/>
              <a:t>Component costs</a:t>
            </a:r>
          </a:p>
          <a:p>
            <a:pPr lvl="1"/>
            <a:endParaRPr lang="en-US" dirty="0"/>
          </a:p>
          <a:p>
            <a:pPr lvl="1"/>
            <a:r>
              <a:rPr lang="en-US" dirty="0"/>
              <a:t>Changes or variations in any one of these factors can impact the entire system.</a:t>
            </a:r>
          </a:p>
        </p:txBody>
      </p:sp>
    </p:spTree>
    <p:extLst>
      <p:ext uri="{BB962C8B-B14F-4D97-AF65-F5344CB8AC3E}">
        <p14:creationId xmlns:p14="http://schemas.microsoft.com/office/powerpoint/2010/main" val="2904515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Example of a Commodity Production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Cropping systems is just one of many complex sets of relationships in commodity production.</a:t>
            </a:r>
          </a:p>
          <a:p>
            <a:pPr lvl="1"/>
            <a:endParaRPr lang="en-US" dirty="0"/>
          </a:p>
        </p:txBody>
      </p:sp>
    </p:spTree>
    <p:extLst>
      <p:ext uri="{BB962C8B-B14F-4D97-AF65-F5344CB8AC3E}">
        <p14:creationId xmlns:p14="http://schemas.microsoft.com/office/powerpoint/2010/main" val="3930723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840173"/>
            <a:ext cx="10059452" cy="876300"/>
          </a:xfrm>
        </p:spPr>
        <p:txBody>
          <a:bodyPr/>
          <a:lstStyle/>
          <a:p>
            <a:r>
              <a:rPr lang="en-US" altLang="en-US" dirty="0"/>
              <a:t>Questions to Consider When Selecting a Cropping System</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2123682"/>
            <a:ext cx="4971023" cy="4734318"/>
          </a:xfrm>
        </p:spPr>
        <p:txBody>
          <a:bodyPr/>
          <a:lstStyle/>
          <a:p>
            <a:pPr lvl="1"/>
            <a:r>
              <a:rPr lang="en-US" dirty="0"/>
              <a:t>What commodity do I plant?</a:t>
            </a:r>
          </a:p>
          <a:p>
            <a:pPr lvl="1"/>
            <a:r>
              <a:rPr lang="en-US" dirty="0"/>
              <a:t>What are the moisture requirements?</a:t>
            </a:r>
          </a:p>
          <a:p>
            <a:pPr lvl="1"/>
            <a:r>
              <a:rPr lang="en-US" dirty="0"/>
              <a:t>When do I plant?</a:t>
            </a:r>
          </a:p>
          <a:p>
            <a:pPr lvl="1"/>
            <a:r>
              <a:rPr lang="en-US" dirty="0"/>
              <a:t>Is day length a significant factor?</a:t>
            </a:r>
          </a:p>
          <a:p>
            <a:pPr lvl="1"/>
            <a:r>
              <a:rPr lang="en-US" dirty="0"/>
              <a:t>What variety do I plant?</a:t>
            </a:r>
          </a:p>
          <a:p>
            <a:pPr lvl="1"/>
            <a:r>
              <a:rPr lang="en-US" dirty="0">
                <a:solidFill>
                  <a:srgbClr val="000000"/>
                </a:solidFill>
              </a:rPr>
              <a:t>Will growth regulators be effective?</a:t>
            </a:r>
          </a:p>
          <a:p>
            <a:pPr lvl="1"/>
            <a:endParaRPr lang="en-US" dirty="0"/>
          </a:p>
          <a:p>
            <a:pPr lvl="1"/>
            <a:endParaRPr lang="en-US" dirty="0"/>
          </a:p>
        </p:txBody>
      </p:sp>
      <p:sp>
        <p:nvSpPr>
          <p:cNvPr id="5" name="Rectangle 4">
            <a:extLst>
              <a:ext uri="{FF2B5EF4-FFF2-40B4-BE49-F238E27FC236}">
                <a16:creationId xmlns:a16="http://schemas.microsoft.com/office/drawing/2014/main" id="{62349963-9BCB-4658-AD2E-6725265C0496}"/>
              </a:ext>
            </a:extLst>
          </p:cNvPr>
          <p:cNvSpPr/>
          <p:nvPr/>
        </p:nvSpPr>
        <p:spPr>
          <a:xfrm>
            <a:off x="5910470" y="2021273"/>
            <a:ext cx="5196310" cy="3677930"/>
          </a:xfrm>
          <a:prstGeom prst="rect">
            <a:avLst/>
          </a:prstGeom>
        </p:spPr>
        <p:txBody>
          <a:bodyPr wrap="square">
            <a:spAutoFit/>
          </a:bodyPr>
          <a:lstStyle/>
          <a:p>
            <a:pPr marL="342900" lvl="1" indent="-342900" defTabSz="914400">
              <a:spcBef>
                <a:spcPts val="1000"/>
              </a:spcBef>
              <a:buClr>
                <a:srgbClr val="C02033"/>
              </a:buClr>
              <a:buFont typeface=".AppleSystemUIFont" charset="-120"/>
              <a:buChar char="&gt;"/>
            </a:pPr>
            <a:r>
              <a:rPr lang="en-US" sz="2600" dirty="0">
                <a:solidFill>
                  <a:srgbClr val="000000"/>
                </a:solidFill>
                <a:latin typeface="Open Sans"/>
              </a:rPr>
              <a:t>What is the variety’s maturity date?</a:t>
            </a:r>
          </a:p>
          <a:p>
            <a:pPr marL="342900" lvl="1" indent="-342900" defTabSz="914400">
              <a:spcBef>
                <a:spcPts val="1000"/>
              </a:spcBef>
              <a:buClr>
                <a:srgbClr val="C02033"/>
              </a:buClr>
              <a:buFont typeface=".AppleSystemUIFont" charset="-120"/>
              <a:buChar char="&gt;"/>
            </a:pPr>
            <a:r>
              <a:rPr lang="en-US" sz="2600" dirty="0">
                <a:solidFill>
                  <a:srgbClr val="000000"/>
                </a:solidFill>
                <a:latin typeface="Open Sans"/>
              </a:rPr>
              <a:t>Do I have the right harvest equipment?</a:t>
            </a:r>
          </a:p>
          <a:p>
            <a:pPr marL="342900" lvl="1" indent="-342900" defTabSz="914400">
              <a:spcBef>
                <a:spcPts val="1000"/>
              </a:spcBef>
              <a:buClr>
                <a:srgbClr val="C02033"/>
              </a:buClr>
              <a:buFont typeface=".AppleSystemUIFont" charset="-120"/>
              <a:buChar char="&gt;"/>
            </a:pPr>
            <a:r>
              <a:rPr lang="en-US" sz="2600" dirty="0">
                <a:solidFill>
                  <a:srgbClr val="000000"/>
                </a:solidFill>
                <a:latin typeface="Open Sans"/>
              </a:rPr>
              <a:t>Is my soil type suited for this variety?</a:t>
            </a:r>
          </a:p>
          <a:p>
            <a:pPr marL="342900" lvl="1" indent="-342900" defTabSz="914400">
              <a:spcBef>
                <a:spcPts val="1000"/>
              </a:spcBef>
              <a:buClr>
                <a:srgbClr val="C02033"/>
              </a:buClr>
              <a:buFont typeface=".AppleSystemUIFont" charset="-120"/>
              <a:buChar char="&gt;"/>
            </a:pPr>
            <a:r>
              <a:rPr lang="en-US" sz="2600" dirty="0">
                <a:solidFill>
                  <a:srgbClr val="000000"/>
                </a:solidFill>
                <a:latin typeface="Open Sans"/>
              </a:rPr>
              <a:t>What is the time window for harvest?</a:t>
            </a:r>
          </a:p>
        </p:txBody>
      </p:sp>
    </p:spTree>
    <p:extLst>
      <p:ext uri="{BB962C8B-B14F-4D97-AF65-F5344CB8AC3E}">
        <p14:creationId xmlns:p14="http://schemas.microsoft.com/office/powerpoint/2010/main" val="3957813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Examples of Systems in Our Society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Legal system</a:t>
            </a:r>
          </a:p>
          <a:p>
            <a:pPr lvl="1"/>
            <a:r>
              <a:rPr lang="en-US" dirty="0"/>
              <a:t>Criminal justice system</a:t>
            </a:r>
          </a:p>
          <a:p>
            <a:pPr lvl="1"/>
            <a:r>
              <a:rPr lang="en-US" dirty="0"/>
              <a:t>Political system</a:t>
            </a:r>
          </a:p>
          <a:p>
            <a:pPr lvl="1"/>
            <a:r>
              <a:rPr lang="en-US" dirty="0"/>
              <a:t>Educational system</a:t>
            </a:r>
          </a:p>
          <a:p>
            <a:pPr lvl="1"/>
            <a:r>
              <a:rPr lang="en-US" dirty="0"/>
              <a:t>Distribution system</a:t>
            </a:r>
          </a:p>
          <a:p>
            <a:pPr lvl="1"/>
            <a:endParaRPr lang="en-US" dirty="0"/>
          </a:p>
        </p:txBody>
      </p:sp>
      <p:pic>
        <p:nvPicPr>
          <p:cNvPr id="4" name="Picture 2">
            <a:extLst>
              <a:ext uri="{FF2B5EF4-FFF2-40B4-BE49-F238E27FC236}">
                <a16:creationId xmlns:a16="http://schemas.microsoft.com/office/drawing/2014/main" id="{15DAF9AE-E48E-4AA6-A75C-914B68A99B6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42500" y1="31757" x2="42500" y2="31757"/>
                        <a14:foregroundMark x1="33611" y1="32601" x2="33611" y2="32601"/>
                        <a14:foregroundMark x1="43889" y1="27872" x2="43889" y2="27872"/>
                      </a14:backgroundRemoval>
                    </a14:imgEffect>
                  </a14:imgLayer>
                </a14:imgProps>
              </a:ext>
              <a:ext uri="{28A0092B-C50C-407E-A947-70E740481C1C}">
                <a14:useLocalDpi xmlns:a14="http://schemas.microsoft.com/office/drawing/2010/main" val="0"/>
              </a:ext>
            </a:extLst>
          </a:blip>
          <a:srcRect r="9121"/>
          <a:stretch/>
        </p:blipFill>
        <p:spPr bwMode="auto">
          <a:xfrm>
            <a:off x="7581290" y="3061252"/>
            <a:ext cx="3218826" cy="291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94486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05d88611-e516-4d1a-b12e-39107e78b3d0"/>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56ea17bb-c96d-4826-b465-01eec0dd23dd"/>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118</TotalTime>
  <Words>1613</Words>
  <Application>Microsoft Office PowerPoint</Application>
  <PresentationFormat>Widescreen</PresentationFormat>
  <Paragraphs>216</Paragraphs>
  <Slides>42</Slides>
  <Notes>41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.AppleSystemUIFont</vt:lpstr>
      <vt:lpstr>Arial</vt:lpstr>
      <vt:lpstr>Calibri</vt:lpstr>
      <vt:lpstr>Open Sans</vt:lpstr>
      <vt:lpstr>Open Sans SemiBold</vt:lpstr>
      <vt:lpstr>2_Office Theme</vt:lpstr>
      <vt:lpstr>3_Office Theme</vt:lpstr>
      <vt:lpstr>Working Cooperatively in Social Systems</vt:lpstr>
      <vt:lpstr>PowerPoint Presentation</vt:lpstr>
      <vt:lpstr>Systems of Operation in Agriculture, Food, and Natural Resources</vt:lpstr>
      <vt:lpstr>Today we will…</vt:lpstr>
      <vt:lpstr>Understanding Systems</vt:lpstr>
      <vt:lpstr>Understanding Systems</vt:lpstr>
      <vt:lpstr>Example of a Commodity Production</vt:lpstr>
      <vt:lpstr>Questions to Consider When Selecting a Cropping System</vt:lpstr>
      <vt:lpstr>Examples of Systems in Our Society</vt:lpstr>
      <vt:lpstr>School Administrative System</vt:lpstr>
      <vt:lpstr>Example of a School Flow Chart</vt:lpstr>
      <vt:lpstr>Social Systems</vt:lpstr>
      <vt:lpstr>Organizational Systems</vt:lpstr>
      <vt:lpstr>Technological Systems</vt:lpstr>
      <vt:lpstr>How Systems Work</vt:lpstr>
      <vt:lpstr>Common Factor Among Systems</vt:lpstr>
      <vt:lpstr>Common Characteristics of Organizational Systems</vt:lpstr>
      <vt:lpstr>Common Characteristics of Organizational Systems</vt:lpstr>
      <vt:lpstr>Impact of Systems</vt:lpstr>
      <vt:lpstr>Operating Effectively Within Systems </vt:lpstr>
      <vt:lpstr>Operating Effectively Within Systems</vt:lpstr>
      <vt:lpstr>Concepts Particular to the Systems Perspective</vt:lpstr>
      <vt:lpstr>Concepts Particular to the Systems Perspective</vt:lpstr>
      <vt:lpstr>Committees</vt:lpstr>
      <vt:lpstr>FFA Committees</vt:lpstr>
      <vt:lpstr>FFA Standard Committees</vt:lpstr>
      <vt:lpstr>Example of a Situation or Input that Can Impact Your System</vt:lpstr>
      <vt:lpstr>Example of a Situation or Input that Can Impact Your System</vt:lpstr>
      <vt:lpstr>Example of a Situation or Input that Can Impact Your System</vt:lpstr>
      <vt:lpstr>Example of a Situation or Input that Can Impact Your System</vt:lpstr>
      <vt:lpstr>Tasks Performed to “Troubleshoot” the System</vt:lpstr>
      <vt:lpstr>Monitoring and Correcting the Performance of Systems</vt:lpstr>
      <vt:lpstr>Monitoring and Correcting the Performance of Systems</vt:lpstr>
      <vt:lpstr>Improving and Designing Systems</vt:lpstr>
      <vt:lpstr>TQM – Total Quality Management</vt:lpstr>
      <vt:lpstr>14 Points Toward Quality</vt:lpstr>
      <vt:lpstr>14 Points Toward Quality</vt:lpstr>
      <vt:lpstr>Developing New or Alternative Systems</vt:lpstr>
      <vt:lpstr>Summary</vt:lpstr>
      <vt:lpstr>Summary</vt:lpstr>
      <vt:lpstr>Activity</vt:lpstr>
      <vt:lpstr>Today we…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8</cp:revision>
  <cp:lastPrinted>2017-07-07T16:17:37Z</cp:lastPrinted>
  <dcterms:created xsi:type="dcterms:W3CDTF">2017-07-11T23:58:30Z</dcterms:created>
  <dcterms:modified xsi:type="dcterms:W3CDTF">2017-12-08T19:55:21Z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