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7"/>
  </p:notesMasterIdLst>
  <p:sldIdLst>
    <p:sldId id="321" r:id="rId6"/>
    <p:sldId id="319" r:id="rId7"/>
    <p:sldId id="322" r:id="rId8"/>
    <p:sldId id="323" r:id="rId9"/>
    <p:sldId id="324" r:id="rId10"/>
    <p:sldId id="325" r:id="rId11"/>
    <p:sldId id="326" r:id="rId12"/>
    <p:sldId id="327" r:id="rId13"/>
    <p:sldId id="328" r:id="rId14"/>
    <p:sldId id="329" r:id="rId15"/>
    <p:sldId id="330" r:id="rId16"/>
    <p:sldId id="331" r:id="rId17"/>
    <p:sldId id="332" r:id="rId18"/>
    <p:sldId id="333" r:id="rId19"/>
    <p:sldId id="334" r:id="rId20"/>
    <p:sldId id="335" r:id="rId21"/>
    <p:sldId id="336" r:id="rId22"/>
    <p:sldId id="337" r:id="rId23"/>
    <p:sldId id="338" r:id="rId24"/>
    <p:sldId id="339" r:id="rId25"/>
    <p:sldId id="340" r:id="rId2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80549" autoAdjust="0"/>
  </p:normalViewPr>
  <p:slideViewPr>
    <p:cSldViewPr snapToGrid="0">
      <p:cViewPr varScale="1">
        <p:scale>
          <a:sx n="69" d="100"/>
          <a:sy n="69" d="100"/>
        </p:scale>
        <p:origin x="662" y="110"/>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10/3/2017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DO: </a:t>
            </a:r>
            <a:r>
              <a:rPr lang="en-US" dirty="0"/>
              <a:t>Read these</a:t>
            </a:r>
            <a:r>
              <a:rPr lang="en-US" baseline="0" dirty="0"/>
              <a:t> out loud as you have students copy them onto their NOTES page.</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22797150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b="1" dirty="0"/>
              <a:t>QUESTION:</a:t>
            </a:r>
            <a:r>
              <a:rPr lang="en-US" b="1" baseline="0" dirty="0"/>
              <a:t> </a:t>
            </a:r>
            <a:r>
              <a:rPr lang="en-US" baseline="0" dirty="0"/>
              <a:t>Ask students to raise their hand if they use:</a:t>
            </a:r>
          </a:p>
          <a:p>
            <a:r>
              <a:rPr lang="en-US" baseline="0" dirty="0"/>
              <a:t>	Face book</a:t>
            </a:r>
          </a:p>
          <a:p>
            <a:r>
              <a:rPr lang="en-US" baseline="0" dirty="0"/>
              <a:t>	Instagram</a:t>
            </a:r>
          </a:p>
          <a:p>
            <a:r>
              <a:rPr lang="en-US" baseline="0" dirty="0"/>
              <a:t>	Twitter</a:t>
            </a:r>
          </a:p>
          <a:p>
            <a:r>
              <a:rPr lang="en-US" baseline="0" dirty="0"/>
              <a:t>	Four Square</a:t>
            </a:r>
          </a:p>
          <a:p>
            <a:r>
              <a:rPr lang="en-US" baseline="0" dirty="0"/>
              <a:t>	Vine</a:t>
            </a:r>
          </a:p>
          <a:p>
            <a:r>
              <a:rPr lang="en-US" baseline="0" dirty="0"/>
              <a:t>	LinkedIn</a:t>
            </a:r>
          </a:p>
          <a:p>
            <a:pPr marL="171450" indent="-171450">
              <a:buFont typeface="Arial" pitchFamily="34" charset="0"/>
              <a:buChar char="•"/>
            </a:pPr>
            <a:r>
              <a:rPr lang="en-US" b="1" baseline="0" dirty="0"/>
              <a:t>Ask </a:t>
            </a:r>
            <a:r>
              <a:rPr lang="en-US" baseline="0" dirty="0"/>
              <a:t>them for what purposes do they use social media? (Answers will vary)</a:t>
            </a:r>
          </a:p>
          <a:p>
            <a:pPr marL="171450" indent="-171450">
              <a:buFont typeface="Arial" pitchFamily="34" charset="0"/>
              <a:buChar char="•"/>
            </a:pPr>
            <a:endParaRPr lang="en-US" baseline="0" dirty="0"/>
          </a:p>
          <a:p>
            <a:pPr marL="171450" indent="-171450">
              <a:buFont typeface="Arial" pitchFamily="34" charset="0"/>
              <a:buChar char="•"/>
            </a:pPr>
            <a:endParaRPr lang="en-US" baseline="0" dirty="0"/>
          </a:p>
          <a:p>
            <a:r>
              <a:rPr lang="en-US" b="1" baseline="0" dirty="0"/>
              <a:t>Say: </a:t>
            </a:r>
            <a:r>
              <a:rPr lang="en-US" baseline="0" dirty="0"/>
              <a:t>Before you begin your job search, clean up your social media accounts.  Delete or hide offensive comments you or friends have made.</a:t>
            </a:r>
          </a:p>
          <a:p>
            <a:r>
              <a:rPr lang="en-US" baseline="0" dirty="0"/>
              <a:t>       Delete questionable pictures.  Delete nicknames and unfriend offensive people who could stand in your way of landing your dream job.     </a:t>
            </a:r>
          </a:p>
          <a:p>
            <a:r>
              <a:rPr lang="en-US" baseline="0" dirty="0"/>
              <a:t>       Companies do check social media accounts…colleges do too!</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16549146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Say:</a:t>
            </a:r>
            <a:r>
              <a:rPr lang="en-US" b="1" baseline="0" dirty="0"/>
              <a:t>  </a:t>
            </a:r>
            <a:r>
              <a:rPr lang="en-US" baseline="0" dirty="0"/>
              <a:t>“A</a:t>
            </a:r>
            <a:r>
              <a:rPr lang="en-US" dirty="0"/>
              <a:t>lways check to see if the company/business has a page. Good way to learn about company’s goals &amp; mission statement; great way to see if you have a “connection”– use that to your advantage in your cover letter.</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929161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30926796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Say:</a:t>
            </a:r>
            <a:r>
              <a:rPr lang="en-US" b="1" baseline="0" dirty="0"/>
              <a:t> </a:t>
            </a:r>
            <a:r>
              <a:rPr lang="en-US" b="0" baseline="0" dirty="0"/>
              <a:t>I</a:t>
            </a:r>
            <a:r>
              <a:rPr lang="en-US" baseline="0" dirty="0"/>
              <a:t>t is important to keep track of those who follow you.  Report and block those who are spamming your account with derogatory remarks or comments.  Make sure your Twitter name isn’t offensive or silly.”</a:t>
            </a:r>
          </a:p>
          <a:p>
            <a:endParaRPr lang="en-US" baseline="0" dirty="0"/>
          </a:p>
          <a:p>
            <a:pPr marL="171450" indent="-171450">
              <a:buFont typeface="Arial" pitchFamily="34" charset="0"/>
              <a:buChar char="•"/>
            </a:pPr>
            <a:r>
              <a:rPr lang="en-US" baseline="0" dirty="0"/>
              <a:t>It costs approximately $3,400 to hire a new employee.  For that reason, many companies are now using “Screening Systems” to extract names of likely candidates.</a:t>
            </a:r>
          </a:p>
          <a:p>
            <a:pPr marL="171450" indent="-171450">
              <a:buFont typeface="Arial" pitchFamily="34" charset="0"/>
              <a:buChar char="•"/>
            </a:pPr>
            <a:r>
              <a:rPr lang="en-US" baseline="0" dirty="0"/>
              <a:t>Once an applicant makes it past the screen system, a recruiter reviews the applicant’s data, then has him/her fill out 	a questionnaire about his/her skills.  If the applicant’s skills are compatible with the job, then the recruiter 	schedules a live or automated phone interview.</a:t>
            </a:r>
          </a:p>
          <a:p>
            <a:pPr marL="171450" indent="-171450">
              <a:buFont typeface="Arial" pitchFamily="34" charset="0"/>
              <a:buChar char="•"/>
            </a:pPr>
            <a:r>
              <a:rPr lang="en-US" baseline="0" dirty="0"/>
              <a:t>Make sure you use key words from the job description in your resume when you can.  </a:t>
            </a:r>
          </a:p>
          <a:p>
            <a:pPr marL="171450" indent="-171450">
              <a:buFont typeface="Arial" pitchFamily="34" charset="0"/>
              <a:buChar char="•"/>
            </a:pPr>
            <a:r>
              <a:rPr lang="en-US" baseline="0" dirty="0"/>
              <a:t>Post dates of employment or education on the right margin of your resume.  Most screen systems cannot read 	numbers on the left side.</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20551184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QUESTION: </a:t>
            </a:r>
            <a:r>
              <a:rPr lang="en-US" dirty="0"/>
              <a:t>Raise your hand if you have</a:t>
            </a:r>
            <a:r>
              <a:rPr lang="en-US" baseline="0" dirty="0"/>
              <a:t> a personal web page. (Answers will vary)</a:t>
            </a:r>
          </a:p>
          <a:p>
            <a:r>
              <a:rPr lang="en-US" b="1" baseline="0" dirty="0"/>
              <a:t>QUESTION: </a:t>
            </a:r>
            <a:r>
              <a:rPr lang="en-US" b="0" baseline="0" dirty="0"/>
              <a:t>What sort of categories or postings should you have on your personal web page?</a:t>
            </a:r>
          </a:p>
          <a:p>
            <a:r>
              <a:rPr lang="en-US" b="0" baseline="0" dirty="0"/>
              <a:t> Possible answers: Interests, hobbies, videos, pictures, your philosophy, etc.  Make sure you do not post anything that would be offensive!</a:t>
            </a:r>
            <a:endParaRPr lang="en-US" b="1" baseline="0"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28699083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SAY: </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O*NET is the nation’s primary FREE source of occupational information which contains hundreds of occupation-specific career descriptions. </a:t>
            </a:r>
          </a:p>
          <a:p>
            <a:endParaRPr lang="en-US" sz="1200" kern="120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Entry-level skills</a:t>
            </a:r>
            <a:r>
              <a:rPr lang="en-US" sz="1200" kern="1200" dirty="0">
                <a:solidFill>
                  <a:schemeClr val="tx1"/>
                </a:solidFill>
                <a:effectLst/>
                <a:latin typeface="+mn-lt"/>
                <a:ea typeface="+mn-ea"/>
                <a:cs typeface="+mn-cs"/>
              </a:rPr>
              <a:t> are very basic, such as simply math, basic reading and writing skills; possibly basic computer skills.</a:t>
            </a:r>
          </a:p>
          <a:p>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Advanced skills</a:t>
            </a:r>
            <a:r>
              <a:rPr lang="en-US" sz="1200" kern="1200" dirty="0">
                <a:solidFill>
                  <a:schemeClr val="tx1"/>
                </a:solidFill>
                <a:effectLst/>
                <a:latin typeface="+mn-lt"/>
                <a:ea typeface="+mn-ea"/>
                <a:cs typeface="+mn-cs"/>
              </a:rPr>
              <a:t> require more training. Examples would be more difficult math calculations, interpersonal skills, specific software applications; leadership skills; managerial experience, etc.</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11788448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SAY: </a:t>
            </a:r>
            <a:r>
              <a:rPr lang="en-US" sz="1200" kern="1200" dirty="0">
                <a:solidFill>
                  <a:schemeClr val="tx1"/>
                </a:solidFill>
                <a:effectLst/>
                <a:latin typeface="+mn-lt"/>
                <a:ea typeface="+mn-ea"/>
                <a:cs typeface="+mn-cs"/>
              </a:rPr>
              <a:t> The </a:t>
            </a:r>
            <a:r>
              <a:rPr lang="en-US" sz="1200" b="1" kern="1200" dirty="0">
                <a:solidFill>
                  <a:schemeClr val="tx1"/>
                </a:solidFill>
                <a:effectLst/>
                <a:latin typeface="+mn-lt"/>
                <a:ea typeface="+mn-ea"/>
                <a:cs typeface="+mn-cs"/>
              </a:rPr>
              <a:t>resume</a:t>
            </a:r>
            <a:r>
              <a:rPr lang="en-US" sz="1200" kern="1200" dirty="0">
                <a:solidFill>
                  <a:schemeClr val="tx1"/>
                </a:solidFill>
                <a:effectLst/>
                <a:latin typeface="+mn-lt"/>
                <a:ea typeface="+mn-ea"/>
                <a:cs typeface="+mn-cs"/>
              </a:rPr>
              <a:t> is basically your life on paper, or, when submitted on computer, it is your professional profile.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The </a:t>
            </a:r>
            <a:r>
              <a:rPr lang="en-US" sz="1200" b="1" kern="1200" dirty="0">
                <a:solidFill>
                  <a:schemeClr val="tx1"/>
                </a:solidFill>
                <a:effectLst/>
                <a:latin typeface="+mn-lt"/>
                <a:ea typeface="+mn-ea"/>
                <a:cs typeface="+mn-cs"/>
              </a:rPr>
              <a:t>cover letter </a:t>
            </a:r>
            <a:r>
              <a:rPr lang="en-US" sz="1200" kern="1200" dirty="0">
                <a:solidFill>
                  <a:schemeClr val="tx1"/>
                </a:solidFill>
                <a:effectLst/>
                <a:latin typeface="+mn-lt"/>
                <a:ea typeface="+mn-ea"/>
                <a:cs typeface="+mn-cs"/>
              </a:rPr>
              <a:t>is used to “introduce you and give an overview of your skills”.</a:t>
            </a:r>
          </a:p>
          <a:p>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Social media </a:t>
            </a:r>
            <a:r>
              <a:rPr lang="en-US" sz="1200" kern="1200" dirty="0">
                <a:solidFill>
                  <a:schemeClr val="tx1"/>
                </a:solidFill>
                <a:effectLst/>
                <a:latin typeface="+mn-lt"/>
                <a:ea typeface="+mn-ea"/>
                <a:cs typeface="+mn-cs"/>
              </a:rPr>
              <a:t>is becoming a valuable tool for both the recruiters and the job seekers.  Its more economical 	and direct than using classified ads or personnel agencies.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3488412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a:t>O*NET is the nation’s primary FREE source of occupational information which contains hundreds of occupation-specific career descriptions.</a:t>
            </a:r>
          </a:p>
          <a:p>
            <a:pPr marL="285750" marR="0" lvl="1"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dirty="0"/>
              <a:t>Helps to discover career interests by taking surveys, investigating career options, and evaluating  career expectations</a:t>
            </a:r>
          </a:p>
          <a:p>
            <a:pPr marL="285750" marR="0" lvl="1" indent="-2857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600" dirty="0"/>
          </a:p>
          <a:p>
            <a:pPr marL="0" marR="0" lvl="1"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600" dirty="0"/>
              <a:t>Click</a:t>
            </a:r>
            <a:r>
              <a:rPr lang="en-US" sz="1600" baseline="0" dirty="0"/>
              <a:t> on the link to display the O*NET website.  Explain to the class they will have the opportunity to investigate this site further in an activity.</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4582769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3021795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US" b="1" dirty="0"/>
              <a:t>Say:</a:t>
            </a:r>
          </a:p>
          <a:p>
            <a:pPr marL="171450" indent="-171450">
              <a:buFont typeface="Arial" pitchFamily="34" charset="0"/>
              <a:buChar char="•"/>
            </a:pPr>
            <a:r>
              <a:rPr lang="en-US" dirty="0"/>
              <a:t>  O*NET is the nation’s primary FREE source of occupational information which contains hundreds of occupation-specific career descriptions.</a:t>
            </a:r>
          </a:p>
          <a:p>
            <a:pPr marL="285750" marR="0" lvl="1"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dirty="0"/>
              <a:t>Helps to discover career interests by taking surveys, investigating career options, and evaluating  career expectations</a:t>
            </a:r>
          </a:p>
          <a:p>
            <a:pPr marL="285750" marR="0" lvl="1" indent="-2857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600" dirty="0"/>
          </a:p>
          <a:p>
            <a:pPr marL="0" marR="0" lvl="1"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600" b="1" dirty="0"/>
              <a:t>DO: </a:t>
            </a:r>
            <a:r>
              <a:rPr lang="en-US" sz="1600" dirty="0"/>
              <a:t>Click</a:t>
            </a:r>
            <a:r>
              <a:rPr lang="en-US" sz="1600" baseline="0" dirty="0"/>
              <a:t> on the link to display the O*NET website.  Explain to the class they will have the opportunity to investigate this site further in an activity.</a:t>
            </a:r>
          </a:p>
          <a:p>
            <a:pPr marL="0" marR="0" lvl="1"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600" baseline="0" dirty="0"/>
              <a:t>       These links will be at the end of the power point so students may refer to them.</a:t>
            </a:r>
            <a:endParaRPr lang="en-US" sz="1600"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821109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DO:</a:t>
            </a:r>
            <a:r>
              <a:rPr lang="en-US" b="1" baseline="0" dirty="0"/>
              <a:t> </a:t>
            </a:r>
            <a:r>
              <a:rPr lang="en-US" dirty="0"/>
              <a:t>Ask these</a:t>
            </a:r>
            <a:r>
              <a:rPr lang="en-US" baseline="0" dirty="0"/>
              <a:t> questions, one at a time, then tell the class this lesson will uncover the answers and they will need to record their answers on their Student’s NOTES sheet.</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5550450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US" b="1" dirty="0"/>
              <a:t>SAY:</a:t>
            </a:r>
          </a:p>
          <a:p>
            <a:pPr marL="176336" indent="-176336">
              <a:buFont typeface="Arial" pitchFamily="34" charset="0"/>
              <a:buChar char="•"/>
            </a:pPr>
            <a:r>
              <a:rPr lang="en-US" dirty="0"/>
              <a:t>According</a:t>
            </a:r>
            <a:r>
              <a:rPr lang="en-US" baseline="0" dirty="0"/>
              <a:t> to the Bureau of Labor Statistics, the average individual changes jobs 11 times in a work life.  The statistics can further be broken down by sex, race, and education which will show higher or lower figures.  This number reflects an overall </a:t>
            </a:r>
            <a:r>
              <a:rPr lang="en-US" i="1" baseline="0" dirty="0"/>
              <a:t>average.</a:t>
            </a:r>
          </a:p>
          <a:p>
            <a:pPr marL="176336" indent="-176336">
              <a:buFont typeface="Arial" pitchFamily="34" charset="0"/>
              <a:buChar char="•"/>
            </a:pPr>
            <a:r>
              <a:rPr lang="en-US" i="0" baseline="0" dirty="0"/>
              <a:t>Also according to the Bureau of Labor Statistics, retirement  age is rising—up from 66 yrs. old in 2011.  It is not uncommon for people to continue working into their 70’s. </a:t>
            </a:r>
          </a:p>
          <a:p>
            <a:pPr marL="176336" indent="-176336">
              <a:buFont typeface="Arial" pitchFamily="34" charset="0"/>
              <a:buChar char="•"/>
            </a:pPr>
            <a:r>
              <a:rPr lang="en-US" b="1" i="0" baseline="0" dirty="0">
                <a:solidFill>
                  <a:srgbClr val="FF0000"/>
                </a:solidFill>
              </a:rPr>
              <a:t>QUESTION: WHY DO YOU </a:t>
            </a:r>
            <a:r>
              <a:rPr lang="en-US" b="1" i="0" baseline="0" dirty="0">
                <a:solidFill>
                  <a:srgbClr val="F8FDB9"/>
                </a:solidFill>
              </a:rPr>
              <a:t>SUPPOSE</a:t>
            </a:r>
            <a:r>
              <a:rPr lang="en-US" b="1" i="0" baseline="0" dirty="0">
                <a:solidFill>
                  <a:srgbClr val="FF0000"/>
                </a:solidFill>
              </a:rPr>
              <a:t> SOMEONE WOULD WORK PAST THE NORMALLY ACCEPTED AGE OF RETIREMENT?</a:t>
            </a:r>
          </a:p>
          <a:p>
            <a:pPr marL="0" indent="0">
              <a:buFont typeface="Arial" pitchFamily="34" charset="0"/>
              <a:buNone/>
            </a:pPr>
            <a:endParaRPr lang="en-US" b="1" i="0" baseline="0" dirty="0">
              <a:solidFill>
                <a:srgbClr val="FF0000"/>
              </a:solidFill>
            </a:endParaRPr>
          </a:p>
          <a:p>
            <a:pPr marL="1116797" lvl="2" indent="-176336">
              <a:buFont typeface="Arial" pitchFamily="34" charset="0"/>
              <a:buChar char="•"/>
            </a:pPr>
            <a:r>
              <a:rPr lang="en-US" i="0" baseline="0" dirty="0">
                <a:solidFill>
                  <a:srgbClr val="FF0000"/>
                </a:solidFill>
              </a:rPr>
              <a:t>Possible answers may include: cost of living increases; cannot afford to live on retirement income; they like what they do; like to keep busy, etc. </a:t>
            </a:r>
            <a:endParaRPr lang="en-US" i="0" baseline="0" dirty="0"/>
          </a:p>
          <a:p>
            <a:pPr marL="1090736" lvl="2" indent="-176336">
              <a:buFont typeface="Arial" pitchFamily="34" charset="0"/>
              <a:buChar char="•"/>
            </a:pPr>
            <a:r>
              <a:rPr lang="en-US" i="0" baseline="0" dirty="0"/>
              <a:t>You will continue to learn skills required for employment as long as you continue working! If you think your education ends at graduation, you are in for a rude awakening!</a:t>
            </a:r>
          </a:p>
          <a:p>
            <a:pPr marL="176336" indent="-176336">
              <a:buFont typeface="Arial" pitchFamily="34" charset="0"/>
              <a:buChar char="•"/>
            </a:pPr>
            <a:endParaRPr lang="en-US" b="1" i="0" baseline="0" dirty="0">
              <a:solidFill>
                <a:srgbClr val="FF0000"/>
              </a:solidFill>
            </a:endParaRPr>
          </a:p>
          <a:p>
            <a:pPr marL="176336" marR="0" lvl="2" indent="-176336" algn="l" defTabSz="914400" rtl="0" eaLnBrk="1" fontAlgn="auto" latinLnBrk="0" hangingPunct="1">
              <a:lnSpc>
                <a:spcPct val="100000"/>
              </a:lnSpc>
              <a:spcBef>
                <a:spcPts val="0"/>
              </a:spcBef>
              <a:spcAft>
                <a:spcPts val="0"/>
              </a:spcAft>
              <a:buClrTx/>
              <a:buSzTx/>
              <a:buFont typeface="Arial" pitchFamily="34" charset="0"/>
              <a:buChar char="•"/>
              <a:tabLst/>
              <a:defRPr/>
            </a:pPr>
            <a:r>
              <a:rPr lang="en-US" b="1" i="0" baseline="0" dirty="0"/>
              <a:t>QUESTION: WHY IS IT IMPORTANT TO ACQUIRE NEW SKILLS? </a:t>
            </a:r>
          </a:p>
          <a:p>
            <a:pPr marL="1090736" marR="0" lvl="4" indent="-176336" algn="l" defTabSz="914400" rtl="0" eaLnBrk="1" fontAlgn="auto" latinLnBrk="0" hangingPunct="1">
              <a:lnSpc>
                <a:spcPct val="100000"/>
              </a:lnSpc>
              <a:spcBef>
                <a:spcPts val="0"/>
              </a:spcBef>
              <a:spcAft>
                <a:spcPts val="0"/>
              </a:spcAft>
              <a:buClrTx/>
              <a:buSzTx/>
              <a:buFont typeface="Arial" pitchFamily="34" charset="0"/>
              <a:buChar char="•"/>
              <a:tabLst/>
              <a:defRPr/>
            </a:pPr>
            <a:r>
              <a:rPr lang="en-US" i="0" baseline="0" dirty="0"/>
              <a:t>Possible answers: to be competitive in the workplace; career advancement; change work environments (get a new job), etc.</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5998764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US" b="1" dirty="0"/>
              <a:t>SAY:</a:t>
            </a:r>
          </a:p>
          <a:p>
            <a:pPr marL="176336" indent="-176336">
              <a:buFont typeface="Arial" pitchFamily="34" charset="0"/>
              <a:buChar char="•"/>
            </a:pPr>
            <a:r>
              <a:rPr lang="en-US" dirty="0"/>
              <a:t>All</a:t>
            </a:r>
            <a:r>
              <a:rPr lang="en-US" baseline="0" dirty="0"/>
              <a:t> jobs require a certain set of skills.  Whether you are applying for an entry-level position, a managerial position, or if you decide to become an entrepreneur, you will be expected to perform successfully, using the skillset expected of that position. </a:t>
            </a:r>
          </a:p>
          <a:p>
            <a:pPr marL="176336" indent="-176336">
              <a:buFont typeface="Arial" pitchFamily="34" charset="0"/>
              <a:buChar char="•"/>
            </a:pPr>
            <a:r>
              <a:rPr lang="en-US" baseline="0" dirty="0"/>
              <a:t>Always pay attention to the requirements of the positions you that interest you.  Are you willing to learn new skills, even if it means using your personal time to acquire them?</a:t>
            </a:r>
          </a:p>
          <a:p>
            <a:pPr marL="176336" indent="-176336">
              <a:buFont typeface="Arial" pitchFamily="34" charset="0"/>
              <a:buChar char="•"/>
            </a:pPr>
            <a:endParaRPr lang="en-US" baseline="0" dirty="0"/>
          </a:p>
          <a:p>
            <a:pPr marL="176336" indent="-176336">
              <a:buFont typeface="Arial" pitchFamily="34" charset="0"/>
              <a:buChar char="•"/>
            </a:pPr>
            <a:r>
              <a:rPr lang="en-US" b="1" baseline="0" dirty="0"/>
              <a:t>QUESTION: CAN YOU GIVE EXAMPLES OF ENTRY LEVEL SKILLS?</a:t>
            </a:r>
          </a:p>
          <a:p>
            <a:pPr marL="1587027" lvl="3" indent="-176336">
              <a:buFont typeface="Arial" pitchFamily="34" charset="0"/>
              <a:buChar char="•"/>
            </a:pPr>
            <a:r>
              <a:rPr lang="en-US" b="0" baseline="0" dirty="0"/>
              <a:t>Possible answers: basic math and writing skills; able to greet the public; being able and willing to learn new things</a:t>
            </a:r>
          </a:p>
          <a:p>
            <a:pPr marL="1410691" lvl="3" indent="0">
              <a:buFont typeface="Arial" pitchFamily="34" charset="0"/>
              <a:buNone/>
            </a:pPr>
            <a:endParaRPr lang="en-US" b="0" baseline="0" dirty="0"/>
          </a:p>
          <a:p>
            <a:pPr marL="940460" lvl="2"/>
            <a:r>
              <a:rPr lang="en-US" b="1" baseline="0" dirty="0"/>
              <a:t>    CAN YOU GIVE EXAMPLES OF ADVANCED SKILLS?</a:t>
            </a:r>
          </a:p>
          <a:p>
            <a:pPr marL="1587027" lvl="3" indent="-176336">
              <a:buFont typeface="Arial" pitchFamily="34" charset="0"/>
              <a:buChar char="•"/>
            </a:pPr>
            <a:r>
              <a:rPr lang="en-US" b="0" baseline="0" dirty="0"/>
              <a:t>Possible answers: more complex math and writing skills; experience handling complex situations; analytical skills; a track record of successes; leadership skills</a:t>
            </a:r>
            <a:r>
              <a:rPr lang="en-US" b="1" baseline="0" dirty="0"/>
              <a:t> </a:t>
            </a:r>
          </a:p>
          <a:p>
            <a:pPr marL="1410691" lvl="3" indent="0">
              <a:buFont typeface="Arial" pitchFamily="34" charset="0"/>
              <a:buNone/>
            </a:pPr>
            <a:r>
              <a:rPr lang="en-US" b="1" baseline="0" dirty="0"/>
              <a:t>         	</a:t>
            </a:r>
          </a:p>
          <a:p>
            <a:pPr marL="176336" indent="-176336">
              <a:buFont typeface="Arial" pitchFamily="34" charset="0"/>
              <a:buChar char="•"/>
            </a:pPr>
            <a:r>
              <a:rPr lang="en-US" b="1" baseline="0" dirty="0"/>
              <a:t>QUESTION: What are YOUR skills? </a:t>
            </a:r>
            <a:r>
              <a:rPr lang="en-US" baseline="0" dirty="0"/>
              <a:t>Assess what you are qualified to do—be honest with yourself in your evaluation</a:t>
            </a:r>
          </a:p>
          <a:p>
            <a:pPr marL="1560967" lvl="3" indent="-176336">
              <a:buFont typeface="Arial" pitchFamily="34" charset="0"/>
              <a:buChar char="•"/>
            </a:pPr>
            <a:r>
              <a:rPr lang="en-US" baseline="0" dirty="0"/>
              <a:t>According to many recruiters surveyed, approximately 50% of all applicants do not have the basic qualifications required for the position which they are pursuing</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2555322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US" b="1" dirty="0"/>
              <a:t>SAY:</a:t>
            </a:r>
          </a:p>
          <a:p>
            <a:pPr marL="176336" indent="-176336">
              <a:buFont typeface="Arial" pitchFamily="34" charset="0"/>
              <a:buChar char="•"/>
            </a:pPr>
            <a:r>
              <a:rPr lang="en-US" b="1" dirty="0"/>
              <a:t>RESUME</a:t>
            </a:r>
            <a:r>
              <a:rPr lang="en-US" dirty="0"/>
              <a:t>: The job market is more competitive due</a:t>
            </a:r>
            <a:r>
              <a:rPr lang="en-US" baseline="0" dirty="0"/>
              <a:t> to the state of the economy.  More people are looking for jobs; therefore, companies and businesses must have a way to “weed out” the good from the bad.  </a:t>
            </a:r>
          </a:p>
          <a:p>
            <a:pPr marL="0" indent="0">
              <a:buFont typeface="Arial" pitchFamily="34" charset="0"/>
              <a:buNone/>
            </a:pPr>
            <a:endParaRPr lang="en-US" baseline="0" dirty="0"/>
          </a:p>
          <a:p>
            <a:pPr marL="176336" indent="-176336">
              <a:buFont typeface="Arial" pitchFamily="34" charset="0"/>
              <a:buChar char="•"/>
            </a:pPr>
            <a:r>
              <a:rPr lang="en-US" b="1" baseline="0" dirty="0"/>
              <a:t>COVER LETTER</a:t>
            </a:r>
            <a:r>
              <a:rPr lang="en-US" baseline="0" dirty="0"/>
              <a:t>: Each cover letter you send with your resume should be tailored to the job for which you are applying.  Do you homework ahead of time!  Always remember, other people are applying for the same job and they probably did theirs!</a:t>
            </a:r>
          </a:p>
          <a:p>
            <a:pPr marL="176336" indent="-176336">
              <a:buFont typeface="Arial" pitchFamily="34" charset="0"/>
              <a:buChar char="•"/>
            </a:pPr>
            <a:r>
              <a:rPr lang="en-US" baseline="0" dirty="0"/>
              <a:t>In many cases, websites that allow you to upload your resume often does not require a cover letter.  Instead, the prospective employer has access to your profile which will be used along with your resume to determine if you will be selected for an interview.</a:t>
            </a:r>
          </a:p>
          <a:p>
            <a:r>
              <a:rPr lang="en-US" baseline="0" dirty="0"/>
              <a:t> </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38714692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US" b="1" dirty="0"/>
              <a:t>SAY:</a:t>
            </a:r>
          </a:p>
          <a:p>
            <a:pPr marL="171450" indent="-171450">
              <a:buFont typeface="Arial" pitchFamily="34" charset="0"/>
              <a:buChar char="•"/>
            </a:pPr>
            <a:r>
              <a:rPr lang="en-US" dirty="0"/>
              <a:t>A Resume is a “summary” of your experience on</a:t>
            </a:r>
            <a:r>
              <a:rPr lang="en-US" baseline="0" dirty="0"/>
              <a:t> paper.  It is in condensed form.</a:t>
            </a:r>
          </a:p>
          <a:p>
            <a:pPr marL="171450" indent="-171450">
              <a:buFont typeface="Arial" pitchFamily="34" charset="0"/>
              <a:buChar char="•"/>
            </a:pPr>
            <a:r>
              <a:rPr lang="en-US" baseline="0" dirty="0"/>
              <a:t>It is important to keep it simple and concise; limit your resume to one page.</a:t>
            </a:r>
          </a:p>
          <a:p>
            <a:pPr marL="171450" indent="-171450">
              <a:buFont typeface="Arial" pitchFamily="34" charset="0"/>
              <a:buChar char="•"/>
            </a:pPr>
            <a:r>
              <a:rPr lang="en-US" baseline="0" dirty="0"/>
              <a:t>Make sure you have a professional, standard email address, such as Gmail.  Stay away from silly or suggestive email addresses.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6613941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SAY:</a:t>
            </a:r>
          </a:p>
          <a:p>
            <a:r>
              <a:rPr lang="en-US" dirty="0"/>
              <a:t>The use of bullet points draws attention to key information.</a:t>
            </a:r>
          </a:p>
          <a:p>
            <a:pPr marL="171450" indent="-171450">
              <a:buFont typeface="Arial" pitchFamily="34" charset="0"/>
              <a:buChar char="•"/>
            </a:pPr>
            <a:r>
              <a:rPr lang="en-US" dirty="0"/>
              <a:t>Capitalization</a:t>
            </a:r>
            <a:r>
              <a:rPr lang="en-US" baseline="0" dirty="0"/>
              <a:t> and/or use of bold fonts help the eye to notice information sections.</a:t>
            </a:r>
          </a:p>
          <a:p>
            <a:pPr marL="171450" indent="-171450">
              <a:buFont typeface="Arial" pitchFamily="34" charset="0"/>
              <a:buChar char="•"/>
            </a:pPr>
            <a:r>
              <a:rPr lang="en-US" baseline="0" dirty="0"/>
              <a:t>Always tell the truth; resist temptation to embellish your resume.  In the event you are hired using erroneous information, you may face dismissal if your employer discovers the truth.</a:t>
            </a:r>
          </a:p>
          <a:p>
            <a:pPr marL="171450" indent="-171450">
              <a:buFont typeface="Arial" pitchFamily="34" charset="0"/>
              <a:buChar char="•"/>
            </a:pPr>
            <a:r>
              <a:rPr lang="en-US" baseline="0" dirty="0"/>
              <a:t>Emphasize your strong points/ achievements, especially if they enhance the skills needed for the job.</a:t>
            </a:r>
          </a:p>
          <a:p>
            <a:pPr marL="171450" indent="-171450">
              <a:buFont typeface="Arial" pitchFamily="34" charset="0"/>
              <a:buChar char="•"/>
            </a:pPr>
            <a:r>
              <a:rPr lang="en-US" baseline="0" dirty="0"/>
              <a:t>If you are printing your resume for mail or hand delivery, always use a heavy quality bond paper.  Do not use copier paper for this.</a:t>
            </a:r>
          </a:p>
          <a:p>
            <a:pPr marL="171450" indent="-171450">
              <a:buFont typeface="Arial" pitchFamily="34" charset="0"/>
              <a:buChar char="•"/>
            </a:pPr>
            <a:r>
              <a:rPr lang="en-US" baseline="0" dirty="0"/>
              <a:t>Make a separate “REFERENCES” sheet that you can include with a resume.  Always ask your references for permission to use their information ahead of time.  They may have a specific phone number or address for you to use.</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23634857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QUESTION:</a:t>
            </a:r>
            <a:r>
              <a:rPr lang="en-US" dirty="0"/>
              <a:t> How</a:t>
            </a:r>
            <a:r>
              <a:rPr lang="en-US" baseline="0" dirty="0"/>
              <a:t> many of you have ever assessed your strengths and weaknesses? (Answers will vary)</a:t>
            </a:r>
          </a:p>
          <a:p>
            <a:r>
              <a:rPr lang="en-US" b="1" baseline="0" dirty="0"/>
              <a:t>QUESTION:</a:t>
            </a:r>
            <a:r>
              <a:rPr lang="en-US" baseline="0" dirty="0"/>
              <a:t> What are some possible strengths? (Answers will vary)</a:t>
            </a:r>
          </a:p>
          <a:p>
            <a:r>
              <a:rPr lang="en-US" b="1" baseline="0" dirty="0"/>
              <a:t>QUESTION:</a:t>
            </a:r>
            <a:r>
              <a:rPr lang="en-US" baseline="0" dirty="0"/>
              <a:t> What are some possible weaknesses? (Answers will vary)</a:t>
            </a:r>
          </a:p>
          <a:p>
            <a:endParaRPr lang="en-US" baseline="0" dirty="0"/>
          </a:p>
          <a:p>
            <a:r>
              <a:rPr lang="en-US" b="1" baseline="0" dirty="0"/>
              <a:t>Say: </a:t>
            </a:r>
            <a:r>
              <a:rPr lang="en-US" baseline="0" dirty="0"/>
              <a:t>“Take a look at yourself…do you like what you see?”</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32043906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onetonline.org"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 Id="rId5" Type="http://schemas.openxmlformats.org/officeDocument/2006/relationships/hyperlink" Target="http://www.mynextmove.org/" TargetMode="External"/><Relationship Id="rId4" Type="http://schemas.openxmlformats.org/officeDocument/2006/relationships/hyperlink" Target="http://www.mynextmove.org/explore/ip"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money.usnews.com/money/blogs/planning-to-retire/2012/05/08/the-new-ideal-retirement-age-67" TargetMode="External"/><Relationship Id="rId7" Type="http://schemas.openxmlformats.org/officeDocument/2006/relationships/hyperlink" Target="http://wwwonetonline.org/"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 Id="rId6" Type="http://schemas.openxmlformats.org/officeDocument/2006/relationships/hyperlink" Target="http://www.bls.gov/ooh/" TargetMode="External"/><Relationship Id="rId5" Type="http://schemas.openxmlformats.org/officeDocument/2006/relationships/hyperlink" Target="http://online.wsj.com/article/SB10001424052970204624204577178941034941330.html?mod=WSJ_article_MoreIn_News&amp;Trends" TargetMode="External"/><Relationship Id="rId4" Type="http://schemas.openxmlformats.org/officeDocument/2006/relationships/hyperlink" Target="http://online.wsj.com/article/SB10001424127887323820304578412741852687994.html#printMode"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www.onetonline.org/"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hyperlink" Target="http://www.mynextmove.org/" TargetMode="External"/><Relationship Id="rId4" Type="http://schemas.openxmlformats.org/officeDocument/2006/relationships/hyperlink" Target="http://www.mynextmove.org/explore/ip"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Would YOU Hire YOU?</a:t>
            </a:r>
          </a:p>
          <a:p>
            <a:pPr lvl="1"/>
            <a:r>
              <a:rPr lang="en-US" dirty="0"/>
              <a:t>Practicum in Fashion Design</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2F7D9-5326-4E89-AEE4-F5EB2CFCC9B4}"/>
              </a:ext>
            </a:extLst>
          </p:cNvPr>
          <p:cNvSpPr>
            <a:spLocks noGrp="1"/>
          </p:cNvSpPr>
          <p:nvPr>
            <p:ph type="title"/>
          </p:nvPr>
        </p:nvSpPr>
        <p:spPr/>
        <p:txBody>
          <a:bodyPr/>
          <a:lstStyle/>
          <a:p>
            <a:r>
              <a:rPr lang="en-US" dirty="0"/>
              <a:t>More Resume Tips	</a:t>
            </a:r>
          </a:p>
        </p:txBody>
      </p:sp>
      <p:sp>
        <p:nvSpPr>
          <p:cNvPr id="3" name="Content Placeholder 2">
            <a:extLst>
              <a:ext uri="{FF2B5EF4-FFF2-40B4-BE49-F238E27FC236}">
                <a16:creationId xmlns:a16="http://schemas.microsoft.com/office/drawing/2014/main" id="{C0822B27-6CF9-43F0-8DE4-DBD47E618B67}"/>
              </a:ext>
            </a:extLst>
          </p:cNvPr>
          <p:cNvSpPr>
            <a:spLocks noGrp="1"/>
          </p:cNvSpPr>
          <p:nvPr>
            <p:ph sz="half" idx="1"/>
          </p:nvPr>
        </p:nvSpPr>
        <p:spPr/>
        <p:txBody>
          <a:bodyPr/>
          <a:lstStyle/>
          <a:p>
            <a:pPr marL="457200" indent="-457200">
              <a:buFont typeface="Arial" panose="020B0604020202020204" pitchFamily="34" charset="0"/>
              <a:buChar char="•"/>
            </a:pPr>
            <a:r>
              <a:rPr lang="en-US" dirty="0"/>
              <a:t>Use bullet points where applicable</a:t>
            </a:r>
          </a:p>
          <a:p>
            <a:pPr marL="457200" indent="-457200">
              <a:buFont typeface="Arial" panose="020B0604020202020204" pitchFamily="34" charset="0"/>
              <a:buChar char="•"/>
            </a:pPr>
            <a:r>
              <a:rPr lang="en-US" dirty="0"/>
              <a:t>Capitalize or use bold font on section headings</a:t>
            </a:r>
          </a:p>
          <a:p>
            <a:pPr marL="457200" indent="-457200">
              <a:buFont typeface="Arial" panose="020B0604020202020204" pitchFamily="34" charset="0"/>
              <a:buChar char="•"/>
            </a:pPr>
            <a:r>
              <a:rPr lang="en-US" dirty="0"/>
              <a:t>Single space within sections; double space between sections</a:t>
            </a:r>
          </a:p>
          <a:p>
            <a:pPr marL="457200" indent="-457200">
              <a:buFont typeface="Arial" panose="020B0604020202020204" pitchFamily="34" charset="0"/>
              <a:buChar char="•"/>
            </a:pPr>
            <a:r>
              <a:rPr lang="en-US" dirty="0"/>
              <a:t>No “fluff” – be honest or it could haunt you</a:t>
            </a:r>
          </a:p>
          <a:p>
            <a:pPr marL="457200" indent="-457200">
              <a:buFont typeface="Arial" panose="020B0604020202020204" pitchFamily="34" charset="0"/>
              <a:buChar char="•"/>
            </a:pPr>
            <a:r>
              <a:rPr lang="en-US" dirty="0"/>
              <a:t>Stress your achievements</a:t>
            </a:r>
          </a:p>
          <a:p>
            <a:pPr marL="457200" indent="-457200">
              <a:buFont typeface="Arial" panose="020B0604020202020204" pitchFamily="34" charset="0"/>
              <a:buChar char="•"/>
            </a:pPr>
            <a:r>
              <a:rPr lang="en-US" dirty="0"/>
              <a:t>If printing, use good, quality bond paper</a:t>
            </a:r>
          </a:p>
          <a:p>
            <a:pPr marL="457200" indent="-457200">
              <a:buFont typeface="Arial" panose="020B0604020202020204" pitchFamily="34" charset="0"/>
              <a:buChar char="•"/>
            </a:pPr>
            <a:r>
              <a:rPr lang="en-US" dirty="0"/>
              <a:t>Do not include references on resume. List on a separate sheet</a:t>
            </a:r>
          </a:p>
        </p:txBody>
      </p:sp>
    </p:spTree>
    <p:extLst>
      <p:ext uri="{BB962C8B-B14F-4D97-AF65-F5344CB8AC3E}">
        <p14:creationId xmlns:p14="http://schemas.microsoft.com/office/powerpoint/2010/main" val="3616508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35A1F-F3D4-42F7-B5DC-CB5F769D183E}"/>
              </a:ext>
            </a:extLst>
          </p:cNvPr>
          <p:cNvSpPr>
            <a:spLocks noGrp="1"/>
          </p:cNvSpPr>
          <p:nvPr>
            <p:ph type="title"/>
          </p:nvPr>
        </p:nvSpPr>
        <p:spPr/>
        <p:txBody>
          <a:bodyPr/>
          <a:lstStyle/>
          <a:p>
            <a:r>
              <a:rPr lang="en-US" dirty="0"/>
              <a:t>How do I begin?</a:t>
            </a:r>
          </a:p>
        </p:txBody>
      </p:sp>
      <p:sp>
        <p:nvSpPr>
          <p:cNvPr id="4" name="Text Placeholder 3">
            <a:extLst>
              <a:ext uri="{FF2B5EF4-FFF2-40B4-BE49-F238E27FC236}">
                <a16:creationId xmlns:a16="http://schemas.microsoft.com/office/drawing/2014/main" id="{5A8CAF4E-8949-4E9C-9FA0-75A223221D29}"/>
              </a:ext>
            </a:extLst>
          </p:cNvPr>
          <p:cNvSpPr>
            <a:spLocks noGrp="1"/>
          </p:cNvSpPr>
          <p:nvPr>
            <p:ph type="body" sz="quarter" idx="10"/>
          </p:nvPr>
        </p:nvSpPr>
        <p:spPr/>
        <p:txBody>
          <a:bodyPr/>
          <a:lstStyle/>
          <a:p>
            <a:r>
              <a:rPr lang="en-US" sz="2400" dirty="0"/>
              <a:t>One good way is to chart your strengths and weaknesses ( you will mentally recall these during the interview process</a:t>
            </a:r>
          </a:p>
        </p:txBody>
      </p:sp>
      <p:sp>
        <p:nvSpPr>
          <p:cNvPr id="5" name="Content Placeholder 4">
            <a:extLst>
              <a:ext uri="{FF2B5EF4-FFF2-40B4-BE49-F238E27FC236}">
                <a16:creationId xmlns:a16="http://schemas.microsoft.com/office/drawing/2014/main" id="{188FAE4C-87CB-4556-9BA5-2EEBF156107E}"/>
              </a:ext>
            </a:extLst>
          </p:cNvPr>
          <p:cNvSpPr>
            <a:spLocks noGrp="1"/>
          </p:cNvSpPr>
          <p:nvPr>
            <p:ph sz="half" idx="1"/>
          </p:nvPr>
        </p:nvSpPr>
        <p:spPr>
          <a:prstGeom prst="rect">
            <a:avLst/>
          </a:prstGeom>
          <a:solidFill>
            <a:schemeClr val="bg2">
              <a:lumMod val="90000"/>
            </a:schemeClr>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cxnSp>
        <p:nvCxnSpPr>
          <p:cNvPr id="6" name="Straight Connector 5">
            <a:extLst>
              <a:ext uri="{FF2B5EF4-FFF2-40B4-BE49-F238E27FC236}">
                <a16:creationId xmlns:a16="http://schemas.microsoft.com/office/drawing/2014/main" id="{6409581D-CFC0-4762-B5D9-94A7CB80C2F9}"/>
              </a:ext>
            </a:extLst>
          </p:cNvPr>
          <p:cNvCxnSpPr/>
          <p:nvPr/>
        </p:nvCxnSpPr>
        <p:spPr>
          <a:xfrm>
            <a:off x="8160298" y="2074781"/>
            <a:ext cx="32788" cy="24860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96D02D12-E3B8-4310-838C-BA0F172E97C1}"/>
              </a:ext>
            </a:extLst>
          </p:cNvPr>
          <p:cNvSpPr txBox="1"/>
          <p:nvPr/>
        </p:nvSpPr>
        <p:spPr>
          <a:xfrm>
            <a:off x="5640386" y="1792730"/>
            <a:ext cx="5105400" cy="369332"/>
          </a:xfrm>
          <a:prstGeom prst="rect">
            <a:avLst/>
          </a:prstGeom>
          <a:noFill/>
        </p:spPr>
        <p:txBody>
          <a:bodyPr wrap="square" rtlCol="0">
            <a:spAutoFit/>
          </a:bodyPr>
          <a:lstStyle/>
          <a:p>
            <a:r>
              <a:rPr lang="en-US" dirty="0"/>
              <a:t>            Strengths                               Weaknesses	          </a:t>
            </a:r>
          </a:p>
        </p:txBody>
      </p:sp>
    </p:spTree>
    <p:extLst>
      <p:ext uri="{BB962C8B-B14F-4D97-AF65-F5344CB8AC3E}">
        <p14:creationId xmlns:p14="http://schemas.microsoft.com/office/powerpoint/2010/main" val="3702674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Effect transition="in" filter="fade">
                                      <p:cBhvr>
                                        <p:cTn id="14" dur="1000"/>
                                        <p:tgtEl>
                                          <p:spTgt spid="7">
                                            <p:txEl>
                                              <p:pRg st="0" end="0"/>
                                            </p:txEl>
                                          </p:spTgt>
                                        </p:tgtEl>
                                      </p:cBhvr>
                                    </p:animEffect>
                                    <p:anim calcmode="lin" valueType="num">
                                      <p:cBhvr>
                                        <p:cTn id="15"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95C50-5DF3-4C63-AE11-7272C6980154}"/>
              </a:ext>
            </a:extLst>
          </p:cNvPr>
          <p:cNvSpPr>
            <a:spLocks noGrp="1"/>
          </p:cNvSpPr>
          <p:nvPr>
            <p:ph type="title"/>
          </p:nvPr>
        </p:nvSpPr>
        <p:spPr/>
        <p:txBody>
          <a:bodyPr/>
          <a:lstStyle/>
          <a:p>
            <a:r>
              <a:rPr lang="en-US" dirty="0"/>
              <a:t>What role does social media play?</a:t>
            </a:r>
          </a:p>
        </p:txBody>
      </p:sp>
      <p:sp>
        <p:nvSpPr>
          <p:cNvPr id="3" name="Content Placeholder 2">
            <a:extLst>
              <a:ext uri="{FF2B5EF4-FFF2-40B4-BE49-F238E27FC236}">
                <a16:creationId xmlns:a16="http://schemas.microsoft.com/office/drawing/2014/main" id="{3D974EB8-E892-4F84-801B-784FD78C9499}"/>
              </a:ext>
            </a:extLst>
          </p:cNvPr>
          <p:cNvSpPr>
            <a:spLocks noGrp="1"/>
          </p:cNvSpPr>
          <p:nvPr>
            <p:ph sz="half" idx="1"/>
          </p:nvPr>
        </p:nvSpPr>
        <p:spPr/>
        <p:txBody>
          <a:bodyPr/>
          <a:lstStyle/>
          <a:p>
            <a:pPr marL="457200" indent="-457200">
              <a:buFont typeface="Arial" panose="020B0604020202020204" pitchFamily="34" charset="0"/>
              <a:buChar char="•"/>
            </a:pPr>
            <a:r>
              <a:rPr lang="en-US" dirty="0"/>
              <a:t>37% of companies research candidates via social media</a:t>
            </a:r>
          </a:p>
          <a:p>
            <a:pPr marL="457200" indent="-457200">
              <a:buFont typeface="Arial" panose="020B0604020202020204" pitchFamily="34" charset="0"/>
              <a:buChar char="•"/>
            </a:pPr>
            <a:r>
              <a:rPr lang="en-US" dirty="0"/>
              <a:t>Take a look at yourself online. Do you like what you see?</a:t>
            </a:r>
          </a:p>
          <a:p>
            <a:pPr marL="457200" indent="-457200">
              <a:buFont typeface="Arial" panose="020B0604020202020204" pitchFamily="34" charset="0"/>
              <a:buChar char="•"/>
            </a:pPr>
            <a:r>
              <a:rPr lang="en-US" dirty="0"/>
              <a:t>Clean up your act! Get rid of silly nicknames or offensive comments</a:t>
            </a:r>
          </a:p>
          <a:p>
            <a:pPr marL="457200" indent="-457200">
              <a:buFont typeface="Arial" panose="020B0604020202020204" pitchFamily="34" charset="0"/>
              <a:buChar char="•"/>
            </a:pPr>
            <a:r>
              <a:rPr lang="en-US" dirty="0"/>
              <a:t>Delete questionable pictures</a:t>
            </a:r>
          </a:p>
          <a:p>
            <a:pPr marL="457200" indent="-457200">
              <a:buFont typeface="Arial" panose="020B0604020202020204" pitchFamily="34" charset="0"/>
              <a:buChar char="•"/>
            </a:pPr>
            <a:r>
              <a:rPr lang="en-US" dirty="0"/>
              <a:t>Re-evaluate your “friends”</a:t>
            </a:r>
          </a:p>
        </p:txBody>
      </p:sp>
    </p:spTree>
    <p:extLst>
      <p:ext uri="{BB962C8B-B14F-4D97-AF65-F5344CB8AC3E}">
        <p14:creationId xmlns:p14="http://schemas.microsoft.com/office/powerpoint/2010/main" val="26232031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26EC4-5D7B-4F59-8E12-0B0799693D77}"/>
              </a:ext>
            </a:extLst>
          </p:cNvPr>
          <p:cNvSpPr>
            <a:spLocks noGrp="1"/>
          </p:cNvSpPr>
          <p:nvPr>
            <p:ph type="title"/>
          </p:nvPr>
        </p:nvSpPr>
        <p:spPr/>
        <p:txBody>
          <a:bodyPr/>
          <a:lstStyle/>
          <a:p>
            <a:r>
              <a:rPr lang="en-US" dirty="0"/>
              <a:t>Social Media and “The Hunt”</a:t>
            </a:r>
          </a:p>
        </p:txBody>
      </p:sp>
      <p:sp>
        <p:nvSpPr>
          <p:cNvPr id="3" name="Content Placeholder 2">
            <a:extLst>
              <a:ext uri="{FF2B5EF4-FFF2-40B4-BE49-F238E27FC236}">
                <a16:creationId xmlns:a16="http://schemas.microsoft.com/office/drawing/2014/main" id="{BD418168-16D1-43DC-ABDB-AD2EDC7F50A3}"/>
              </a:ext>
            </a:extLst>
          </p:cNvPr>
          <p:cNvSpPr>
            <a:spLocks noGrp="1"/>
          </p:cNvSpPr>
          <p:nvPr>
            <p:ph sz="half" idx="1"/>
          </p:nvPr>
        </p:nvSpPr>
        <p:spPr/>
        <p:txBody>
          <a:bodyPr/>
          <a:lstStyle/>
          <a:p>
            <a:pPr marL="457200" indent="-457200">
              <a:buFont typeface="Arial" panose="020B0604020202020204" pitchFamily="34" charset="0"/>
              <a:buChar char="•"/>
            </a:pPr>
            <a:r>
              <a:rPr lang="en-US" dirty="0"/>
              <a:t>Popular among business/industry</a:t>
            </a:r>
          </a:p>
          <a:p>
            <a:pPr marL="457200" indent="-457200">
              <a:buFont typeface="Arial" panose="020B0604020202020204" pitchFamily="34" charset="0"/>
              <a:buChar char="•"/>
            </a:pPr>
            <a:r>
              <a:rPr lang="en-US" dirty="0"/>
              <a:t>Many companies have pages to “Like”</a:t>
            </a:r>
          </a:p>
          <a:p>
            <a:pPr marL="457200" indent="-457200">
              <a:buFont typeface="Arial" panose="020B0604020202020204" pitchFamily="34" charset="0"/>
              <a:buChar char="•"/>
            </a:pPr>
            <a:r>
              <a:rPr lang="en-US" dirty="0"/>
              <a:t>Companies’ goals/mission statement</a:t>
            </a:r>
          </a:p>
          <a:p>
            <a:pPr marL="457200" indent="-457200">
              <a:buFont typeface="Arial" panose="020B0604020202020204" pitchFamily="34" charset="0"/>
              <a:buChar char="•"/>
            </a:pPr>
            <a:r>
              <a:rPr lang="en-US" dirty="0"/>
              <a:t>Use a “connection” in your cover letter, if you can</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Online Videos</a:t>
            </a:r>
          </a:p>
          <a:p>
            <a:pPr marL="800100" lvl="1" indent="-457200">
              <a:buFont typeface="Arial" panose="020B0604020202020204" pitchFamily="34" charset="0"/>
              <a:buChar char="•"/>
            </a:pPr>
            <a:r>
              <a:rPr lang="en-US" dirty="0"/>
              <a:t>You can get some good ideas from online videos </a:t>
            </a:r>
          </a:p>
          <a:p>
            <a:pPr marL="800100" lvl="1" indent="-457200">
              <a:buFont typeface="Arial" panose="020B0604020202020204" pitchFamily="34" charset="0"/>
              <a:buChar char="•"/>
            </a:pPr>
            <a:r>
              <a:rPr lang="en-US" dirty="0"/>
              <a:t>Be careful, there are things you need to watch out for</a:t>
            </a:r>
          </a:p>
        </p:txBody>
      </p:sp>
    </p:spTree>
    <p:extLst>
      <p:ext uri="{BB962C8B-B14F-4D97-AF65-F5344CB8AC3E}">
        <p14:creationId xmlns:p14="http://schemas.microsoft.com/office/powerpoint/2010/main" val="4191776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609DE-7A49-45E3-BDE6-2EB90E173A85}"/>
              </a:ext>
            </a:extLst>
          </p:cNvPr>
          <p:cNvSpPr>
            <a:spLocks noGrp="1"/>
          </p:cNvSpPr>
          <p:nvPr>
            <p:ph type="title"/>
          </p:nvPr>
        </p:nvSpPr>
        <p:spPr/>
        <p:txBody>
          <a:bodyPr/>
          <a:lstStyle/>
          <a:p>
            <a:r>
              <a:rPr lang="en-US" dirty="0"/>
              <a:t>Professional Networking Site:</a:t>
            </a:r>
            <a:br>
              <a:rPr lang="en-US" dirty="0"/>
            </a:br>
            <a:r>
              <a:rPr lang="en-US" sz="2800" b="0" i="1" dirty="0"/>
              <a:t>Keeps your profile (similar to a resume)</a:t>
            </a:r>
            <a:endParaRPr lang="en-US" b="0" i="1" dirty="0"/>
          </a:p>
        </p:txBody>
      </p:sp>
      <p:sp>
        <p:nvSpPr>
          <p:cNvPr id="3" name="Text Placeholder 2">
            <a:extLst>
              <a:ext uri="{FF2B5EF4-FFF2-40B4-BE49-F238E27FC236}">
                <a16:creationId xmlns:a16="http://schemas.microsoft.com/office/drawing/2014/main" id="{41F586B9-2D54-4BA3-8BBE-36A6C013E46C}"/>
              </a:ext>
            </a:extLst>
          </p:cNvPr>
          <p:cNvSpPr>
            <a:spLocks noGrp="1"/>
          </p:cNvSpPr>
          <p:nvPr>
            <p:ph type="body" sz="quarter" idx="10"/>
          </p:nvPr>
        </p:nvSpPr>
        <p:spPr/>
        <p:txBody>
          <a:bodyPr/>
          <a:lstStyle/>
          <a:p>
            <a:r>
              <a:rPr lang="en-US" dirty="0"/>
              <a:t>Use a professional headshot</a:t>
            </a:r>
          </a:p>
        </p:txBody>
      </p:sp>
      <p:sp>
        <p:nvSpPr>
          <p:cNvPr id="4" name="Text Placeholder 3">
            <a:extLst>
              <a:ext uri="{FF2B5EF4-FFF2-40B4-BE49-F238E27FC236}">
                <a16:creationId xmlns:a16="http://schemas.microsoft.com/office/drawing/2014/main" id="{E5AB1E3D-26F7-481A-905B-F55A1B1A95EF}"/>
              </a:ext>
            </a:extLst>
          </p:cNvPr>
          <p:cNvSpPr>
            <a:spLocks noGrp="1"/>
          </p:cNvSpPr>
          <p:nvPr>
            <p:ph type="body" sz="quarter" idx="11"/>
          </p:nvPr>
        </p:nvSpPr>
        <p:spPr>
          <a:xfrm>
            <a:off x="4866482" y="1768644"/>
            <a:ext cx="2823209" cy="3260556"/>
          </a:xfrm>
        </p:spPr>
        <p:txBody>
          <a:bodyPr/>
          <a:lstStyle/>
          <a:p>
            <a:r>
              <a:rPr lang="en-US" sz="3200" dirty="0"/>
              <a:t>Network with others and join their networks to enhance opportunities</a:t>
            </a:r>
          </a:p>
        </p:txBody>
      </p:sp>
      <p:sp>
        <p:nvSpPr>
          <p:cNvPr id="5" name="Text Placeholder 4">
            <a:extLst>
              <a:ext uri="{FF2B5EF4-FFF2-40B4-BE49-F238E27FC236}">
                <a16:creationId xmlns:a16="http://schemas.microsoft.com/office/drawing/2014/main" id="{7D69FE6F-08C6-4B76-BAE3-8834642E0676}"/>
              </a:ext>
            </a:extLst>
          </p:cNvPr>
          <p:cNvSpPr>
            <a:spLocks noGrp="1"/>
          </p:cNvSpPr>
          <p:nvPr>
            <p:ph type="body" sz="quarter" idx="12"/>
          </p:nvPr>
        </p:nvSpPr>
        <p:spPr/>
        <p:txBody>
          <a:bodyPr/>
          <a:lstStyle/>
          <a:p>
            <a:r>
              <a:rPr lang="en-US" sz="3200" dirty="0"/>
              <a:t>Has an “apply now” button for immediate resume upload; sends directly to prospective employer</a:t>
            </a:r>
          </a:p>
        </p:txBody>
      </p:sp>
    </p:spTree>
    <p:extLst>
      <p:ext uri="{BB962C8B-B14F-4D97-AF65-F5344CB8AC3E}">
        <p14:creationId xmlns:p14="http://schemas.microsoft.com/office/powerpoint/2010/main" val="3899481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D817A-5BF2-45BB-8CFA-1137A11B34C3}"/>
              </a:ext>
            </a:extLst>
          </p:cNvPr>
          <p:cNvSpPr>
            <a:spLocks noGrp="1"/>
          </p:cNvSpPr>
          <p:nvPr>
            <p:ph type="title"/>
          </p:nvPr>
        </p:nvSpPr>
        <p:spPr>
          <a:xfrm>
            <a:off x="479502" y="407209"/>
            <a:ext cx="10320614" cy="876300"/>
          </a:xfrm>
        </p:spPr>
        <p:txBody>
          <a:bodyPr/>
          <a:lstStyle/>
          <a:p>
            <a:r>
              <a:rPr lang="en-US" dirty="0"/>
              <a:t>Information Network – Emerging Job Search Tool</a:t>
            </a:r>
          </a:p>
        </p:txBody>
      </p:sp>
      <p:sp>
        <p:nvSpPr>
          <p:cNvPr id="3" name="Text Placeholder 2">
            <a:extLst>
              <a:ext uri="{FF2B5EF4-FFF2-40B4-BE49-F238E27FC236}">
                <a16:creationId xmlns:a16="http://schemas.microsoft.com/office/drawing/2014/main" id="{9BA500EA-3B78-4485-9CFF-A1C2693B4C29}"/>
              </a:ext>
            </a:extLst>
          </p:cNvPr>
          <p:cNvSpPr>
            <a:spLocks noGrp="1"/>
          </p:cNvSpPr>
          <p:nvPr>
            <p:ph type="body" sz="quarter" idx="10"/>
          </p:nvPr>
        </p:nvSpPr>
        <p:spPr/>
        <p:txBody>
          <a:bodyPr/>
          <a:lstStyle/>
          <a:p>
            <a:r>
              <a:rPr lang="en-US" dirty="0"/>
              <a:t>Be careful who you “follow” and who you allow to “follow” you</a:t>
            </a:r>
          </a:p>
        </p:txBody>
      </p:sp>
      <p:sp>
        <p:nvSpPr>
          <p:cNvPr id="4" name="Text Placeholder 3">
            <a:extLst>
              <a:ext uri="{FF2B5EF4-FFF2-40B4-BE49-F238E27FC236}">
                <a16:creationId xmlns:a16="http://schemas.microsoft.com/office/drawing/2014/main" id="{9BE25A52-7DA6-4838-9868-CB668350CB92}"/>
              </a:ext>
            </a:extLst>
          </p:cNvPr>
          <p:cNvSpPr>
            <a:spLocks noGrp="1"/>
          </p:cNvSpPr>
          <p:nvPr>
            <p:ph type="body" sz="quarter" idx="11"/>
          </p:nvPr>
        </p:nvSpPr>
        <p:spPr/>
        <p:txBody>
          <a:bodyPr/>
          <a:lstStyle/>
          <a:p>
            <a:r>
              <a:rPr lang="en-US" dirty="0"/>
              <a:t>Some recruiter are using social media because it is so brief</a:t>
            </a:r>
          </a:p>
        </p:txBody>
      </p:sp>
      <p:sp>
        <p:nvSpPr>
          <p:cNvPr id="5" name="Text Placeholder 4">
            <a:extLst>
              <a:ext uri="{FF2B5EF4-FFF2-40B4-BE49-F238E27FC236}">
                <a16:creationId xmlns:a16="http://schemas.microsoft.com/office/drawing/2014/main" id="{29EB325D-C365-495C-A8A0-6BFB79FA0DBE}"/>
              </a:ext>
            </a:extLst>
          </p:cNvPr>
          <p:cNvSpPr>
            <a:spLocks noGrp="1"/>
          </p:cNvSpPr>
          <p:nvPr>
            <p:ph type="body" sz="quarter" idx="12"/>
          </p:nvPr>
        </p:nvSpPr>
        <p:spPr/>
        <p:txBody>
          <a:bodyPr/>
          <a:lstStyle/>
          <a:p>
            <a:r>
              <a:rPr lang="en-US" dirty="0"/>
              <a:t>Link the site to your personal web page so recruiters can see more details</a:t>
            </a:r>
          </a:p>
        </p:txBody>
      </p:sp>
    </p:spTree>
    <p:extLst>
      <p:ext uri="{BB962C8B-B14F-4D97-AF65-F5344CB8AC3E}">
        <p14:creationId xmlns:p14="http://schemas.microsoft.com/office/powerpoint/2010/main" val="2641386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E5AAA-B0A2-44FC-B174-DA8F93B0AE99}"/>
              </a:ext>
            </a:extLst>
          </p:cNvPr>
          <p:cNvSpPr>
            <a:spLocks noGrp="1"/>
          </p:cNvSpPr>
          <p:nvPr>
            <p:ph type="title"/>
          </p:nvPr>
        </p:nvSpPr>
        <p:spPr/>
        <p:txBody>
          <a:bodyPr/>
          <a:lstStyle/>
          <a:p>
            <a:r>
              <a:rPr lang="en-US" dirty="0"/>
              <a:t>Personal Webpage (Increasingly Popular)</a:t>
            </a:r>
          </a:p>
        </p:txBody>
      </p:sp>
      <p:sp>
        <p:nvSpPr>
          <p:cNvPr id="3" name="Text Placeholder 2">
            <a:extLst>
              <a:ext uri="{FF2B5EF4-FFF2-40B4-BE49-F238E27FC236}">
                <a16:creationId xmlns:a16="http://schemas.microsoft.com/office/drawing/2014/main" id="{BF1510E6-9967-4E25-9E17-1235A4828C06}"/>
              </a:ext>
            </a:extLst>
          </p:cNvPr>
          <p:cNvSpPr>
            <a:spLocks noGrp="1"/>
          </p:cNvSpPr>
          <p:nvPr>
            <p:ph type="body" sz="quarter" idx="10"/>
          </p:nvPr>
        </p:nvSpPr>
        <p:spPr/>
        <p:txBody>
          <a:bodyPr/>
          <a:lstStyle/>
          <a:p>
            <a:r>
              <a:rPr lang="en-US" dirty="0"/>
              <a:t>Consider posting one so you can link to it on your resume</a:t>
            </a:r>
          </a:p>
        </p:txBody>
      </p:sp>
      <p:sp>
        <p:nvSpPr>
          <p:cNvPr id="4" name="Text Placeholder 3">
            <a:extLst>
              <a:ext uri="{FF2B5EF4-FFF2-40B4-BE49-F238E27FC236}">
                <a16:creationId xmlns:a16="http://schemas.microsoft.com/office/drawing/2014/main" id="{BB73D090-DC90-4546-B203-931C51AA072E}"/>
              </a:ext>
            </a:extLst>
          </p:cNvPr>
          <p:cNvSpPr>
            <a:spLocks noGrp="1"/>
          </p:cNvSpPr>
          <p:nvPr>
            <p:ph type="body" sz="quarter" idx="11"/>
          </p:nvPr>
        </p:nvSpPr>
        <p:spPr>
          <a:xfrm>
            <a:off x="4876800" y="1768643"/>
            <a:ext cx="2917902" cy="3703901"/>
          </a:xfrm>
        </p:spPr>
        <p:txBody>
          <a:bodyPr/>
          <a:lstStyle/>
          <a:p>
            <a:r>
              <a:rPr lang="en-US" dirty="0"/>
              <a:t>Display qualifications in detail, including pictures and videos</a:t>
            </a:r>
          </a:p>
        </p:txBody>
      </p:sp>
      <p:sp>
        <p:nvSpPr>
          <p:cNvPr id="5" name="Text Placeholder 4">
            <a:extLst>
              <a:ext uri="{FF2B5EF4-FFF2-40B4-BE49-F238E27FC236}">
                <a16:creationId xmlns:a16="http://schemas.microsoft.com/office/drawing/2014/main" id="{5CD551D4-2CE5-436E-A5DA-3DEE8618453F}"/>
              </a:ext>
            </a:extLst>
          </p:cNvPr>
          <p:cNvSpPr>
            <a:spLocks noGrp="1"/>
          </p:cNvSpPr>
          <p:nvPr>
            <p:ph type="body" sz="quarter" idx="12"/>
          </p:nvPr>
        </p:nvSpPr>
        <p:spPr/>
        <p:txBody>
          <a:bodyPr/>
          <a:lstStyle/>
          <a:p>
            <a:r>
              <a:rPr lang="en-US" dirty="0"/>
              <a:t>Examples of artistic works</a:t>
            </a:r>
          </a:p>
        </p:txBody>
      </p:sp>
    </p:spTree>
    <p:extLst>
      <p:ext uri="{BB962C8B-B14F-4D97-AF65-F5344CB8AC3E}">
        <p14:creationId xmlns:p14="http://schemas.microsoft.com/office/powerpoint/2010/main" val="11983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E0814-2710-4915-83AF-D057FEB6CA72}"/>
              </a:ext>
            </a:extLst>
          </p:cNvPr>
          <p:cNvSpPr>
            <a:spLocks noGrp="1"/>
          </p:cNvSpPr>
          <p:nvPr>
            <p:ph type="title"/>
          </p:nvPr>
        </p:nvSpPr>
        <p:spPr/>
        <p:txBody>
          <a:bodyPr/>
          <a:lstStyle/>
          <a:p>
            <a:r>
              <a:rPr lang="en-US" dirty="0"/>
              <a:t>Portfolios</a:t>
            </a:r>
          </a:p>
        </p:txBody>
      </p:sp>
      <p:sp>
        <p:nvSpPr>
          <p:cNvPr id="3" name="Content Placeholder 2">
            <a:extLst>
              <a:ext uri="{FF2B5EF4-FFF2-40B4-BE49-F238E27FC236}">
                <a16:creationId xmlns:a16="http://schemas.microsoft.com/office/drawing/2014/main" id="{638A03EE-A9E6-4AE2-A386-550C05AD1283}"/>
              </a:ext>
            </a:extLst>
          </p:cNvPr>
          <p:cNvSpPr>
            <a:spLocks noGrp="1"/>
          </p:cNvSpPr>
          <p:nvPr>
            <p:ph sz="half" idx="1"/>
          </p:nvPr>
        </p:nvSpPr>
        <p:spPr/>
        <p:txBody>
          <a:bodyPr/>
          <a:lstStyle/>
          <a:p>
            <a:pPr marL="457200" indent="-457200">
              <a:buFont typeface="Arial" panose="020B0604020202020204" pitchFamily="34" charset="0"/>
              <a:buChar char="•"/>
            </a:pPr>
            <a:r>
              <a:rPr lang="en-US" dirty="0"/>
              <a:t>10-12 well thought out artistic pieces</a:t>
            </a:r>
          </a:p>
          <a:p>
            <a:pPr marL="457200" indent="-457200">
              <a:buFont typeface="Arial" panose="020B0604020202020204" pitchFamily="34" charset="0"/>
              <a:buChar char="•"/>
            </a:pPr>
            <a:r>
              <a:rPr lang="en-US" dirty="0"/>
              <a:t>Need to show diversity in styles</a:t>
            </a:r>
          </a:p>
          <a:p>
            <a:pPr marL="457200" indent="-457200">
              <a:buFont typeface="Arial" panose="020B0604020202020204" pitchFamily="34" charset="0"/>
              <a:buChar char="•"/>
            </a:pPr>
            <a:r>
              <a:rPr lang="en-US" dirty="0"/>
              <a:t>Need to show diversity in techniques</a:t>
            </a:r>
          </a:p>
          <a:p>
            <a:pPr marL="457200" indent="-457200">
              <a:buFont typeface="Arial" panose="020B0604020202020204" pitchFamily="34" charset="0"/>
              <a:buChar char="•"/>
            </a:pPr>
            <a:r>
              <a:rPr lang="en-US" dirty="0"/>
              <a:t>Brief explanations can be added</a:t>
            </a:r>
          </a:p>
          <a:p>
            <a:pPr marL="457200" indent="-457200">
              <a:buFont typeface="Arial" panose="020B0604020202020204" pitchFamily="34" charset="0"/>
              <a:buChar char="•"/>
            </a:pPr>
            <a:r>
              <a:rPr lang="en-US" dirty="0"/>
              <a:t>Well presented in print or online </a:t>
            </a:r>
          </a:p>
        </p:txBody>
      </p:sp>
    </p:spTree>
    <p:extLst>
      <p:ext uri="{BB962C8B-B14F-4D97-AF65-F5344CB8AC3E}">
        <p14:creationId xmlns:p14="http://schemas.microsoft.com/office/powerpoint/2010/main" val="15061797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14558-AD22-428A-9A4C-F97ABB5F7325}"/>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7EEDC11D-9579-4F48-89F9-5F8B3BC9DC59}"/>
              </a:ext>
            </a:extLst>
          </p:cNvPr>
          <p:cNvSpPr>
            <a:spLocks noGrp="1"/>
          </p:cNvSpPr>
          <p:nvPr>
            <p:ph sz="half" idx="1"/>
          </p:nvPr>
        </p:nvSpPr>
        <p:spPr/>
        <p:txBody>
          <a:bodyPr/>
          <a:lstStyle/>
          <a:p>
            <a:pPr marL="514350" indent="-514350">
              <a:buFont typeface="+mj-lt"/>
              <a:buAutoNum type="arabicPeriod"/>
            </a:pPr>
            <a:r>
              <a:rPr lang="en-US" dirty="0"/>
              <a:t>What is O*NET?</a:t>
            </a:r>
          </a:p>
          <a:p>
            <a:pPr marL="857250" lvl="1" indent="-514350">
              <a:buFont typeface="+mj-lt"/>
              <a:buAutoNum type="arabicPeriod"/>
            </a:pPr>
            <a:r>
              <a:rPr lang="en-US" dirty="0"/>
              <a:t>O*NET is the nation’s primary FREE source of occupational information, which contains hundreds of occupation-specific career descriptions</a:t>
            </a:r>
          </a:p>
          <a:p>
            <a:pPr marL="514350" indent="-514350">
              <a:buFont typeface="+mj-lt"/>
              <a:buAutoNum type="arabicPeriod"/>
            </a:pPr>
            <a:r>
              <a:rPr lang="en-US" dirty="0"/>
              <a:t>What is the difference between entry-level and advanced level skills?</a:t>
            </a:r>
          </a:p>
          <a:p>
            <a:pPr marL="857250" lvl="1" indent="-514350">
              <a:buFont typeface="+mj-lt"/>
              <a:buAutoNum type="arabicPeriod"/>
            </a:pPr>
            <a:r>
              <a:rPr lang="en-US" dirty="0"/>
              <a:t>Entry level: “basic” skills</a:t>
            </a:r>
          </a:p>
          <a:p>
            <a:pPr marL="857250" lvl="1" indent="-514350">
              <a:buFont typeface="+mj-lt"/>
              <a:buAutoNum type="arabicPeriod"/>
            </a:pPr>
            <a:r>
              <a:rPr lang="en-US" dirty="0"/>
              <a:t>Advanced: require direct knowledge pertaining to the job; possible work experience </a:t>
            </a:r>
          </a:p>
        </p:txBody>
      </p:sp>
    </p:spTree>
    <p:extLst>
      <p:ext uri="{BB962C8B-B14F-4D97-AF65-F5344CB8AC3E}">
        <p14:creationId xmlns:p14="http://schemas.microsoft.com/office/powerpoint/2010/main" val="4053288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320E3-D905-4429-9DE9-0E9AEDC87D00}"/>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5EF6941-E896-4BB4-A42E-E88EC10A2A56}"/>
              </a:ext>
            </a:extLst>
          </p:cNvPr>
          <p:cNvSpPr>
            <a:spLocks noGrp="1"/>
          </p:cNvSpPr>
          <p:nvPr>
            <p:ph sz="half" idx="1"/>
          </p:nvPr>
        </p:nvSpPr>
        <p:spPr/>
        <p:txBody>
          <a:bodyPr/>
          <a:lstStyle/>
          <a:p>
            <a:pPr marL="514350" indent="-514350">
              <a:buFont typeface="+mj-lt"/>
              <a:buAutoNum type="arabicPeriod"/>
            </a:pPr>
            <a:r>
              <a:rPr lang="en-US" dirty="0"/>
              <a:t>What purpose does the resume serve?</a:t>
            </a:r>
          </a:p>
          <a:p>
            <a:pPr marL="857250" lvl="1" indent="-514350">
              <a:buFont typeface="+mj-lt"/>
              <a:buAutoNum type="arabicPeriod"/>
            </a:pPr>
            <a:r>
              <a:rPr lang="en-US" dirty="0"/>
              <a:t>Used to “sell” your abilities to prospective employers</a:t>
            </a:r>
          </a:p>
          <a:p>
            <a:pPr marL="514350" indent="-514350">
              <a:buFont typeface="+mj-lt"/>
              <a:buAutoNum type="arabicPeriod"/>
            </a:pPr>
            <a:r>
              <a:rPr lang="en-US" dirty="0"/>
              <a:t>Why is a cover letter important?</a:t>
            </a:r>
          </a:p>
          <a:p>
            <a:pPr marL="857250" lvl="1" indent="-514350">
              <a:buFont typeface="+mj-lt"/>
              <a:buAutoNum type="arabicPeriod"/>
            </a:pPr>
            <a:r>
              <a:rPr lang="en-US" dirty="0"/>
              <a:t>Purpose is to “introduce” you and give and overview of your qualifications</a:t>
            </a:r>
          </a:p>
          <a:p>
            <a:pPr marL="514350" indent="-514350">
              <a:buFont typeface="+mj-lt"/>
              <a:buAutoNum type="arabicPeriod"/>
            </a:pPr>
            <a:r>
              <a:rPr lang="en-US" dirty="0"/>
              <a:t>How is social media used in the job search process?</a:t>
            </a:r>
          </a:p>
          <a:p>
            <a:pPr marL="857250" lvl="1" indent="-514350">
              <a:buFont typeface="+mj-lt"/>
              <a:buAutoNum type="arabicPeriod"/>
            </a:pPr>
            <a:r>
              <a:rPr lang="en-US" dirty="0"/>
              <a:t>37% of companies research candidates via social media. The number is growing. Recruiters use “screening systems” to check for keywords on resumes in order to manage the large number of applications</a:t>
            </a:r>
          </a:p>
        </p:txBody>
      </p:sp>
    </p:spTree>
    <p:extLst>
      <p:ext uri="{BB962C8B-B14F-4D97-AF65-F5344CB8AC3E}">
        <p14:creationId xmlns:p14="http://schemas.microsoft.com/office/powerpoint/2010/main" val="1967776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A21DE-6181-42A4-B411-D6597B14C66A}"/>
              </a:ext>
            </a:extLst>
          </p:cNvPr>
          <p:cNvSpPr>
            <a:spLocks noGrp="1"/>
          </p:cNvSpPr>
          <p:nvPr>
            <p:ph type="title"/>
          </p:nvPr>
        </p:nvSpPr>
        <p:spPr/>
        <p:txBody>
          <a:bodyPr/>
          <a:lstStyle/>
          <a:p>
            <a:r>
              <a:rPr lang="en-US" dirty="0"/>
              <a:t>O*NET Access Information</a:t>
            </a:r>
          </a:p>
        </p:txBody>
      </p:sp>
      <p:sp>
        <p:nvSpPr>
          <p:cNvPr id="3" name="Content Placeholder 2">
            <a:extLst>
              <a:ext uri="{FF2B5EF4-FFF2-40B4-BE49-F238E27FC236}">
                <a16:creationId xmlns:a16="http://schemas.microsoft.com/office/drawing/2014/main" id="{86429A0A-197B-49E2-818F-DA88A2AB8F18}"/>
              </a:ext>
            </a:extLst>
          </p:cNvPr>
          <p:cNvSpPr>
            <a:spLocks noGrp="1"/>
          </p:cNvSpPr>
          <p:nvPr>
            <p:ph sz="half" idx="1"/>
          </p:nvPr>
        </p:nvSpPr>
        <p:spPr/>
        <p:txBody>
          <a:bodyPr/>
          <a:lstStyle/>
          <a:p>
            <a:r>
              <a:rPr lang="en-US" sz="2000" dirty="0">
                <a:hlinkClick r:id="rId3"/>
              </a:rPr>
              <a:t>http://www.onetonline.org</a:t>
            </a:r>
            <a:endParaRPr lang="en-US" sz="2000" dirty="0"/>
          </a:p>
          <a:p>
            <a:endParaRPr lang="en-US" sz="2000" dirty="0"/>
          </a:p>
          <a:p>
            <a:r>
              <a:rPr lang="en-US" sz="2000" dirty="0"/>
              <a:t>Discover occupations by taking an online survey:</a:t>
            </a:r>
          </a:p>
          <a:p>
            <a:pPr lvl="1"/>
            <a:r>
              <a:rPr lang="en-US" sz="1600" dirty="0">
                <a:hlinkClick r:id="rId4"/>
              </a:rPr>
              <a:t>http://www.mynextmove.org/explore/ip</a:t>
            </a:r>
            <a:endParaRPr lang="en-US" sz="1600" dirty="0"/>
          </a:p>
          <a:p>
            <a:endParaRPr lang="en-US" sz="2000" dirty="0"/>
          </a:p>
          <a:p>
            <a:r>
              <a:rPr lang="en-US" sz="2000" dirty="0"/>
              <a:t>If you already have a career in mind, check out this link:</a:t>
            </a:r>
          </a:p>
          <a:p>
            <a:pPr lvl="1"/>
            <a:r>
              <a:rPr lang="en-US" sz="1600" dirty="0">
                <a:hlinkClick r:id="rId5"/>
              </a:rPr>
              <a:t>http://www.mynextmove.org/</a:t>
            </a:r>
            <a:endParaRPr lang="en-US" sz="1600" dirty="0"/>
          </a:p>
          <a:p>
            <a:endParaRPr lang="en-US" dirty="0"/>
          </a:p>
        </p:txBody>
      </p:sp>
    </p:spTree>
    <p:extLst>
      <p:ext uri="{BB962C8B-B14F-4D97-AF65-F5344CB8AC3E}">
        <p14:creationId xmlns:p14="http://schemas.microsoft.com/office/powerpoint/2010/main" val="46645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9F9F7-AC53-4BEB-82CB-ACA34E43A38E}"/>
              </a:ext>
            </a:extLst>
          </p:cNvPr>
          <p:cNvSpPr>
            <a:spLocks noGrp="1"/>
          </p:cNvSpPr>
          <p:nvPr>
            <p:ph type="title"/>
          </p:nvPr>
        </p:nvSpPr>
        <p:spPr/>
        <p:txBody>
          <a:bodyPr/>
          <a:lstStyle/>
          <a:p>
            <a:r>
              <a:rPr lang="en-US" dirty="0"/>
              <a:t>Works Cited</a:t>
            </a:r>
          </a:p>
        </p:txBody>
      </p:sp>
      <p:sp>
        <p:nvSpPr>
          <p:cNvPr id="3" name="Content Placeholder 2">
            <a:extLst>
              <a:ext uri="{FF2B5EF4-FFF2-40B4-BE49-F238E27FC236}">
                <a16:creationId xmlns:a16="http://schemas.microsoft.com/office/drawing/2014/main" id="{24261F74-A942-49CF-A146-D8BD2F2DAAA9}"/>
              </a:ext>
            </a:extLst>
          </p:cNvPr>
          <p:cNvSpPr>
            <a:spLocks noGrp="1"/>
          </p:cNvSpPr>
          <p:nvPr>
            <p:ph sz="half" idx="1"/>
          </p:nvPr>
        </p:nvSpPr>
        <p:spPr/>
        <p:txBody>
          <a:bodyPr numCol="2"/>
          <a:lstStyle/>
          <a:p>
            <a:r>
              <a:rPr lang="en-US" sz="1400" b="1" dirty="0"/>
              <a:t>Article References:</a:t>
            </a:r>
          </a:p>
          <a:p>
            <a:r>
              <a:rPr lang="en-US" sz="1400" dirty="0"/>
              <a:t>Brandon, E. (May 8, 2012). The New Ideal Retirement Age: 67. U.S. News Money.  Retrieved from:</a:t>
            </a:r>
          </a:p>
          <a:p>
            <a:r>
              <a:rPr lang="x-none" sz="1400" u="sng" dirty="0">
                <a:hlinkClick r:id="rId3"/>
              </a:rPr>
              <a:t>http://money.usnews.com/money/blogs/planning-to-retire/2012/05/08/the-new-ideal-retirement-age-67</a:t>
            </a:r>
            <a:endParaRPr lang="en-US" sz="1400" dirty="0"/>
          </a:p>
          <a:p>
            <a:endParaRPr lang="en-US" sz="1400" dirty="0"/>
          </a:p>
          <a:p>
            <a:r>
              <a:rPr lang="en-US" sz="1400" dirty="0"/>
              <a:t>Silverman, R and Weber, L. (April 9, 2013).  The New Resume: 140 Characters. The Wall Street Journal.  Retrieved from: </a:t>
            </a:r>
          </a:p>
          <a:p>
            <a:r>
              <a:rPr lang="en-US" sz="1400" u="sng" dirty="0">
                <a:hlinkClick r:id="rId4"/>
              </a:rPr>
              <a:t>http://online.wsj.com/article/SB10001424127887323820304578412741852687994.html#printMode</a:t>
            </a:r>
            <a:endParaRPr lang="en-US" sz="1400" dirty="0"/>
          </a:p>
          <a:p>
            <a:r>
              <a:rPr lang="en-US" sz="1400" dirty="0"/>
              <a:t> </a:t>
            </a:r>
          </a:p>
          <a:p>
            <a:r>
              <a:rPr lang="en-US" sz="1400" dirty="0"/>
              <a:t>Weber, L. (January 24, 2012). Your Resume vs. Oblivion. The Wall Street Journal.  Retrieved from:</a:t>
            </a:r>
          </a:p>
          <a:p>
            <a:r>
              <a:rPr lang="x-none" sz="1400" u="sng" dirty="0">
                <a:hlinkClick r:id="rId5"/>
              </a:rPr>
              <a:t>http://online.wsj.com/article/SB10001424052970204624204577178941034941330.html?mod=WSJ_article_MoreIn_News%26Trends</a:t>
            </a:r>
            <a:endParaRPr lang="en-US" sz="1400" dirty="0"/>
          </a:p>
          <a:p>
            <a:endParaRPr lang="en-US" sz="1400" dirty="0"/>
          </a:p>
          <a:p>
            <a:r>
              <a:rPr lang="en-US" sz="1400" b="1" dirty="0"/>
              <a:t>Online References:</a:t>
            </a:r>
            <a:endParaRPr lang="en-US" sz="1400" dirty="0"/>
          </a:p>
          <a:p>
            <a:r>
              <a:rPr lang="en-US" sz="1400" dirty="0"/>
              <a:t>Bureau of Labor Statistics</a:t>
            </a:r>
          </a:p>
          <a:p>
            <a:r>
              <a:rPr lang="x-none" sz="1400" u="sng" dirty="0">
                <a:hlinkClick r:id="rId6"/>
              </a:rPr>
              <a:t>http://www.bls.gov/ooh/</a:t>
            </a:r>
            <a:endParaRPr lang="en-US" sz="1400" dirty="0"/>
          </a:p>
          <a:p>
            <a:r>
              <a:rPr lang="en-US" sz="1400" dirty="0"/>
              <a:t> </a:t>
            </a:r>
          </a:p>
          <a:p>
            <a:r>
              <a:rPr lang="en-US" sz="1400" dirty="0"/>
              <a:t>O*NET</a:t>
            </a:r>
          </a:p>
          <a:p>
            <a:r>
              <a:rPr lang="en-US" sz="1400" u="sng" dirty="0">
                <a:hlinkClick r:id="rId7"/>
              </a:rPr>
              <a:t>http://wwwonetonline.org</a:t>
            </a:r>
            <a:endParaRPr lang="en-US" sz="1400" dirty="0"/>
          </a:p>
          <a:p>
            <a:endParaRPr lang="en-US" dirty="0"/>
          </a:p>
        </p:txBody>
      </p:sp>
    </p:spTree>
    <p:extLst>
      <p:ext uri="{BB962C8B-B14F-4D97-AF65-F5344CB8AC3E}">
        <p14:creationId xmlns:p14="http://schemas.microsoft.com/office/powerpoint/2010/main" val="298212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462A2-8A80-46E5-B48A-8C8848B0A6AE}"/>
              </a:ext>
            </a:extLst>
          </p:cNvPr>
          <p:cNvSpPr>
            <a:spLocks noGrp="1"/>
          </p:cNvSpPr>
          <p:nvPr>
            <p:ph type="title"/>
          </p:nvPr>
        </p:nvSpPr>
        <p:spPr/>
        <p:txBody>
          <a:bodyPr/>
          <a:lstStyle/>
          <a:p>
            <a:r>
              <a:rPr lang="en-US" dirty="0"/>
              <a:t>Objectives	</a:t>
            </a:r>
          </a:p>
        </p:txBody>
      </p:sp>
      <p:sp>
        <p:nvSpPr>
          <p:cNvPr id="3" name="Content Placeholder 2">
            <a:extLst>
              <a:ext uri="{FF2B5EF4-FFF2-40B4-BE49-F238E27FC236}">
                <a16:creationId xmlns:a16="http://schemas.microsoft.com/office/drawing/2014/main" id="{8945889C-292F-40C5-BB6F-A40563F397F1}"/>
              </a:ext>
            </a:extLst>
          </p:cNvPr>
          <p:cNvSpPr>
            <a:spLocks noGrp="1"/>
          </p:cNvSpPr>
          <p:nvPr>
            <p:ph sz="half" idx="1"/>
          </p:nvPr>
        </p:nvSpPr>
        <p:spPr/>
        <p:txBody>
          <a:bodyPr/>
          <a:lstStyle/>
          <a:p>
            <a:pPr marL="457200" indent="-457200">
              <a:buFont typeface="Arial" panose="020B0604020202020204" pitchFamily="34" charset="0"/>
              <a:buChar char="•"/>
            </a:pPr>
            <a:r>
              <a:rPr lang="en-US" dirty="0"/>
              <a:t>Investigate the O*NET website</a:t>
            </a:r>
          </a:p>
          <a:p>
            <a:pPr marL="457200" indent="-457200">
              <a:buFont typeface="Arial" panose="020B0604020202020204" pitchFamily="34" charset="0"/>
              <a:buChar char="•"/>
            </a:pPr>
            <a:r>
              <a:rPr lang="en-US" dirty="0"/>
              <a:t>Assess necessary skills for employment</a:t>
            </a:r>
          </a:p>
          <a:p>
            <a:pPr marL="457200" indent="-457200">
              <a:buFont typeface="Arial" panose="020B0604020202020204" pitchFamily="34" charset="0"/>
              <a:buChar char="•"/>
            </a:pPr>
            <a:r>
              <a:rPr lang="en-US" dirty="0"/>
              <a:t>Select a prospective career</a:t>
            </a:r>
          </a:p>
          <a:p>
            <a:pPr marL="457200" indent="-457200">
              <a:buFont typeface="Arial" panose="020B0604020202020204" pitchFamily="34" charset="0"/>
              <a:buChar char="•"/>
            </a:pPr>
            <a:r>
              <a:rPr lang="en-US" dirty="0"/>
              <a:t>Compare one’s skills with job requirements</a:t>
            </a:r>
          </a:p>
          <a:p>
            <a:pPr marL="457200" indent="-457200">
              <a:buFont typeface="Arial" panose="020B0604020202020204" pitchFamily="34" charset="0"/>
              <a:buChar char="•"/>
            </a:pPr>
            <a:r>
              <a:rPr lang="en-US" dirty="0"/>
              <a:t>Probe techniques prospective employers use in the hiring process</a:t>
            </a:r>
          </a:p>
          <a:p>
            <a:pPr marL="457200" indent="-457200">
              <a:buFont typeface="Arial" panose="020B0604020202020204" pitchFamily="34" charset="0"/>
              <a:buChar char="•"/>
            </a:pPr>
            <a:r>
              <a:rPr lang="en-US" dirty="0"/>
              <a:t>Scrutinize possible questions interviewers may ask on an interview</a:t>
            </a:r>
          </a:p>
        </p:txBody>
      </p:sp>
    </p:spTree>
    <p:extLst>
      <p:ext uri="{BB962C8B-B14F-4D97-AF65-F5344CB8AC3E}">
        <p14:creationId xmlns:p14="http://schemas.microsoft.com/office/powerpoint/2010/main" val="1967578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FB254-3ED6-4A9F-81FF-3CBD983FD53C}"/>
              </a:ext>
            </a:extLst>
          </p:cNvPr>
          <p:cNvSpPr>
            <a:spLocks noGrp="1"/>
          </p:cNvSpPr>
          <p:nvPr>
            <p:ph type="title"/>
          </p:nvPr>
        </p:nvSpPr>
        <p:spPr/>
        <p:txBody>
          <a:bodyPr/>
          <a:lstStyle/>
          <a:p>
            <a:r>
              <a:rPr lang="en-US" dirty="0"/>
              <a:t>O*NET	</a:t>
            </a:r>
          </a:p>
        </p:txBody>
      </p:sp>
      <p:sp>
        <p:nvSpPr>
          <p:cNvPr id="3" name="Content Placeholder 2">
            <a:extLst>
              <a:ext uri="{FF2B5EF4-FFF2-40B4-BE49-F238E27FC236}">
                <a16:creationId xmlns:a16="http://schemas.microsoft.com/office/drawing/2014/main" id="{96E40BDD-5515-48D0-8D9F-AAFF685AE076}"/>
              </a:ext>
            </a:extLst>
          </p:cNvPr>
          <p:cNvSpPr>
            <a:spLocks noGrp="1"/>
          </p:cNvSpPr>
          <p:nvPr>
            <p:ph sz="half" idx="1"/>
          </p:nvPr>
        </p:nvSpPr>
        <p:spPr/>
        <p:txBody>
          <a:bodyPr/>
          <a:lstStyle/>
          <a:p>
            <a:pPr marL="457200" indent="-457200">
              <a:buFont typeface="Arial" panose="020B0604020202020204" pitchFamily="34" charset="0"/>
              <a:buChar char="•"/>
            </a:pPr>
            <a:r>
              <a:rPr lang="en-US" dirty="0"/>
              <a:t>What is O*NET and how can it be used?</a:t>
            </a:r>
          </a:p>
          <a:p>
            <a:pPr marL="800100" lvl="1" indent="-457200">
              <a:buFont typeface="Arial" panose="020B0604020202020204" pitchFamily="34" charset="0"/>
              <a:buChar char="•"/>
            </a:pPr>
            <a:r>
              <a:rPr lang="en-US" dirty="0"/>
              <a:t>Free, contains hundreds of occupation-specific careers</a:t>
            </a:r>
          </a:p>
          <a:p>
            <a:pPr marL="800100" lvl="1" indent="-457200">
              <a:buFont typeface="Arial" panose="020B0604020202020204" pitchFamily="34" charset="0"/>
              <a:buChar char="•"/>
            </a:pPr>
            <a:r>
              <a:rPr lang="en-US" dirty="0"/>
              <a:t>Helps to evaluate or investigate career options</a:t>
            </a:r>
          </a:p>
          <a:p>
            <a:pPr marL="457200" indent="-457200">
              <a:buFont typeface="Arial" panose="020B0604020202020204" pitchFamily="34" charset="0"/>
              <a:buChar char="•"/>
            </a:pPr>
            <a:r>
              <a:rPr lang="en-US" dirty="0"/>
              <a:t>Main Web Site:</a:t>
            </a:r>
          </a:p>
          <a:p>
            <a:pPr marL="800100" lvl="1" indent="-457200">
              <a:buFont typeface="Arial" panose="020B0604020202020204" pitchFamily="34" charset="0"/>
              <a:buChar char="•"/>
            </a:pPr>
            <a:r>
              <a:rPr lang="en-US" dirty="0">
                <a:hlinkClick r:id="rId3"/>
              </a:rPr>
              <a:t>http://www.onetonline.org</a:t>
            </a:r>
            <a:r>
              <a:rPr lang="en-US" dirty="0"/>
              <a:t> </a:t>
            </a:r>
          </a:p>
          <a:p>
            <a:pPr marL="457200" indent="-457200">
              <a:buFont typeface="Arial" panose="020B0604020202020204" pitchFamily="34" charset="0"/>
              <a:buChar char="•"/>
            </a:pPr>
            <a:r>
              <a:rPr lang="en-US" dirty="0"/>
              <a:t>Discover occupations by taking an online survey:</a:t>
            </a:r>
          </a:p>
          <a:p>
            <a:pPr marL="800100" lvl="1" indent="-457200">
              <a:buFont typeface="Arial" panose="020B0604020202020204" pitchFamily="34" charset="0"/>
              <a:buChar char="•"/>
            </a:pPr>
            <a:r>
              <a:rPr lang="en-US" dirty="0">
                <a:hlinkClick r:id="rId4"/>
              </a:rPr>
              <a:t>http://www.mynextmove.org/explore/ip</a:t>
            </a:r>
            <a:r>
              <a:rPr lang="en-US" dirty="0"/>
              <a:t> </a:t>
            </a:r>
          </a:p>
          <a:p>
            <a:pPr marL="457200" indent="-457200">
              <a:buFont typeface="Arial" panose="020B0604020202020204" pitchFamily="34" charset="0"/>
              <a:buChar char="•"/>
            </a:pPr>
            <a:r>
              <a:rPr lang="en-US" dirty="0"/>
              <a:t>If you already have a career in mind, check out this link:</a:t>
            </a:r>
          </a:p>
          <a:p>
            <a:pPr marL="800100" lvl="1" indent="-457200">
              <a:buFont typeface="Arial" panose="020B0604020202020204" pitchFamily="34" charset="0"/>
              <a:buChar char="•"/>
            </a:pPr>
            <a:r>
              <a:rPr lang="en-US" dirty="0">
                <a:hlinkClick r:id="rId5"/>
              </a:rPr>
              <a:t>http://www.mynextmove.org/</a:t>
            </a:r>
            <a:r>
              <a:rPr lang="en-US" dirty="0"/>
              <a:t> </a:t>
            </a:r>
          </a:p>
        </p:txBody>
      </p:sp>
    </p:spTree>
    <p:extLst>
      <p:ext uri="{BB962C8B-B14F-4D97-AF65-F5344CB8AC3E}">
        <p14:creationId xmlns:p14="http://schemas.microsoft.com/office/powerpoint/2010/main" val="3936000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C1F52-F06F-4A19-B17D-C54E3FCDB56E}"/>
              </a:ext>
            </a:extLst>
          </p:cNvPr>
          <p:cNvSpPr>
            <a:spLocks noGrp="1"/>
          </p:cNvSpPr>
          <p:nvPr>
            <p:ph type="title"/>
          </p:nvPr>
        </p:nvSpPr>
        <p:spPr/>
        <p:txBody>
          <a:bodyPr/>
          <a:lstStyle/>
          <a:p>
            <a:r>
              <a:rPr lang="en-US" dirty="0"/>
              <a:t>Questions	</a:t>
            </a:r>
          </a:p>
        </p:txBody>
      </p:sp>
      <p:sp>
        <p:nvSpPr>
          <p:cNvPr id="3" name="Content Placeholder 2">
            <a:extLst>
              <a:ext uri="{FF2B5EF4-FFF2-40B4-BE49-F238E27FC236}">
                <a16:creationId xmlns:a16="http://schemas.microsoft.com/office/drawing/2014/main" id="{B32265A7-5872-442E-8512-D12523525846}"/>
              </a:ext>
            </a:extLst>
          </p:cNvPr>
          <p:cNvSpPr>
            <a:spLocks noGrp="1"/>
          </p:cNvSpPr>
          <p:nvPr>
            <p:ph sz="half" idx="1"/>
          </p:nvPr>
        </p:nvSpPr>
        <p:spPr/>
        <p:txBody>
          <a:bodyPr/>
          <a:lstStyle/>
          <a:p>
            <a:pPr marL="457200" indent="-457200">
              <a:buFont typeface="Arial" panose="020B0604020202020204" pitchFamily="34" charset="0"/>
              <a:buChar char="•"/>
            </a:pPr>
            <a:r>
              <a:rPr lang="en-US" dirty="0"/>
              <a:t>How many times does the average person change jobs in a lifetime?</a:t>
            </a:r>
          </a:p>
          <a:p>
            <a:pPr marL="457200" indent="-457200">
              <a:buFont typeface="Arial" panose="020B0604020202020204" pitchFamily="34" charset="0"/>
              <a:buChar char="•"/>
            </a:pPr>
            <a:r>
              <a:rPr lang="en-US" dirty="0"/>
              <a:t>What is the difference between entry-level and advanced level skills?</a:t>
            </a:r>
          </a:p>
          <a:p>
            <a:pPr marL="457200" indent="-457200">
              <a:buFont typeface="Arial" panose="020B0604020202020204" pitchFamily="34" charset="0"/>
              <a:buChar char="•"/>
            </a:pPr>
            <a:r>
              <a:rPr lang="en-US" dirty="0"/>
              <a:t>What purpose does the resume serve?</a:t>
            </a:r>
          </a:p>
          <a:p>
            <a:pPr marL="457200" indent="-457200">
              <a:buFont typeface="Arial" panose="020B0604020202020204" pitchFamily="34" charset="0"/>
              <a:buChar char="•"/>
            </a:pPr>
            <a:r>
              <a:rPr lang="en-US" dirty="0"/>
              <a:t>Why is a cover letter important?</a:t>
            </a:r>
          </a:p>
          <a:p>
            <a:pPr marL="457200" indent="-457200">
              <a:buFont typeface="Arial" panose="020B0604020202020204" pitchFamily="34" charset="0"/>
              <a:buChar char="•"/>
            </a:pPr>
            <a:r>
              <a:rPr lang="en-US" dirty="0"/>
              <a:t>How is social media used in the job search process?</a:t>
            </a:r>
          </a:p>
        </p:txBody>
      </p:sp>
    </p:spTree>
    <p:extLst>
      <p:ext uri="{BB962C8B-B14F-4D97-AF65-F5344CB8AC3E}">
        <p14:creationId xmlns:p14="http://schemas.microsoft.com/office/powerpoint/2010/main" val="461744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50272-03B9-49CA-8635-7D39B2CC7E49}"/>
              </a:ext>
            </a:extLst>
          </p:cNvPr>
          <p:cNvSpPr>
            <a:spLocks noGrp="1"/>
          </p:cNvSpPr>
          <p:nvPr>
            <p:ph type="title"/>
          </p:nvPr>
        </p:nvSpPr>
        <p:spPr/>
        <p:txBody>
          <a:bodyPr/>
          <a:lstStyle/>
          <a:p>
            <a:r>
              <a:rPr lang="en-US" dirty="0"/>
              <a:t>FYI</a:t>
            </a:r>
          </a:p>
        </p:txBody>
      </p:sp>
      <p:sp>
        <p:nvSpPr>
          <p:cNvPr id="3" name="Text Placeholder 2">
            <a:extLst>
              <a:ext uri="{FF2B5EF4-FFF2-40B4-BE49-F238E27FC236}">
                <a16:creationId xmlns:a16="http://schemas.microsoft.com/office/drawing/2014/main" id="{B42B78CD-A220-419A-B7A3-C9A13FED0E6B}"/>
              </a:ext>
            </a:extLst>
          </p:cNvPr>
          <p:cNvSpPr>
            <a:spLocks noGrp="1"/>
          </p:cNvSpPr>
          <p:nvPr>
            <p:ph type="body" sz="quarter" idx="10"/>
          </p:nvPr>
        </p:nvSpPr>
        <p:spPr/>
        <p:txBody>
          <a:bodyPr/>
          <a:lstStyle/>
          <a:p>
            <a:r>
              <a:rPr lang="en-US" dirty="0"/>
              <a:t>The average person changes jobs 11 times	</a:t>
            </a:r>
          </a:p>
        </p:txBody>
      </p:sp>
      <p:sp>
        <p:nvSpPr>
          <p:cNvPr id="4" name="Text Placeholder 3">
            <a:extLst>
              <a:ext uri="{FF2B5EF4-FFF2-40B4-BE49-F238E27FC236}">
                <a16:creationId xmlns:a16="http://schemas.microsoft.com/office/drawing/2014/main" id="{2F061A1C-7DE5-4857-9D79-0DB252038356}"/>
              </a:ext>
            </a:extLst>
          </p:cNvPr>
          <p:cNvSpPr>
            <a:spLocks noGrp="1"/>
          </p:cNvSpPr>
          <p:nvPr>
            <p:ph type="body" sz="quarter" idx="11"/>
          </p:nvPr>
        </p:nvSpPr>
        <p:spPr/>
        <p:txBody>
          <a:bodyPr/>
          <a:lstStyle/>
          <a:p>
            <a:r>
              <a:rPr lang="en-US" dirty="0"/>
              <a:t>The average retirement age is 67 years old</a:t>
            </a:r>
          </a:p>
        </p:txBody>
      </p:sp>
      <p:sp>
        <p:nvSpPr>
          <p:cNvPr id="5" name="Text Placeholder 4">
            <a:extLst>
              <a:ext uri="{FF2B5EF4-FFF2-40B4-BE49-F238E27FC236}">
                <a16:creationId xmlns:a16="http://schemas.microsoft.com/office/drawing/2014/main" id="{7369537E-5C37-451D-B649-713CEC7451A0}"/>
              </a:ext>
            </a:extLst>
          </p:cNvPr>
          <p:cNvSpPr>
            <a:spLocks noGrp="1"/>
          </p:cNvSpPr>
          <p:nvPr>
            <p:ph type="body" sz="quarter" idx="12"/>
          </p:nvPr>
        </p:nvSpPr>
        <p:spPr/>
        <p:txBody>
          <a:bodyPr/>
          <a:lstStyle/>
          <a:p>
            <a:r>
              <a:rPr lang="en-US" dirty="0"/>
              <a:t>Education doesn’t end with high school or college graduation!</a:t>
            </a:r>
          </a:p>
        </p:txBody>
      </p:sp>
    </p:spTree>
    <p:extLst>
      <p:ext uri="{BB962C8B-B14F-4D97-AF65-F5344CB8AC3E}">
        <p14:creationId xmlns:p14="http://schemas.microsoft.com/office/powerpoint/2010/main" val="9993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1222E-BFFD-4D23-A362-D4D37DE137EE}"/>
              </a:ext>
            </a:extLst>
          </p:cNvPr>
          <p:cNvSpPr>
            <a:spLocks noGrp="1"/>
          </p:cNvSpPr>
          <p:nvPr>
            <p:ph type="title"/>
          </p:nvPr>
        </p:nvSpPr>
        <p:spPr/>
        <p:txBody>
          <a:bodyPr/>
          <a:lstStyle/>
          <a:p>
            <a:r>
              <a:rPr lang="en-US" dirty="0"/>
              <a:t>Skills</a:t>
            </a:r>
          </a:p>
        </p:txBody>
      </p:sp>
      <p:sp>
        <p:nvSpPr>
          <p:cNvPr id="3" name="Content Placeholder 2">
            <a:extLst>
              <a:ext uri="{FF2B5EF4-FFF2-40B4-BE49-F238E27FC236}">
                <a16:creationId xmlns:a16="http://schemas.microsoft.com/office/drawing/2014/main" id="{E39731A0-6D5E-4640-88D5-7E4A1825250B}"/>
              </a:ext>
            </a:extLst>
          </p:cNvPr>
          <p:cNvSpPr>
            <a:spLocks noGrp="1"/>
          </p:cNvSpPr>
          <p:nvPr>
            <p:ph sz="half" idx="1"/>
          </p:nvPr>
        </p:nvSpPr>
        <p:spPr/>
        <p:txBody>
          <a:bodyPr/>
          <a:lstStyle/>
          <a:p>
            <a:pPr marL="457200" indent="-457200">
              <a:buFont typeface="Arial" panose="020B0604020202020204" pitchFamily="34" charset="0"/>
              <a:buChar char="•"/>
            </a:pPr>
            <a:r>
              <a:rPr lang="en-US" dirty="0"/>
              <a:t>Why are skills important?</a:t>
            </a:r>
          </a:p>
          <a:p>
            <a:pPr marL="457200" indent="-457200">
              <a:buFont typeface="Arial" panose="020B0604020202020204" pitchFamily="34" charset="0"/>
              <a:buChar char="•"/>
            </a:pPr>
            <a:r>
              <a:rPr lang="en-US" dirty="0"/>
              <a:t>What skills are necessary for my chosen field?</a:t>
            </a:r>
          </a:p>
          <a:p>
            <a:pPr marL="457200" indent="-457200">
              <a:buFont typeface="Arial" panose="020B0604020202020204" pitchFamily="34" charset="0"/>
              <a:buChar char="•"/>
            </a:pPr>
            <a:r>
              <a:rPr lang="en-US" dirty="0"/>
              <a:t>Entry-level vs. Advanced</a:t>
            </a:r>
          </a:p>
          <a:p>
            <a:pPr marL="800100" lvl="1" indent="-457200">
              <a:buFont typeface="Arial" panose="020B0604020202020204" pitchFamily="34" charset="0"/>
              <a:buChar char="•"/>
            </a:pPr>
            <a:r>
              <a:rPr lang="en-US" dirty="0"/>
              <a:t>Entry-level: “basic” skills</a:t>
            </a:r>
          </a:p>
          <a:p>
            <a:pPr marL="800100" lvl="1" indent="-457200">
              <a:buFont typeface="Arial" panose="020B0604020202020204" pitchFamily="34" charset="0"/>
              <a:buChar char="•"/>
            </a:pPr>
            <a:r>
              <a:rPr lang="en-US" dirty="0"/>
              <a:t>Advanced: require direct knowledge pertaining to the job; possible work experience </a:t>
            </a:r>
          </a:p>
          <a:p>
            <a:pPr marL="457200" indent="-457200">
              <a:buFont typeface="Arial" panose="020B0604020202020204" pitchFamily="34" charset="0"/>
              <a:buChar char="•"/>
            </a:pPr>
            <a:r>
              <a:rPr lang="en-US" dirty="0"/>
              <a:t>What are my skills?</a:t>
            </a:r>
          </a:p>
        </p:txBody>
      </p:sp>
    </p:spTree>
    <p:extLst>
      <p:ext uri="{BB962C8B-B14F-4D97-AF65-F5344CB8AC3E}">
        <p14:creationId xmlns:p14="http://schemas.microsoft.com/office/powerpoint/2010/main" val="3523360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A732F-F840-41CB-A97D-547FDF32C01B}"/>
              </a:ext>
            </a:extLst>
          </p:cNvPr>
          <p:cNvSpPr>
            <a:spLocks noGrp="1"/>
          </p:cNvSpPr>
          <p:nvPr>
            <p:ph type="title"/>
          </p:nvPr>
        </p:nvSpPr>
        <p:spPr/>
        <p:txBody>
          <a:bodyPr/>
          <a:lstStyle/>
          <a:p>
            <a:r>
              <a:rPr lang="en-US" dirty="0"/>
              <a:t>How do I show off my skills?</a:t>
            </a:r>
          </a:p>
        </p:txBody>
      </p:sp>
      <p:sp>
        <p:nvSpPr>
          <p:cNvPr id="3" name="Content Placeholder 2">
            <a:extLst>
              <a:ext uri="{FF2B5EF4-FFF2-40B4-BE49-F238E27FC236}">
                <a16:creationId xmlns:a16="http://schemas.microsoft.com/office/drawing/2014/main" id="{93D38854-FE2C-474B-AAD0-EF12843F4641}"/>
              </a:ext>
            </a:extLst>
          </p:cNvPr>
          <p:cNvSpPr>
            <a:spLocks noGrp="1"/>
          </p:cNvSpPr>
          <p:nvPr>
            <p:ph sz="half" idx="1"/>
          </p:nvPr>
        </p:nvSpPr>
        <p:spPr/>
        <p:txBody>
          <a:bodyPr/>
          <a:lstStyle/>
          <a:p>
            <a:pPr marL="457200" indent="-457200">
              <a:buFont typeface="Arial" panose="020B0604020202020204" pitchFamily="34" charset="0"/>
              <a:buChar char="•"/>
            </a:pPr>
            <a:r>
              <a:rPr lang="en-US" dirty="0"/>
              <a:t>Resume</a:t>
            </a:r>
          </a:p>
          <a:p>
            <a:pPr marL="800100" lvl="1" indent="-457200">
              <a:buFont typeface="Arial" panose="020B0604020202020204" pitchFamily="34" charset="0"/>
              <a:buChar char="•"/>
            </a:pPr>
            <a:r>
              <a:rPr lang="en-US" dirty="0"/>
              <a:t>Used to “sell” your abilities to prospective employers</a:t>
            </a:r>
          </a:p>
          <a:p>
            <a:pPr marL="457200" indent="-457200">
              <a:buFont typeface="Arial" panose="020B0604020202020204" pitchFamily="34" charset="0"/>
              <a:buChar char="•"/>
            </a:pPr>
            <a:r>
              <a:rPr lang="en-US" dirty="0"/>
              <a:t>Cover Letter</a:t>
            </a:r>
          </a:p>
          <a:p>
            <a:pPr marL="800100" lvl="1" indent="-457200">
              <a:buFont typeface="Arial" panose="020B0604020202020204" pitchFamily="34" charset="0"/>
              <a:buChar char="•"/>
            </a:pPr>
            <a:r>
              <a:rPr lang="en-US" dirty="0"/>
              <a:t>Purpose is to “introduce” you and give an overview of your qualifications </a:t>
            </a:r>
          </a:p>
          <a:p>
            <a:pPr marL="457200" indent="-457200">
              <a:buFont typeface="Arial" panose="020B0604020202020204" pitchFamily="34" charset="0"/>
              <a:buChar char="•"/>
            </a:pPr>
            <a:r>
              <a:rPr lang="en-US" dirty="0"/>
              <a:t>Resumes may be hand delivered, mailed, or sent via email</a:t>
            </a:r>
          </a:p>
          <a:p>
            <a:pPr marL="457200" indent="-457200">
              <a:buFont typeface="Arial" panose="020B0604020202020204" pitchFamily="34" charset="0"/>
              <a:buChar char="•"/>
            </a:pPr>
            <a:r>
              <a:rPr lang="en-US" dirty="0"/>
              <a:t>Some sites allow for immediate uploading</a:t>
            </a:r>
          </a:p>
        </p:txBody>
      </p:sp>
    </p:spTree>
    <p:extLst>
      <p:ext uri="{BB962C8B-B14F-4D97-AF65-F5344CB8AC3E}">
        <p14:creationId xmlns:p14="http://schemas.microsoft.com/office/powerpoint/2010/main" val="2717832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69BA2-3A3E-4511-A14C-B82B7B9820C4}"/>
              </a:ext>
            </a:extLst>
          </p:cNvPr>
          <p:cNvSpPr>
            <a:spLocks noGrp="1"/>
          </p:cNvSpPr>
          <p:nvPr>
            <p:ph type="title"/>
          </p:nvPr>
        </p:nvSpPr>
        <p:spPr/>
        <p:txBody>
          <a:bodyPr/>
          <a:lstStyle/>
          <a:p>
            <a:r>
              <a:rPr lang="en-US" dirty="0"/>
              <a:t>Resume Tips</a:t>
            </a:r>
          </a:p>
        </p:txBody>
      </p:sp>
      <p:sp>
        <p:nvSpPr>
          <p:cNvPr id="3" name="Content Placeholder 2">
            <a:extLst>
              <a:ext uri="{FF2B5EF4-FFF2-40B4-BE49-F238E27FC236}">
                <a16:creationId xmlns:a16="http://schemas.microsoft.com/office/drawing/2014/main" id="{0FF02B0F-E59C-425C-BE9D-E8D7430F5D16}"/>
              </a:ext>
            </a:extLst>
          </p:cNvPr>
          <p:cNvSpPr>
            <a:spLocks noGrp="1"/>
          </p:cNvSpPr>
          <p:nvPr>
            <p:ph sz="half" idx="1"/>
          </p:nvPr>
        </p:nvSpPr>
        <p:spPr/>
        <p:txBody>
          <a:bodyPr/>
          <a:lstStyle/>
          <a:p>
            <a:pPr marL="457200" indent="-457200">
              <a:buFont typeface="Arial" panose="020B0604020202020204" pitchFamily="34" charset="0"/>
              <a:buChar char="•"/>
            </a:pPr>
            <a:r>
              <a:rPr lang="en-US" dirty="0"/>
              <a:t>Why do I need one?</a:t>
            </a:r>
          </a:p>
          <a:p>
            <a:pPr marL="457200" indent="-457200">
              <a:buFont typeface="Arial" panose="020B0604020202020204" pitchFamily="34" charset="0"/>
              <a:buChar char="•"/>
            </a:pPr>
            <a:r>
              <a:rPr lang="en-US" dirty="0"/>
              <a:t>Keep the design simple</a:t>
            </a:r>
          </a:p>
          <a:p>
            <a:pPr marL="457200" indent="-457200">
              <a:buFont typeface="Arial" panose="020B0604020202020204" pitchFamily="34" charset="0"/>
              <a:buChar char="•"/>
            </a:pPr>
            <a:r>
              <a:rPr lang="en-US" dirty="0"/>
              <a:t>Keep it to one page</a:t>
            </a:r>
          </a:p>
          <a:p>
            <a:pPr marL="457200" indent="-457200">
              <a:buFont typeface="Arial" panose="020B0604020202020204" pitchFamily="34" charset="0"/>
              <a:buChar char="•"/>
            </a:pPr>
            <a:r>
              <a:rPr lang="en-US" dirty="0"/>
              <a:t>Use brief phrases; no complete sentences</a:t>
            </a:r>
          </a:p>
          <a:p>
            <a:pPr marL="800100" lvl="1" indent="-457200">
              <a:buFont typeface="Arial" panose="020B0604020202020204" pitchFamily="34" charset="0"/>
              <a:buChar char="•"/>
            </a:pPr>
            <a:r>
              <a:rPr lang="en-US" dirty="0"/>
              <a:t>No more than 10-12 words per statement</a:t>
            </a:r>
          </a:p>
          <a:p>
            <a:pPr marL="457200" indent="-457200">
              <a:buFont typeface="Arial" panose="020B0604020202020204" pitchFamily="34" charset="0"/>
              <a:buChar char="•"/>
            </a:pPr>
            <a:r>
              <a:rPr lang="en-US" dirty="0"/>
              <a:t>Make sure you have a professional email address. Stay away from cute or suggestive addresses</a:t>
            </a:r>
          </a:p>
        </p:txBody>
      </p:sp>
    </p:spTree>
    <p:extLst>
      <p:ext uri="{BB962C8B-B14F-4D97-AF65-F5344CB8AC3E}">
        <p14:creationId xmlns:p14="http://schemas.microsoft.com/office/powerpoint/2010/main" val="1299658532"/>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purl.org/dc/dcmitype/"/>
    <ds:schemaRef ds:uri="http://purl.org/dc/terms/"/>
    <ds:schemaRef ds:uri="56ea17bb-c96d-4826-b465-01eec0dd23dd"/>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purl.org/dc/elements/1.1/"/>
    <ds:schemaRef ds:uri="05d88611-e516-4d1a-b12e-39107e78b3d0"/>
    <ds:schemaRef ds:uri="http://schemas.microsoft.com/sharepoint/v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88</TotalTime>
  <Words>2341</Words>
  <Application>Microsoft Office PowerPoint</Application>
  <PresentationFormat>Widescreen</PresentationFormat>
  <Paragraphs>237</Paragraphs>
  <Slides>21</Slides>
  <Notes>18</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21</vt:i4>
      </vt:variant>
    </vt:vector>
  </HeadingPairs>
  <TitlesOfParts>
    <vt:vector size="28"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Objectives </vt:lpstr>
      <vt:lpstr>O*NET </vt:lpstr>
      <vt:lpstr>Questions </vt:lpstr>
      <vt:lpstr>FYI</vt:lpstr>
      <vt:lpstr>Skills</vt:lpstr>
      <vt:lpstr>How do I show off my skills?</vt:lpstr>
      <vt:lpstr>Resume Tips</vt:lpstr>
      <vt:lpstr>More Resume Tips </vt:lpstr>
      <vt:lpstr>How do I begin?</vt:lpstr>
      <vt:lpstr>What role does social media play?</vt:lpstr>
      <vt:lpstr>Social Media and “The Hunt”</vt:lpstr>
      <vt:lpstr>Professional Networking Site: Keeps your profile (similar to a resume)</vt:lpstr>
      <vt:lpstr>Information Network – Emerging Job Search Tool</vt:lpstr>
      <vt:lpstr>Personal Webpage (Increasingly Popular)</vt:lpstr>
      <vt:lpstr>Portfolios</vt:lpstr>
      <vt:lpstr>Summary</vt:lpstr>
      <vt:lpstr>Summary</vt:lpstr>
      <vt:lpstr>O*NET Access Information</vt:lpstr>
      <vt:lpstr>Works Cited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Caroline Bentley</cp:lastModifiedBy>
  <cp:revision>10</cp:revision>
  <cp:lastPrinted>2017-07-07T16:17:37Z</cp:lastPrinted>
  <dcterms:created xsi:type="dcterms:W3CDTF">2017-07-11T23:58:30Z</dcterms:created>
  <dcterms:modified xsi:type="dcterms:W3CDTF">2017-10-03T14:46:46Z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