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5"/>
  </p:notesMasterIdLst>
  <p:handoutMasterIdLst>
    <p:handoutMasterId r:id="rId26"/>
  </p:handoutMasterIdLst>
  <p:sldIdLst>
    <p:sldId id="322" r:id="rId6"/>
    <p:sldId id="319" r:id="rId7"/>
    <p:sldId id="495" r:id="rId8"/>
    <p:sldId id="544" r:id="rId9"/>
    <p:sldId id="550" r:id="rId10"/>
    <p:sldId id="551" r:id="rId11"/>
    <p:sldId id="552" r:id="rId12"/>
    <p:sldId id="543" r:id="rId13"/>
    <p:sldId id="545" r:id="rId14"/>
    <p:sldId id="546" r:id="rId15"/>
    <p:sldId id="547" r:id="rId16"/>
    <p:sldId id="554" r:id="rId17"/>
    <p:sldId id="555" r:id="rId18"/>
    <p:sldId id="556" r:id="rId19"/>
    <p:sldId id="557" r:id="rId20"/>
    <p:sldId id="558" r:id="rId21"/>
    <p:sldId id="559" r:id="rId22"/>
    <p:sldId id="553" r:id="rId23"/>
    <p:sldId id="437"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392" autoAdjust="0"/>
    <p:restoredTop sz="91071" autoAdjust="0"/>
  </p:normalViewPr>
  <p:slideViewPr>
    <p:cSldViewPr snapToGrid="0">
      <p:cViewPr varScale="1">
        <p:scale>
          <a:sx n="82" d="100"/>
          <a:sy n="82" d="100"/>
        </p:scale>
        <p:origin x="200" y="2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1/31/18</a:t>
            </a:fld>
            <a:endParaRPr lang="en-US" dirty="0"/>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dirty="0"/>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1/31/18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dirty="0"/>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dirty="0"/>
          </a:p>
        </p:txBody>
      </p:sp>
    </p:spTree>
    <p:extLst>
      <p:ext uri="{BB962C8B-B14F-4D97-AF65-F5344CB8AC3E}">
        <p14:creationId xmlns:p14="http://schemas.microsoft.com/office/powerpoint/2010/main" val="9307001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 discussed in the last lesson, some banks have service charges that will be taken out of your account each month. These fees and charges will also be listed on your bank statement.</a:t>
            </a:r>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dirty="0"/>
          </a:p>
        </p:txBody>
      </p:sp>
    </p:spTree>
    <p:extLst>
      <p:ext uri="{BB962C8B-B14F-4D97-AF65-F5344CB8AC3E}">
        <p14:creationId xmlns:p14="http://schemas.microsoft.com/office/powerpoint/2010/main" val="3213643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the bank statement will show the current balance of the account as of the posting date of the monthly statement.</a:t>
            </a:r>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dirty="0"/>
          </a:p>
        </p:txBody>
      </p:sp>
    </p:spTree>
    <p:extLst>
      <p:ext uri="{BB962C8B-B14F-4D97-AF65-F5344CB8AC3E}">
        <p14:creationId xmlns:p14="http://schemas.microsoft.com/office/powerpoint/2010/main" val="61797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Step one is to compare the bank statement with your personal check registry to see which transactions have been processed. You can highlight the transaction, or check the box next to the transaction, signaling it has been processed.</a:t>
            </a:r>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dirty="0"/>
          </a:p>
        </p:txBody>
      </p:sp>
    </p:spTree>
    <p:extLst>
      <p:ext uri="{BB962C8B-B14F-4D97-AF65-F5344CB8AC3E}">
        <p14:creationId xmlns:p14="http://schemas.microsoft.com/office/powerpoint/2010/main" val="14762342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next step in reconciliation is to add any deposits in the check registry. This may not be in the bank statement yet, if it happened after the posting date of the monthly bank statement.</a:t>
            </a:r>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dirty="0"/>
          </a:p>
        </p:txBody>
      </p:sp>
    </p:spTree>
    <p:extLst>
      <p:ext uri="{BB962C8B-B14F-4D97-AF65-F5344CB8AC3E}">
        <p14:creationId xmlns:p14="http://schemas.microsoft.com/office/powerpoint/2010/main" val="29285997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that, subtract any outstanding checks or debits. An outstanding amount is one that has been written, but not yet processed by the bank.</a:t>
            </a:r>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dirty="0"/>
          </a:p>
        </p:txBody>
      </p:sp>
    </p:spTree>
    <p:extLst>
      <p:ext uri="{BB962C8B-B14F-4D97-AF65-F5344CB8AC3E}">
        <p14:creationId xmlns:p14="http://schemas.microsoft.com/office/powerpoint/2010/main" val="16331229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compare your balance with the check registry. Each balance should be equal to one another.</a:t>
            </a:r>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dirty="0"/>
          </a:p>
        </p:txBody>
      </p:sp>
    </p:spTree>
    <p:extLst>
      <p:ext uri="{BB962C8B-B14F-4D97-AF65-F5344CB8AC3E}">
        <p14:creationId xmlns:p14="http://schemas.microsoft.com/office/powerpoint/2010/main" val="116336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service charges or other fees to the balance that may not be present.</a:t>
            </a:r>
          </a:p>
          <a:p>
            <a:r>
              <a:rPr lang="en-US" dirty="0"/>
              <a:t>After step five, have students take out the handout, “How to Reconcile a Bank Account” and reconcile the account as a class using the bank statement on the next slide.</a:t>
            </a:r>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dirty="0"/>
          </a:p>
        </p:txBody>
      </p:sp>
    </p:spTree>
    <p:extLst>
      <p:ext uri="{BB962C8B-B14F-4D97-AF65-F5344CB8AC3E}">
        <p14:creationId xmlns:p14="http://schemas.microsoft.com/office/powerpoint/2010/main" val="525898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all steps as students complete the handout together.</a:t>
            </a:r>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dirty="0"/>
          </a:p>
        </p:txBody>
      </p:sp>
    </p:spTree>
    <p:extLst>
      <p:ext uri="{BB962C8B-B14F-4D97-AF65-F5344CB8AC3E}">
        <p14:creationId xmlns:p14="http://schemas.microsoft.com/office/powerpoint/2010/main" val="16932910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bank statement to complete the handout, “How to Reconcile a Bank Account” as a class. First, students will determine if there are any outstanding transactions. Lead students through the handout.</a:t>
            </a:r>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dirty="0"/>
          </a:p>
        </p:txBody>
      </p:sp>
    </p:spTree>
    <p:extLst>
      <p:ext uri="{BB962C8B-B14F-4D97-AF65-F5344CB8AC3E}">
        <p14:creationId xmlns:p14="http://schemas.microsoft.com/office/powerpoint/2010/main" val="17754781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dirty="0"/>
          </a:p>
        </p:txBody>
      </p:sp>
    </p:spTree>
    <p:extLst>
      <p:ext uri="{BB962C8B-B14F-4D97-AF65-F5344CB8AC3E}">
        <p14:creationId xmlns:p14="http://schemas.microsoft.com/office/powerpoint/2010/main" val="3209388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dirty="0"/>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financial institutions strive for absolute accuracy in their record keeping, errors can still occur. There is always the possibility that you may have </a:t>
            </a:r>
            <a:r>
              <a:rPr lang="en-US" dirty="0" err="1"/>
              <a:t>misposted</a:t>
            </a:r>
            <a:r>
              <a:rPr lang="en-US" dirty="0"/>
              <a:t> a transaction in your recordkeeping. There are many reasons to go over your financial records. Reconciliation should be done on a regular basis so you are aware of how much money is in your account, match your records with the bank’s records and you are aware of your account’s activity.</a:t>
            </a:r>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dirty="0"/>
          </a:p>
        </p:txBody>
      </p:sp>
    </p:spTree>
    <p:extLst>
      <p:ext uri="{BB962C8B-B14F-4D97-AF65-F5344CB8AC3E}">
        <p14:creationId xmlns:p14="http://schemas.microsoft.com/office/powerpoint/2010/main" val="4150641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financial records can be, and should be, reconciled regularly to ensure accuracy. Discrepancies, found early in bank activity, are more easily corrected and reconciled.</a:t>
            </a:r>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dirty="0"/>
          </a:p>
        </p:txBody>
      </p:sp>
    </p:spTree>
    <p:extLst>
      <p:ext uri="{BB962C8B-B14F-4D97-AF65-F5344CB8AC3E}">
        <p14:creationId xmlns:p14="http://schemas.microsoft.com/office/powerpoint/2010/main" val="422076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you are looking at your checking account bank statement, it will have the account number on it to inform you of the account the information is coming from.</a:t>
            </a:r>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dirty="0"/>
          </a:p>
        </p:txBody>
      </p:sp>
    </p:spTree>
    <p:extLst>
      <p:ext uri="{BB962C8B-B14F-4D97-AF65-F5344CB8AC3E}">
        <p14:creationId xmlns:p14="http://schemas.microsoft.com/office/powerpoint/2010/main" val="1912720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previous statement balance will be on the bank statement signifying what the balance was at the time of the last statement. The total amount of deposits and withdraws for the current statement period will also appear on the bank statement.</a:t>
            </a: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dirty="0"/>
          </a:p>
        </p:txBody>
      </p:sp>
    </p:spTree>
    <p:extLst>
      <p:ext uri="{BB962C8B-B14F-4D97-AF65-F5344CB8AC3E}">
        <p14:creationId xmlns:p14="http://schemas.microsoft.com/office/powerpoint/2010/main" val="21638457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statement posting date and statement dates will be at the top of the bank statement</a:t>
            </a:r>
            <a:r>
              <a:rPr lang="en-US"/>
              <a:t>. Thiswill </a:t>
            </a:r>
            <a:r>
              <a:rPr lang="en-US" dirty="0"/>
              <a:t>let you know what dates are covered during the statement period. Anything processed after the date will show up on the next statement.</a:t>
            </a:r>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dirty="0"/>
          </a:p>
        </p:txBody>
      </p:sp>
    </p:spTree>
    <p:extLst>
      <p:ext uri="{BB962C8B-B14F-4D97-AF65-F5344CB8AC3E}">
        <p14:creationId xmlns:p14="http://schemas.microsoft.com/office/powerpoint/2010/main" val="2231377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show all of the transactions you have made. Checks will be listed by check number and include the amount and the date it was paid. The date paid will not always be the same as the date the check was written because it may not get deposited and processed on the same day. Debit card transactions and ATM withdraws will also be listed.</a:t>
            </a:r>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dirty="0"/>
          </a:p>
        </p:txBody>
      </p:sp>
    </p:spTree>
    <p:extLst>
      <p:ext uri="{BB962C8B-B14F-4D97-AF65-F5344CB8AC3E}">
        <p14:creationId xmlns:p14="http://schemas.microsoft.com/office/powerpoint/2010/main" val="39972918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section will show you the deposits, or amount of money put in to your account. It will also show you if there have been any credits to your account. You may have a credit if the bank accidently overcharges you or a business refunds you your money.</a:t>
            </a:r>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dirty="0"/>
          </a:p>
        </p:txBody>
      </p:sp>
    </p:spTree>
    <p:extLst>
      <p:ext uri="{BB962C8B-B14F-4D97-AF65-F5344CB8AC3E}">
        <p14:creationId xmlns:p14="http://schemas.microsoft.com/office/powerpoint/2010/main" val="2150665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www.financiallitnow.org/index.shtml" TargetMode="External"/><Relationship Id="rId7" Type="http://schemas.openxmlformats.org/officeDocument/2006/relationships/hyperlink" Target="http://www.youtube.com/watch?v=0eciD5AhRUI"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6" Type="http://schemas.openxmlformats.org/officeDocument/2006/relationships/hyperlink" Target="http://anytime.cuna.org/15111/checking/checkbook_reconciling.htm" TargetMode="External"/><Relationship Id="rId5" Type="http://schemas.openxmlformats.org/officeDocument/2006/relationships/hyperlink" Target="http://anytime.cuna.org/15608/index.php" TargetMode="External"/><Relationship Id="rId4" Type="http://schemas.openxmlformats.org/officeDocument/2006/relationships/hyperlink" Target="https://www.practicalmoneyskills.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5400" spc="-165" dirty="0"/>
              <a:t>You Better Reconcile</a:t>
            </a:r>
            <a:endParaRPr lang="en-US" sz="4800" spc="-165"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6" name="object 6">
            <a:extLst>
              <a:ext uri="{FF2B5EF4-FFF2-40B4-BE49-F238E27FC236}">
                <a16:creationId xmlns:a16="http://schemas.microsoft.com/office/drawing/2014/main" id="{47AB48D1-45D7-E442-891E-E8754F143183}"/>
              </a:ext>
            </a:extLst>
          </p:cNvPr>
          <p:cNvSpPr/>
          <p:nvPr/>
        </p:nvSpPr>
        <p:spPr>
          <a:xfrm>
            <a:off x="2716679" y="4628281"/>
            <a:ext cx="1845130" cy="925370"/>
          </a:xfrm>
          <a:custGeom>
            <a:avLst/>
            <a:gdLst/>
            <a:ahLst/>
            <a:cxnLst/>
            <a:rect l="l" t="t" r="r" b="b"/>
            <a:pathLst>
              <a:path w="2895600" h="1066800">
                <a:moveTo>
                  <a:pt x="0" y="533400"/>
                </a:moveTo>
                <a:lnTo>
                  <a:pt x="6257" y="483479"/>
                </a:lnTo>
                <a:lnTo>
                  <a:pt x="24657" y="434856"/>
                </a:lnTo>
                <a:lnTo>
                  <a:pt x="54645" y="387736"/>
                </a:lnTo>
                <a:lnTo>
                  <a:pt x="95663" y="342324"/>
                </a:lnTo>
                <a:lnTo>
                  <a:pt x="147157" y="298823"/>
                </a:lnTo>
                <a:lnTo>
                  <a:pt x="208568" y="257441"/>
                </a:lnTo>
                <a:lnTo>
                  <a:pt x="242820" y="237607"/>
                </a:lnTo>
                <a:lnTo>
                  <a:pt x="279343" y="218380"/>
                </a:lnTo>
                <a:lnTo>
                  <a:pt x="318067" y="199785"/>
                </a:lnTo>
                <a:lnTo>
                  <a:pt x="358923" y="181847"/>
                </a:lnTo>
                <a:lnTo>
                  <a:pt x="401841" y="164592"/>
                </a:lnTo>
                <a:lnTo>
                  <a:pt x="446753" y="148046"/>
                </a:lnTo>
                <a:lnTo>
                  <a:pt x="493588" y="132234"/>
                </a:lnTo>
                <a:lnTo>
                  <a:pt x="542277" y="117181"/>
                </a:lnTo>
                <a:lnTo>
                  <a:pt x="592750" y="102915"/>
                </a:lnTo>
                <a:lnTo>
                  <a:pt x="644938" y="89459"/>
                </a:lnTo>
                <a:lnTo>
                  <a:pt x="698772" y="76840"/>
                </a:lnTo>
                <a:lnTo>
                  <a:pt x="754181" y="65083"/>
                </a:lnTo>
                <a:lnTo>
                  <a:pt x="811096" y="54215"/>
                </a:lnTo>
                <a:lnTo>
                  <a:pt x="869448" y="44260"/>
                </a:lnTo>
                <a:lnTo>
                  <a:pt x="929168" y="35244"/>
                </a:lnTo>
                <a:lnTo>
                  <a:pt x="990185" y="27193"/>
                </a:lnTo>
                <a:lnTo>
                  <a:pt x="1052430" y="20132"/>
                </a:lnTo>
                <a:lnTo>
                  <a:pt x="1115834" y="14087"/>
                </a:lnTo>
                <a:lnTo>
                  <a:pt x="1180327" y="9084"/>
                </a:lnTo>
                <a:lnTo>
                  <a:pt x="1245840" y="5148"/>
                </a:lnTo>
                <a:lnTo>
                  <a:pt x="1312302" y="2305"/>
                </a:lnTo>
                <a:lnTo>
                  <a:pt x="1379645" y="580"/>
                </a:lnTo>
                <a:lnTo>
                  <a:pt x="1447800" y="0"/>
                </a:lnTo>
                <a:lnTo>
                  <a:pt x="1515955" y="580"/>
                </a:lnTo>
                <a:lnTo>
                  <a:pt x="1583299" y="2305"/>
                </a:lnTo>
                <a:lnTo>
                  <a:pt x="1649762" y="5148"/>
                </a:lnTo>
                <a:lnTo>
                  <a:pt x="1715275" y="9084"/>
                </a:lnTo>
                <a:lnTo>
                  <a:pt x="1779769" y="14087"/>
                </a:lnTo>
                <a:lnTo>
                  <a:pt x="1843173" y="20132"/>
                </a:lnTo>
                <a:lnTo>
                  <a:pt x="1905419" y="27193"/>
                </a:lnTo>
                <a:lnTo>
                  <a:pt x="1966436" y="35244"/>
                </a:lnTo>
                <a:lnTo>
                  <a:pt x="2026156" y="44260"/>
                </a:lnTo>
                <a:lnTo>
                  <a:pt x="2084508" y="54215"/>
                </a:lnTo>
                <a:lnTo>
                  <a:pt x="2141424" y="65083"/>
                </a:lnTo>
                <a:lnTo>
                  <a:pt x="2196833" y="76840"/>
                </a:lnTo>
                <a:lnTo>
                  <a:pt x="2250666" y="89459"/>
                </a:lnTo>
                <a:lnTo>
                  <a:pt x="2302854" y="102915"/>
                </a:lnTo>
                <a:lnTo>
                  <a:pt x="2353327" y="117181"/>
                </a:lnTo>
                <a:lnTo>
                  <a:pt x="2402016" y="132234"/>
                </a:lnTo>
                <a:lnTo>
                  <a:pt x="2448851" y="148046"/>
                </a:lnTo>
                <a:lnTo>
                  <a:pt x="2493762" y="164592"/>
                </a:lnTo>
                <a:lnTo>
                  <a:pt x="2536680" y="181847"/>
                </a:lnTo>
                <a:lnTo>
                  <a:pt x="2577536" y="199785"/>
                </a:lnTo>
                <a:lnTo>
                  <a:pt x="2616260" y="218380"/>
                </a:lnTo>
                <a:lnTo>
                  <a:pt x="2652782" y="237607"/>
                </a:lnTo>
                <a:lnTo>
                  <a:pt x="2687034" y="257441"/>
                </a:lnTo>
                <a:lnTo>
                  <a:pt x="2748445" y="298823"/>
                </a:lnTo>
                <a:lnTo>
                  <a:pt x="2799937" y="342324"/>
                </a:lnTo>
                <a:lnTo>
                  <a:pt x="2840955" y="387736"/>
                </a:lnTo>
                <a:lnTo>
                  <a:pt x="2870942" y="434856"/>
                </a:lnTo>
                <a:lnTo>
                  <a:pt x="2889343" y="483479"/>
                </a:lnTo>
                <a:lnTo>
                  <a:pt x="2895600" y="533400"/>
                </a:lnTo>
                <a:lnTo>
                  <a:pt x="2894024" y="558509"/>
                </a:lnTo>
                <a:lnTo>
                  <a:pt x="2889343" y="583320"/>
                </a:lnTo>
                <a:lnTo>
                  <a:pt x="2870942" y="631943"/>
                </a:lnTo>
                <a:lnTo>
                  <a:pt x="2840955" y="679063"/>
                </a:lnTo>
                <a:lnTo>
                  <a:pt x="2799937" y="724475"/>
                </a:lnTo>
                <a:lnTo>
                  <a:pt x="2748445" y="767976"/>
                </a:lnTo>
                <a:lnTo>
                  <a:pt x="2687034" y="809358"/>
                </a:lnTo>
                <a:lnTo>
                  <a:pt x="2652782" y="829192"/>
                </a:lnTo>
                <a:lnTo>
                  <a:pt x="2616260" y="848419"/>
                </a:lnTo>
                <a:lnTo>
                  <a:pt x="2577536" y="867014"/>
                </a:lnTo>
                <a:lnTo>
                  <a:pt x="2536680" y="884952"/>
                </a:lnTo>
                <a:lnTo>
                  <a:pt x="2493762" y="902207"/>
                </a:lnTo>
                <a:lnTo>
                  <a:pt x="2448851" y="918753"/>
                </a:lnTo>
                <a:lnTo>
                  <a:pt x="2402016" y="934565"/>
                </a:lnTo>
                <a:lnTo>
                  <a:pt x="2353327" y="949618"/>
                </a:lnTo>
                <a:lnTo>
                  <a:pt x="2302854" y="963884"/>
                </a:lnTo>
                <a:lnTo>
                  <a:pt x="2250666" y="977340"/>
                </a:lnTo>
                <a:lnTo>
                  <a:pt x="2196833" y="989959"/>
                </a:lnTo>
                <a:lnTo>
                  <a:pt x="2141424" y="1001716"/>
                </a:lnTo>
                <a:lnTo>
                  <a:pt x="2084508" y="1012584"/>
                </a:lnTo>
                <a:lnTo>
                  <a:pt x="2026156" y="1022539"/>
                </a:lnTo>
                <a:lnTo>
                  <a:pt x="1966436" y="1031555"/>
                </a:lnTo>
                <a:lnTo>
                  <a:pt x="1905419" y="1039606"/>
                </a:lnTo>
                <a:lnTo>
                  <a:pt x="1843173" y="1046667"/>
                </a:lnTo>
                <a:lnTo>
                  <a:pt x="1779769" y="1052712"/>
                </a:lnTo>
                <a:lnTo>
                  <a:pt x="1715275" y="1057715"/>
                </a:lnTo>
                <a:lnTo>
                  <a:pt x="1649762" y="1061651"/>
                </a:lnTo>
                <a:lnTo>
                  <a:pt x="1583299" y="1064494"/>
                </a:lnTo>
                <a:lnTo>
                  <a:pt x="1515955" y="1066219"/>
                </a:lnTo>
                <a:lnTo>
                  <a:pt x="1447800" y="1066800"/>
                </a:lnTo>
                <a:lnTo>
                  <a:pt x="1379645" y="1066219"/>
                </a:lnTo>
                <a:lnTo>
                  <a:pt x="1312302" y="1064494"/>
                </a:lnTo>
                <a:lnTo>
                  <a:pt x="1245840" y="1061651"/>
                </a:lnTo>
                <a:lnTo>
                  <a:pt x="1180327" y="1057715"/>
                </a:lnTo>
                <a:lnTo>
                  <a:pt x="1115834" y="1052712"/>
                </a:lnTo>
                <a:lnTo>
                  <a:pt x="1052430" y="1046667"/>
                </a:lnTo>
                <a:lnTo>
                  <a:pt x="990185" y="1039606"/>
                </a:lnTo>
                <a:lnTo>
                  <a:pt x="929168" y="1031555"/>
                </a:lnTo>
                <a:lnTo>
                  <a:pt x="869448" y="1022539"/>
                </a:lnTo>
                <a:lnTo>
                  <a:pt x="811096" y="1012584"/>
                </a:lnTo>
                <a:lnTo>
                  <a:pt x="754181" y="1001716"/>
                </a:lnTo>
                <a:lnTo>
                  <a:pt x="698772" y="989959"/>
                </a:lnTo>
                <a:lnTo>
                  <a:pt x="644938" y="977340"/>
                </a:lnTo>
                <a:lnTo>
                  <a:pt x="592750" y="963884"/>
                </a:lnTo>
                <a:lnTo>
                  <a:pt x="542277" y="949618"/>
                </a:lnTo>
                <a:lnTo>
                  <a:pt x="493588" y="934565"/>
                </a:lnTo>
                <a:lnTo>
                  <a:pt x="446753" y="918753"/>
                </a:lnTo>
                <a:lnTo>
                  <a:pt x="401841" y="902207"/>
                </a:lnTo>
                <a:lnTo>
                  <a:pt x="358923" y="884952"/>
                </a:lnTo>
                <a:lnTo>
                  <a:pt x="318067" y="867014"/>
                </a:lnTo>
                <a:lnTo>
                  <a:pt x="279343" y="848419"/>
                </a:lnTo>
                <a:lnTo>
                  <a:pt x="242820" y="829192"/>
                </a:lnTo>
                <a:lnTo>
                  <a:pt x="208568" y="809358"/>
                </a:lnTo>
                <a:lnTo>
                  <a:pt x="147157" y="767976"/>
                </a:lnTo>
                <a:lnTo>
                  <a:pt x="95663" y="724475"/>
                </a:lnTo>
                <a:lnTo>
                  <a:pt x="54645" y="679063"/>
                </a:lnTo>
                <a:lnTo>
                  <a:pt x="24657" y="631943"/>
                </a:lnTo>
                <a:lnTo>
                  <a:pt x="6257" y="583320"/>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4147326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D435A3E5-1A74-AE4F-89A5-C72FA6DB5C28}"/>
              </a:ext>
            </a:extLst>
          </p:cNvPr>
          <p:cNvSpPr/>
          <p:nvPr/>
        </p:nvSpPr>
        <p:spPr>
          <a:xfrm>
            <a:off x="4996542" y="5257800"/>
            <a:ext cx="2901043" cy="506186"/>
          </a:xfrm>
          <a:custGeom>
            <a:avLst/>
            <a:gdLst/>
            <a:ahLst/>
            <a:cxnLst/>
            <a:rect l="l" t="t" r="r" b="b"/>
            <a:pathLst>
              <a:path w="3276600" h="1066800">
                <a:moveTo>
                  <a:pt x="0" y="533400"/>
                </a:moveTo>
                <a:lnTo>
                  <a:pt x="5711" y="488543"/>
                </a:lnTo>
                <a:lnTo>
                  <a:pt x="22541" y="444714"/>
                </a:lnTo>
                <a:lnTo>
                  <a:pt x="50034" y="402062"/>
                </a:lnTo>
                <a:lnTo>
                  <a:pt x="87738" y="360735"/>
                </a:lnTo>
                <a:lnTo>
                  <a:pt x="135195" y="320880"/>
                </a:lnTo>
                <a:lnTo>
                  <a:pt x="191951" y="282645"/>
                </a:lnTo>
                <a:lnTo>
                  <a:pt x="257552" y="246180"/>
                </a:lnTo>
                <a:lnTo>
                  <a:pt x="293527" y="228656"/>
                </a:lnTo>
                <a:lnTo>
                  <a:pt x="331543" y="211631"/>
                </a:lnTo>
                <a:lnTo>
                  <a:pt x="371542" y="195122"/>
                </a:lnTo>
                <a:lnTo>
                  <a:pt x="413468" y="179147"/>
                </a:lnTo>
                <a:lnTo>
                  <a:pt x="457264" y="163726"/>
                </a:lnTo>
                <a:lnTo>
                  <a:pt x="502873" y="148876"/>
                </a:lnTo>
                <a:lnTo>
                  <a:pt x="550238" y="134617"/>
                </a:lnTo>
                <a:lnTo>
                  <a:pt x="599302" y="120967"/>
                </a:lnTo>
                <a:lnTo>
                  <a:pt x="650009" y="107944"/>
                </a:lnTo>
                <a:lnTo>
                  <a:pt x="702302" y="95567"/>
                </a:lnTo>
                <a:lnTo>
                  <a:pt x="756123" y="83854"/>
                </a:lnTo>
                <a:lnTo>
                  <a:pt x="811417" y="72824"/>
                </a:lnTo>
                <a:lnTo>
                  <a:pt x="868125" y="62496"/>
                </a:lnTo>
                <a:lnTo>
                  <a:pt x="926191" y="52887"/>
                </a:lnTo>
                <a:lnTo>
                  <a:pt x="985559" y="44017"/>
                </a:lnTo>
                <a:lnTo>
                  <a:pt x="1046171" y="35903"/>
                </a:lnTo>
                <a:lnTo>
                  <a:pt x="1107971" y="28565"/>
                </a:lnTo>
                <a:lnTo>
                  <a:pt x="1170902" y="22021"/>
                </a:lnTo>
                <a:lnTo>
                  <a:pt x="1234906" y="16290"/>
                </a:lnTo>
                <a:lnTo>
                  <a:pt x="1299928" y="11389"/>
                </a:lnTo>
                <a:lnTo>
                  <a:pt x="1365909" y="7338"/>
                </a:lnTo>
                <a:lnTo>
                  <a:pt x="1432794" y="4155"/>
                </a:lnTo>
                <a:lnTo>
                  <a:pt x="1500525" y="1859"/>
                </a:lnTo>
                <a:lnTo>
                  <a:pt x="1569046" y="467"/>
                </a:lnTo>
                <a:lnTo>
                  <a:pt x="1638300" y="0"/>
                </a:lnTo>
                <a:lnTo>
                  <a:pt x="1707553" y="467"/>
                </a:lnTo>
                <a:lnTo>
                  <a:pt x="1776074" y="1859"/>
                </a:lnTo>
                <a:lnTo>
                  <a:pt x="1843805" y="4155"/>
                </a:lnTo>
                <a:lnTo>
                  <a:pt x="1910690" y="7338"/>
                </a:lnTo>
                <a:lnTo>
                  <a:pt x="1976671" y="11389"/>
                </a:lnTo>
                <a:lnTo>
                  <a:pt x="2041693" y="16290"/>
                </a:lnTo>
                <a:lnTo>
                  <a:pt x="2105697" y="22021"/>
                </a:lnTo>
                <a:lnTo>
                  <a:pt x="2168628" y="28565"/>
                </a:lnTo>
                <a:lnTo>
                  <a:pt x="2230428" y="35903"/>
                </a:lnTo>
                <a:lnTo>
                  <a:pt x="2291040" y="44017"/>
                </a:lnTo>
                <a:lnTo>
                  <a:pt x="2350408" y="52887"/>
                </a:lnTo>
                <a:lnTo>
                  <a:pt x="2408474" y="62496"/>
                </a:lnTo>
                <a:lnTo>
                  <a:pt x="2465182" y="72824"/>
                </a:lnTo>
                <a:lnTo>
                  <a:pt x="2520476" y="83854"/>
                </a:lnTo>
                <a:lnTo>
                  <a:pt x="2574297" y="95567"/>
                </a:lnTo>
                <a:lnTo>
                  <a:pt x="2626590" y="107944"/>
                </a:lnTo>
                <a:lnTo>
                  <a:pt x="2677297" y="120967"/>
                </a:lnTo>
                <a:lnTo>
                  <a:pt x="2726361" y="134617"/>
                </a:lnTo>
                <a:lnTo>
                  <a:pt x="2773726" y="148876"/>
                </a:lnTo>
                <a:lnTo>
                  <a:pt x="2819335" y="163726"/>
                </a:lnTo>
                <a:lnTo>
                  <a:pt x="2863131" y="179147"/>
                </a:lnTo>
                <a:lnTo>
                  <a:pt x="2905057" y="195122"/>
                </a:lnTo>
                <a:lnTo>
                  <a:pt x="2945056" y="211631"/>
                </a:lnTo>
                <a:lnTo>
                  <a:pt x="2983072" y="228656"/>
                </a:lnTo>
                <a:lnTo>
                  <a:pt x="3019047" y="246180"/>
                </a:lnTo>
                <a:lnTo>
                  <a:pt x="3052924" y="264182"/>
                </a:lnTo>
                <a:lnTo>
                  <a:pt x="3114160" y="301551"/>
                </a:lnTo>
                <a:lnTo>
                  <a:pt x="3166324" y="340614"/>
                </a:lnTo>
                <a:lnTo>
                  <a:pt x="3208961" y="381224"/>
                </a:lnTo>
                <a:lnTo>
                  <a:pt x="3241616" y="423232"/>
                </a:lnTo>
                <a:lnTo>
                  <a:pt x="3263835" y="466491"/>
                </a:lnTo>
                <a:lnTo>
                  <a:pt x="3275162" y="510852"/>
                </a:lnTo>
                <a:lnTo>
                  <a:pt x="3276600" y="533400"/>
                </a:lnTo>
                <a:lnTo>
                  <a:pt x="3275162" y="555947"/>
                </a:lnTo>
                <a:lnTo>
                  <a:pt x="3270888" y="578256"/>
                </a:lnTo>
                <a:lnTo>
                  <a:pt x="3254058" y="622085"/>
                </a:lnTo>
                <a:lnTo>
                  <a:pt x="3226565" y="664737"/>
                </a:lnTo>
                <a:lnTo>
                  <a:pt x="3188861" y="706064"/>
                </a:lnTo>
                <a:lnTo>
                  <a:pt x="3141404" y="745919"/>
                </a:lnTo>
                <a:lnTo>
                  <a:pt x="3084648" y="784154"/>
                </a:lnTo>
                <a:lnTo>
                  <a:pt x="3019047" y="820619"/>
                </a:lnTo>
                <a:lnTo>
                  <a:pt x="2983072" y="838143"/>
                </a:lnTo>
                <a:lnTo>
                  <a:pt x="2945056" y="855168"/>
                </a:lnTo>
                <a:lnTo>
                  <a:pt x="2905057" y="871677"/>
                </a:lnTo>
                <a:lnTo>
                  <a:pt x="2863131" y="887652"/>
                </a:lnTo>
                <a:lnTo>
                  <a:pt x="2819335" y="903073"/>
                </a:lnTo>
                <a:lnTo>
                  <a:pt x="2773726" y="917923"/>
                </a:lnTo>
                <a:lnTo>
                  <a:pt x="2726361" y="932182"/>
                </a:lnTo>
                <a:lnTo>
                  <a:pt x="2677297" y="945832"/>
                </a:lnTo>
                <a:lnTo>
                  <a:pt x="2626590" y="958855"/>
                </a:lnTo>
                <a:lnTo>
                  <a:pt x="2574297" y="971232"/>
                </a:lnTo>
                <a:lnTo>
                  <a:pt x="2520476" y="982945"/>
                </a:lnTo>
                <a:lnTo>
                  <a:pt x="2465182" y="993975"/>
                </a:lnTo>
                <a:lnTo>
                  <a:pt x="2408474" y="1004303"/>
                </a:lnTo>
                <a:lnTo>
                  <a:pt x="2350408" y="1013912"/>
                </a:lnTo>
                <a:lnTo>
                  <a:pt x="2291040" y="1022782"/>
                </a:lnTo>
                <a:lnTo>
                  <a:pt x="2230428" y="1030896"/>
                </a:lnTo>
                <a:lnTo>
                  <a:pt x="2168628" y="1038234"/>
                </a:lnTo>
                <a:lnTo>
                  <a:pt x="2105697" y="1044778"/>
                </a:lnTo>
                <a:lnTo>
                  <a:pt x="2041693" y="1050509"/>
                </a:lnTo>
                <a:lnTo>
                  <a:pt x="1976671" y="1055410"/>
                </a:lnTo>
                <a:lnTo>
                  <a:pt x="1910690" y="1059461"/>
                </a:lnTo>
                <a:lnTo>
                  <a:pt x="1843805" y="1062644"/>
                </a:lnTo>
                <a:lnTo>
                  <a:pt x="1776074" y="1064940"/>
                </a:lnTo>
                <a:lnTo>
                  <a:pt x="1707553" y="1066332"/>
                </a:lnTo>
                <a:lnTo>
                  <a:pt x="1638300" y="1066800"/>
                </a:lnTo>
                <a:lnTo>
                  <a:pt x="1569046" y="1066332"/>
                </a:lnTo>
                <a:lnTo>
                  <a:pt x="1500525" y="1064940"/>
                </a:lnTo>
                <a:lnTo>
                  <a:pt x="1432794" y="1062644"/>
                </a:lnTo>
                <a:lnTo>
                  <a:pt x="1365909" y="1059461"/>
                </a:lnTo>
                <a:lnTo>
                  <a:pt x="1299928" y="1055410"/>
                </a:lnTo>
                <a:lnTo>
                  <a:pt x="1234906" y="1050509"/>
                </a:lnTo>
                <a:lnTo>
                  <a:pt x="1170902" y="1044778"/>
                </a:lnTo>
                <a:lnTo>
                  <a:pt x="1107971" y="1038234"/>
                </a:lnTo>
                <a:lnTo>
                  <a:pt x="1046171" y="1030896"/>
                </a:lnTo>
                <a:lnTo>
                  <a:pt x="985559" y="1022782"/>
                </a:lnTo>
                <a:lnTo>
                  <a:pt x="926191" y="1013912"/>
                </a:lnTo>
                <a:lnTo>
                  <a:pt x="868125" y="1004303"/>
                </a:lnTo>
                <a:lnTo>
                  <a:pt x="811417" y="993975"/>
                </a:lnTo>
                <a:lnTo>
                  <a:pt x="756123" y="982945"/>
                </a:lnTo>
                <a:lnTo>
                  <a:pt x="702302" y="971232"/>
                </a:lnTo>
                <a:lnTo>
                  <a:pt x="650009" y="958855"/>
                </a:lnTo>
                <a:lnTo>
                  <a:pt x="599302" y="945832"/>
                </a:lnTo>
                <a:lnTo>
                  <a:pt x="550238" y="932182"/>
                </a:lnTo>
                <a:lnTo>
                  <a:pt x="502873" y="917923"/>
                </a:lnTo>
                <a:lnTo>
                  <a:pt x="457264" y="903073"/>
                </a:lnTo>
                <a:lnTo>
                  <a:pt x="413468" y="887652"/>
                </a:lnTo>
                <a:lnTo>
                  <a:pt x="371542" y="871677"/>
                </a:lnTo>
                <a:lnTo>
                  <a:pt x="331543" y="855168"/>
                </a:lnTo>
                <a:lnTo>
                  <a:pt x="293527" y="838143"/>
                </a:lnTo>
                <a:lnTo>
                  <a:pt x="257552" y="820619"/>
                </a:lnTo>
                <a:lnTo>
                  <a:pt x="223675" y="802617"/>
                </a:lnTo>
                <a:lnTo>
                  <a:pt x="162439" y="765248"/>
                </a:lnTo>
                <a:lnTo>
                  <a:pt x="110275" y="726185"/>
                </a:lnTo>
                <a:lnTo>
                  <a:pt x="67638" y="685575"/>
                </a:lnTo>
                <a:lnTo>
                  <a:pt x="34983" y="643567"/>
                </a:lnTo>
                <a:lnTo>
                  <a:pt x="12764" y="600308"/>
                </a:lnTo>
                <a:lnTo>
                  <a:pt x="1437" y="555947"/>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2855011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pPr lvl="1"/>
            <a:r>
              <a:rPr lang="en-US" dirty="0"/>
              <a:t>Step One: Compare your bank statement and check registry to determine which transactions have been processed.</a:t>
            </a:r>
          </a:p>
        </p:txBody>
      </p:sp>
    </p:spTree>
    <p:extLst>
      <p:ext uri="{BB962C8B-B14F-4D97-AF65-F5344CB8AC3E}">
        <p14:creationId xmlns:p14="http://schemas.microsoft.com/office/powerpoint/2010/main" val="32681468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pPr lvl="1"/>
            <a:r>
              <a:rPr lang="en-US" dirty="0"/>
              <a:t>Step Two: Add any deposits listed in your check registry, but not on your statement.</a:t>
            </a:r>
          </a:p>
        </p:txBody>
      </p:sp>
    </p:spTree>
    <p:extLst>
      <p:ext uri="{BB962C8B-B14F-4D97-AF65-F5344CB8AC3E}">
        <p14:creationId xmlns:p14="http://schemas.microsoft.com/office/powerpoint/2010/main" val="451803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r>
              <a:rPr lang="en-US" dirty="0"/>
              <a:t>Step Three: Subtract any outstanding check/debit purchases.</a:t>
            </a:r>
          </a:p>
        </p:txBody>
      </p:sp>
    </p:spTree>
    <p:extLst>
      <p:ext uri="{BB962C8B-B14F-4D97-AF65-F5344CB8AC3E}">
        <p14:creationId xmlns:p14="http://schemas.microsoft.com/office/powerpoint/2010/main" val="3493664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r>
              <a:rPr lang="en-US" dirty="0"/>
              <a:t>Step Four: Compare balance with your check registry</a:t>
            </a:r>
          </a:p>
        </p:txBody>
      </p:sp>
    </p:spTree>
    <p:extLst>
      <p:ext uri="{BB962C8B-B14F-4D97-AF65-F5344CB8AC3E}">
        <p14:creationId xmlns:p14="http://schemas.microsoft.com/office/powerpoint/2010/main" val="2736567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r>
              <a:rPr lang="en-US" dirty="0"/>
              <a:t>Step Five: Adjust balance to include any service charges or other fees.</a:t>
            </a:r>
          </a:p>
        </p:txBody>
      </p:sp>
    </p:spTree>
    <p:extLst>
      <p:ext uri="{BB962C8B-B14F-4D97-AF65-F5344CB8AC3E}">
        <p14:creationId xmlns:p14="http://schemas.microsoft.com/office/powerpoint/2010/main" val="1304485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2F8C3-47DB-2244-AD43-E21E480E4AEA}"/>
              </a:ext>
            </a:extLst>
          </p:cNvPr>
          <p:cNvSpPr>
            <a:spLocks noGrp="1"/>
          </p:cNvSpPr>
          <p:nvPr>
            <p:ph type="title"/>
          </p:nvPr>
        </p:nvSpPr>
        <p:spPr/>
        <p:txBody>
          <a:bodyPr/>
          <a:lstStyle/>
          <a:p>
            <a:r>
              <a:rPr lang="en-US" dirty="0"/>
              <a:t>Steps in Reconciling an Account</a:t>
            </a:r>
          </a:p>
        </p:txBody>
      </p:sp>
      <p:sp>
        <p:nvSpPr>
          <p:cNvPr id="3" name="Content Placeholder 2">
            <a:extLst>
              <a:ext uri="{FF2B5EF4-FFF2-40B4-BE49-F238E27FC236}">
                <a16:creationId xmlns:a16="http://schemas.microsoft.com/office/drawing/2014/main" id="{12E83A03-DB63-7A4B-8159-3F514881DAD1}"/>
              </a:ext>
            </a:extLst>
          </p:cNvPr>
          <p:cNvSpPr>
            <a:spLocks noGrp="1"/>
          </p:cNvSpPr>
          <p:nvPr>
            <p:ph sz="half" idx="1"/>
          </p:nvPr>
        </p:nvSpPr>
        <p:spPr>
          <a:xfrm>
            <a:off x="737880" y="1420420"/>
            <a:ext cx="10062099" cy="4734318"/>
          </a:xfrm>
        </p:spPr>
        <p:txBody>
          <a:bodyPr/>
          <a:lstStyle/>
          <a:p>
            <a:pPr lvl="1"/>
            <a:r>
              <a:rPr lang="en-US" dirty="0"/>
              <a:t>Step One: Compare your bank statement and check registry to determine which transactions have been  processed.</a:t>
            </a:r>
          </a:p>
          <a:p>
            <a:pPr lvl="1"/>
            <a:r>
              <a:rPr lang="en-US" dirty="0"/>
              <a:t>Step Two: Add any deposits listed in your check registry, but not on your statement.</a:t>
            </a:r>
          </a:p>
          <a:p>
            <a:pPr lvl="1"/>
            <a:r>
              <a:rPr lang="en-US" dirty="0"/>
              <a:t>Step Three: Subtract any outstanding check/debit purchases.</a:t>
            </a:r>
          </a:p>
          <a:p>
            <a:pPr lvl="1"/>
            <a:r>
              <a:rPr lang="en-US" dirty="0"/>
              <a:t>Step Four: Compare balance with your check registry.</a:t>
            </a:r>
          </a:p>
          <a:p>
            <a:pPr lvl="1"/>
            <a:r>
              <a:rPr lang="en-US" dirty="0"/>
              <a:t>Step Five: Adjust balance to include any service charges or other fees.</a:t>
            </a:r>
          </a:p>
          <a:p>
            <a:endParaRPr lang="en-US" dirty="0"/>
          </a:p>
        </p:txBody>
      </p:sp>
    </p:spTree>
    <p:extLst>
      <p:ext uri="{BB962C8B-B14F-4D97-AF65-F5344CB8AC3E}">
        <p14:creationId xmlns:p14="http://schemas.microsoft.com/office/powerpoint/2010/main" val="29589553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Reconciling an Account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Tree>
    <p:extLst>
      <p:ext uri="{BB962C8B-B14F-4D97-AF65-F5344CB8AC3E}">
        <p14:creationId xmlns:p14="http://schemas.microsoft.com/office/powerpoint/2010/main" val="25220924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References/Resources</a:t>
            </a:r>
          </a:p>
        </p:txBody>
      </p:sp>
      <p:sp>
        <p:nvSpPr>
          <p:cNvPr id="6" name="Content Placeholder 5"/>
          <p:cNvSpPr>
            <a:spLocks noGrp="1"/>
          </p:cNvSpPr>
          <p:nvPr>
            <p:ph sz="half" idx="1"/>
          </p:nvPr>
        </p:nvSpPr>
        <p:spPr>
          <a:xfrm>
            <a:off x="740664" y="1420420"/>
            <a:ext cx="11055750" cy="4949900"/>
          </a:xfrm>
        </p:spPr>
        <p:txBody>
          <a:bodyPr>
            <a:normAutofit fontScale="92500" lnSpcReduction="10000"/>
          </a:bodyPr>
          <a:lstStyle/>
          <a:p>
            <a:pPr lvl="1"/>
            <a:r>
              <a:rPr lang="en-US" sz="1600" dirty="0"/>
              <a:t>Images:</a:t>
            </a:r>
          </a:p>
          <a:p>
            <a:pPr lvl="2"/>
            <a:r>
              <a:rPr lang="en-US" sz="1600" dirty="0"/>
              <a:t>Microsoft Office Clip Art: Used with permission from Microsoft</a:t>
            </a:r>
          </a:p>
          <a:p>
            <a:pPr lvl="2"/>
            <a:endParaRPr lang="en-US" sz="1600" dirty="0"/>
          </a:p>
          <a:p>
            <a:pPr lvl="1"/>
            <a:r>
              <a:rPr lang="en-US" sz="1600" dirty="0"/>
              <a:t>Websites:</a:t>
            </a:r>
          </a:p>
          <a:p>
            <a:pPr lvl="2"/>
            <a:r>
              <a:rPr lang="en-US" sz="1600" dirty="0"/>
              <a:t>Financial Literacy Now</a:t>
            </a:r>
          </a:p>
          <a:p>
            <a:pPr marL="457200" lvl="2" indent="0">
              <a:buNone/>
            </a:pPr>
            <a:r>
              <a:rPr lang="en-US" sz="1600" dirty="0">
                <a:hlinkClick r:id="rId3"/>
              </a:rPr>
              <a:t>http://www.financiallitnow.org/index.shtml</a:t>
            </a:r>
            <a:endParaRPr lang="en-US" sz="1600" dirty="0"/>
          </a:p>
          <a:p>
            <a:pPr lvl="2"/>
            <a:endParaRPr lang="en-US" sz="1600" dirty="0"/>
          </a:p>
          <a:p>
            <a:pPr lvl="2"/>
            <a:r>
              <a:rPr lang="en-US" sz="1600" dirty="0"/>
              <a:t>Practical Money Skills</a:t>
            </a:r>
          </a:p>
          <a:p>
            <a:pPr marL="457200" lvl="2" indent="0">
              <a:buNone/>
            </a:pPr>
            <a:r>
              <a:rPr lang="en-US" sz="1600" dirty="0">
                <a:hlinkClick r:id="rId4"/>
              </a:rPr>
              <a:t>https://www.practicalmoneyskills.com</a:t>
            </a:r>
            <a:endParaRPr lang="en-US" sz="1600" dirty="0"/>
          </a:p>
          <a:p>
            <a:pPr lvl="2"/>
            <a:endParaRPr lang="en-US" sz="1600" dirty="0"/>
          </a:p>
          <a:p>
            <a:pPr lvl="2"/>
            <a:r>
              <a:rPr lang="en-US" sz="1600" dirty="0"/>
              <a:t>Credit Union National Association</a:t>
            </a:r>
          </a:p>
          <a:p>
            <a:pPr marL="457200" lvl="2" indent="0">
              <a:buNone/>
            </a:pPr>
            <a:r>
              <a:rPr lang="en-US" sz="1600" dirty="0">
                <a:hlinkClick r:id="rId5"/>
              </a:rPr>
              <a:t>http://anytime.cuna.org/15608/index.php</a:t>
            </a:r>
            <a:endParaRPr lang="en-US" sz="1600" dirty="0"/>
          </a:p>
          <a:p>
            <a:pPr marL="457200" lvl="2" indent="0">
              <a:buNone/>
            </a:pPr>
            <a:r>
              <a:rPr lang="en-US" sz="1600" dirty="0">
                <a:hlinkClick r:id="rId6"/>
              </a:rPr>
              <a:t>http://anytime.cuna.org/15111/checking/checkbook_reconciling.htm</a:t>
            </a:r>
            <a:endParaRPr lang="en-US" sz="1600" dirty="0"/>
          </a:p>
          <a:p>
            <a:pPr lvl="2"/>
            <a:endParaRPr lang="en-US" sz="1600" dirty="0"/>
          </a:p>
          <a:p>
            <a:pPr marL="400050" lvl="1" indent="-285750"/>
            <a:r>
              <a:rPr lang="en-US" sz="1600" dirty="0"/>
              <a:t>YouTube</a:t>
            </a:r>
          </a:p>
          <a:p>
            <a:pPr lvl="2"/>
            <a:r>
              <a:rPr lang="en-US" sz="1600" dirty="0"/>
              <a:t>How to Balance a Checkbook : How to Reconcile a Checkbook</a:t>
            </a:r>
          </a:p>
          <a:p>
            <a:pPr marL="457200" lvl="2" indent="0">
              <a:buNone/>
            </a:pPr>
            <a:r>
              <a:rPr lang="en-US" sz="1600" dirty="0"/>
              <a:t>Running Time: (4:03) Release Date: 10/18/2007</a:t>
            </a:r>
          </a:p>
          <a:p>
            <a:pPr marL="457200" lvl="2" indent="0">
              <a:buNone/>
            </a:pPr>
            <a:r>
              <a:rPr lang="en-US" sz="1600" dirty="0">
                <a:hlinkClick r:id="rId7"/>
              </a:rPr>
              <a:t>http://www.youtube.com/watch?v=0eciD5AhRUI</a:t>
            </a:r>
            <a:endParaRPr lang="en-US" sz="1600" dirty="0"/>
          </a:p>
          <a:p>
            <a:pPr lvl="2"/>
            <a:endParaRPr lang="en-US" sz="1600" dirty="0"/>
          </a:p>
          <a:p>
            <a:pPr lvl="2"/>
            <a:endParaRPr lang="en-US" sz="1600" dirty="0"/>
          </a:p>
          <a:p>
            <a:pPr marL="457200" lvl="2" indent="0">
              <a:buNone/>
            </a:pPr>
            <a:endParaRPr lang="en-US" sz="1600" dirty="0"/>
          </a:p>
          <a:p>
            <a:pPr marL="457200" lvl="2" indent="0">
              <a:buNone/>
            </a:pPr>
            <a:endParaRPr lang="en-US" sz="1600" dirty="0"/>
          </a:p>
          <a:p>
            <a:pPr marL="457200" lvl="2" indent="0">
              <a:buNone/>
            </a:pPr>
            <a:endParaRPr lang="en-US" sz="1900" dirty="0"/>
          </a:p>
          <a:p>
            <a:pPr marL="457200" lvl="2" indent="0">
              <a:buNone/>
            </a:pPr>
            <a:endParaRPr lang="en-US" sz="1900" dirty="0"/>
          </a:p>
          <a:p>
            <a:pPr marL="457200" lvl="2" indent="0">
              <a:buNone/>
            </a:pPr>
            <a:endParaRPr lang="en-US" sz="1900" dirty="0"/>
          </a:p>
          <a:p>
            <a:pPr marL="457200" lvl="2" indent="0">
              <a:buNone/>
            </a:pPr>
            <a:endParaRPr lang="en-US" sz="1900" dirty="0"/>
          </a:p>
          <a:p>
            <a:pPr lvl="2"/>
            <a:endParaRPr lang="en-US" sz="2400" dirty="0"/>
          </a:p>
          <a:p>
            <a:pPr lvl="1"/>
            <a:endParaRPr lang="en-US" sz="2400" dirty="0"/>
          </a:p>
        </p:txBody>
      </p:sp>
    </p:spTree>
    <p:extLst>
      <p:ext uri="{BB962C8B-B14F-4D97-AF65-F5344CB8AC3E}">
        <p14:creationId xmlns:p14="http://schemas.microsoft.com/office/powerpoint/2010/main" val="842542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Know the amount of money in your account</a:t>
            </a:r>
          </a:p>
          <a:p>
            <a:pPr lvl="1"/>
            <a:r>
              <a:rPr lang="en-US" dirty="0"/>
              <a:t>Verify the balance on your check register and statement are correct</a:t>
            </a:r>
          </a:p>
          <a:p>
            <a:pPr lvl="1"/>
            <a:r>
              <a:rPr lang="en-US" dirty="0"/>
              <a:t>Aware of your account activity (wrong charges, duplicate charges, bank fees)</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Reasons to Reconcile</a:t>
            </a:r>
          </a:p>
        </p:txBody>
      </p:sp>
    </p:spTree>
    <p:extLst>
      <p:ext uri="{BB962C8B-B14F-4D97-AF65-F5344CB8AC3E}">
        <p14:creationId xmlns:p14="http://schemas.microsoft.com/office/powerpoint/2010/main" val="1770115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1"/>
          </p:nvPr>
        </p:nvSpPr>
        <p:spPr>
          <a:xfrm>
            <a:off x="737880" y="1420420"/>
            <a:ext cx="10062235" cy="4734318"/>
          </a:xfrm>
        </p:spPr>
        <p:txBody>
          <a:bodyPr>
            <a:noAutofit/>
          </a:bodyPr>
          <a:lstStyle/>
          <a:p>
            <a:pPr lvl="1"/>
            <a:r>
              <a:rPr lang="en-US" dirty="0"/>
              <a:t>Check Register</a:t>
            </a:r>
          </a:p>
          <a:p>
            <a:pPr lvl="1"/>
            <a:r>
              <a:rPr lang="en-US" dirty="0"/>
              <a:t>ATM Receipts</a:t>
            </a:r>
          </a:p>
          <a:p>
            <a:pPr lvl="1"/>
            <a:r>
              <a:rPr lang="en-US" dirty="0"/>
              <a:t>Deposit Slips</a:t>
            </a:r>
          </a:p>
          <a:p>
            <a:pPr lvl="1"/>
            <a:r>
              <a:rPr lang="en-US" dirty="0"/>
              <a:t>Current Bank Statement</a:t>
            </a:r>
          </a:p>
          <a:p>
            <a:pPr lvl="1"/>
            <a:r>
              <a:rPr lang="en-US" dirty="0"/>
              <a:t>Calculator</a:t>
            </a:r>
          </a:p>
          <a:p>
            <a:pPr lvl="1"/>
            <a:r>
              <a:rPr lang="en-US" dirty="0"/>
              <a:t>Pen/Pencil</a:t>
            </a:r>
          </a:p>
        </p:txBody>
      </p:sp>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Things Needed to Reconcile</a:t>
            </a:r>
          </a:p>
        </p:txBody>
      </p:sp>
    </p:spTree>
    <p:extLst>
      <p:ext uri="{BB962C8B-B14F-4D97-AF65-F5344CB8AC3E}">
        <p14:creationId xmlns:p14="http://schemas.microsoft.com/office/powerpoint/2010/main" val="226374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9B409887-4758-8E46-874C-150712764AED}"/>
              </a:ext>
            </a:extLst>
          </p:cNvPr>
          <p:cNvSpPr/>
          <p:nvPr/>
        </p:nvSpPr>
        <p:spPr>
          <a:xfrm>
            <a:off x="2400301" y="1442273"/>
            <a:ext cx="2209800" cy="892713"/>
          </a:xfrm>
          <a:custGeom>
            <a:avLst/>
            <a:gdLst/>
            <a:ahLst/>
            <a:cxnLst/>
            <a:rect l="l" t="t" r="r" b="b"/>
            <a:pathLst>
              <a:path w="2209800" h="1066800">
                <a:moveTo>
                  <a:pt x="0" y="533400"/>
                </a:moveTo>
                <a:lnTo>
                  <a:pt x="6934" y="473306"/>
                </a:lnTo>
                <a:lnTo>
                  <a:pt x="27238" y="415164"/>
                </a:lnTo>
                <a:lnTo>
                  <a:pt x="60168" y="359335"/>
                </a:lnTo>
                <a:lnTo>
                  <a:pt x="104975" y="306178"/>
                </a:lnTo>
                <a:lnTo>
                  <a:pt x="160915" y="256054"/>
                </a:lnTo>
                <a:lnTo>
                  <a:pt x="192826" y="232242"/>
                </a:lnTo>
                <a:lnTo>
                  <a:pt x="227240" y="209323"/>
                </a:lnTo>
                <a:lnTo>
                  <a:pt x="264065" y="187342"/>
                </a:lnTo>
                <a:lnTo>
                  <a:pt x="303206" y="166344"/>
                </a:lnTo>
                <a:lnTo>
                  <a:pt x="344570" y="146375"/>
                </a:lnTo>
                <a:lnTo>
                  <a:pt x="388065" y="127480"/>
                </a:lnTo>
                <a:lnTo>
                  <a:pt x="433597" y="109702"/>
                </a:lnTo>
                <a:lnTo>
                  <a:pt x="481072" y="93088"/>
                </a:lnTo>
                <a:lnTo>
                  <a:pt x="530397" y="77683"/>
                </a:lnTo>
                <a:lnTo>
                  <a:pt x="581480" y="63531"/>
                </a:lnTo>
                <a:lnTo>
                  <a:pt x="634226" y="50678"/>
                </a:lnTo>
                <a:lnTo>
                  <a:pt x="688543" y="39168"/>
                </a:lnTo>
                <a:lnTo>
                  <a:pt x="744337" y="29046"/>
                </a:lnTo>
                <a:lnTo>
                  <a:pt x="801515" y="20358"/>
                </a:lnTo>
                <a:lnTo>
                  <a:pt x="859983" y="13149"/>
                </a:lnTo>
                <a:lnTo>
                  <a:pt x="919649" y="7464"/>
                </a:lnTo>
                <a:lnTo>
                  <a:pt x="980420" y="3347"/>
                </a:lnTo>
                <a:lnTo>
                  <a:pt x="1042201" y="844"/>
                </a:lnTo>
                <a:lnTo>
                  <a:pt x="1104900" y="0"/>
                </a:lnTo>
                <a:lnTo>
                  <a:pt x="1167598" y="844"/>
                </a:lnTo>
                <a:lnTo>
                  <a:pt x="1229379" y="3347"/>
                </a:lnTo>
                <a:lnTo>
                  <a:pt x="1290150" y="7464"/>
                </a:lnTo>
                <a:lnTo>
                  <a:pt x="1349816" y="13149"/>
                </a:lnTo>
                <a:lnTo>
                  <a:pt x="1408284" y="20358"/>
                </a:lnTo>
                <a:lnTo>
                  <a:pt x="1465462" y="29046"/>
                </a:lnTo>
                <a:lnTo>
                  <a:pt x="1521256" y="39168"/>
                </a:lnTo>
                <a:lnTo>
                  <a:pt x="1575573" y="50678"/>
                </a:lnTo>
                <a:lnTo>
                  <a:pt x="1628319" y="63531"/>
                </a:lnTo>
                <a:lnTo>
                  <a:pt x="1679402" y="77683"/>
                </a:lnTo>
                <a:lnTo>
                  <a:pt x="1728727" y="93088"/>
                </a:lnTo>
                <a:lnTo>
                  <a:pt x="1776202" y="109702"/>
                </a:lnTo>
                <a:lnTo>
                  <a:pt x="1821734" y="127480"/>
                </a:lnTo>
                <a:lnTo>
                  <a:pt x="1865229" y="146375"/>
                </a:lnTo>
                <a:lnTo>
                  <a:pt x="1906593" y="166344"/>
                </a:lnTo>
                <a:lnTo>
                  <a:pt x="1945734" y="187342"/>
                </a:lnTo>
                <a:lnTo>
                  <a:pt x="1982559" y="209323"/>
                </a:lnTo>
                <a:lnTo>
                  <a:pt x="2016973" y="232242"/>
                </a:lnTo>
                <a:lnTo>
                  <a:pt x="2048884" y="256054"/>
                </a:lnTo>
                <a:lnTo>
                  <a:pt x="2078199" y="280714"/>
                </a:lnTo>
                <a:lnTo>
                  <a:pt x="2128666" y="332400"/>
                </a:lnTo>
                <a:lnTo>
                  <a:pt x="2167628" y="386938"/>
                </a:lnTo>
                <a:lnTo>
                  <a:pt x="2194338" y="443969"/>
                </a:lnTo>
                <a:lnTo>
                  <a:pt x="2208050" y="503131"/>
                </a:lnTo>
                <a:lnTo>
                  <a:pt x="2209800" y="533400"/>
                </a:lnTo>
                <a:lnTo>
                  <a:pt x="2208050" y="563668"/>
                </a:lnTo>
                <a:lnTo>
                  <a:pt x="2202865" y="593493"/>
                </a:lnTo>
                <a:lnTo>
                  <a:pt x="2182561" y="651635"/>
                </a:lnTo>
                <a:lnTo>
                  <a:pt x="2149631" y="707464"/>
                </a:lnTo>
                <a:lnTo>
                  <a:pt x="2104824" y="760621"/>
                </a:lnTo>
                <a:lnTo>
                  <a:pt x="2048884" y="810745"/>
                </a:lnTo>
                <a:lnTo>
                  <a:pt x="2016973" y="834557"/>
                </a:lnTo>
                <a:lnTo>
                  <a:pt x="1982559" y="857476"/>
                </a:lnTo>
                <a:lnTo>
                  <a:pt x="1945734" y="879457"/>
                </a:lnTo>
                <a:lnTo>
                  <a:pt x="1906593" y="900455"/>
                </a:lnTo>
                <a:lnTo>
                  <a:pt x="1865229" y="920424"/>
                </a:lnTo>
                <a:lnTo>
                  <a:pt x="1821734" y="939319"/>
                </a:lnTo>
                <a:lnTo>
                  <a:pt x="1776202" y="957097"/>
                </a:lnTo>
                <a:lnTo>
                  <a:pt x="1728727" y="973711"/>
                </a:lnTo>
                <a:lnTo>
                  <a:pt x="1679402" y="989116"/>
                </a:lnTo>
                <a:lnTo>
                  <a:pt x="1628319" y="1003268"/>
                </a:lnTo>
                <a:lnTo>
                  <a:pt x="1575573" y="1016121"/>
                </a:lnTo>
                <a:lnTo>
                  <a:pt x="1521256" y="1027631"/>
                </a:lnTo>
                <a:lnTo>
                  <a:pt x="1465462" y="1037753"/>
                </a:lnTo>
                <a:lnTo>
                  <a:pt x="1408284" y="1046441"/>
                </a:lnTo>
                <a:lnTo>
                  <a:pt x="1349816" y="1053650"/>
                </a:lnTo>
                <a:lnTo>
                  <a:pt x="1290150" y="1059335"/>
                </a:lnTo>
                <a:lnTo>
                  <a:pt x="1229379" y="1063452"/>
                </a:lnTo>
                <a:lnTo>
                  <a:pt x="1167598" y="1065955"/>
                </a:lnTo>
                <a:lnTo>
                  <a:pt x="1104900" y="1066800"/>
                </a:lnTo>
                <a:lnTo>
                  <a:pt x="1042201" y="1065955"/>
                </a:lnTo>
                <a:lnTo>
                  <a:pt x="980420" y="1063452"/>
                </a:lnTo>
                <a:lnTo>
                  <a:pt x="919649" y="1059335"/>
                </a:lnTo>
                <a:lnTo>
                  <a:pt x="859983" y="1053650"/>
                </a:lnTo>
                <a:lnTo>
                  <a:pt x="801515" y="1046441"/>
                </a:lnTo>
                <a:lnTo>
                  <a:pt x="744337" y="1037753"/>
                </a:lnTo>
                <a:lnTo>
                  <a:pt x="688543" y="1027631"/>
                </a:lnTo>
                <a:lnTo>
                  <a:pt x="634226" y="1016121"/>
                </a:lnTo>
                <a:lnTo>
                  <a:pt x="581480" y="1003268"/>
                </a:lnTo>
                <a:lnTo>
                  <a:pt x="530397" y="989116"/>
                </a:lnTo>
                <a:lnTo>
                  <a:pt x="481072" y="973711"/>
                </a:lnTo>
                <a:lnTo>
                  <a:pt x="433597" y="957097"/>
                </a:lnTo>
                <a:lnTo>
                  <a:pt x="388065" y="939319"/>
                </a:lnTo>
                <a:lnTo>
                  <a:pt x="344570" y="920424"/>
                </a:lnTo>
                <a:lnTo>
                  <a:pt x="303206" y="900455"/>
                </a:lnTo>
                <a:lnTo>
                  <a:pt x="264065" y="879457"/>
                </a:lnTo>
                <a:lnTo>
                  <a:pt x="227240" y="857476"/>
                </a:lnTo>
                <a:lnTo>
                  <a:pt x="192826" y="834557"/>
                </a:lnTo>
                <a:lnTo>
                  <a:pt x="160915" y="810745"/>
                </a:lnTo>
                <a:lnTo>
                  <a:pt x="131600" y="786085"/>
                </a:lnTo>
                <a:lnTo>
                  <a:pt x="81133" y="734399"/>
                </a:lnTo>
                <a:lnTo>
                  <a:pt x="42171" y="679861"/>
                </a:lnTo>
                <a:lnTo>
                  <a:pt x="15461" y="622830"/>
                </a:lnTo>
                <a:lnTo>
                  <a:pt x="1749" y="563668"/>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410441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E3BE8FE2-0D6C-4941-9BBE-1E886B0C78FC}"/>
              </a:ext>
            </a:extLst>
          </p:cNvPr>
          <p:cNvSpPr/>
          <p:nvPr/>
        </p:nvSpPr>
        <p:spPr>
          <a:xfrm>
            <a:off x="4523014" y="1311644"/>
            <a:ext cx="3331030" cy="1143000"/>
          </a:xfrm>
          <a:custGeom>
            <a:avLst/>
            <a:gdLst/>
            <a:ahLst/>
            <a:cxnLst/>
            <a:rect l="l" t="t" r="r" b="b"/>
            <a:pathLst>
              <a:path w="4114800" h="1143000">
                <a:moveTo>
                  <a:pt x="0" y="571500"/>
                </a:moveTo>
                <a:lnTo>
                  <a:pt x="4949" y="531546"/>
                </a:lnTo>
                <a:lnTo>
                  <a:pt x="19580" y="492332"/>
                </a:lnTo>
                <a:lnTo>
                  <a:pt x="43566" y="453949"/>
                </a:lnTo>
                <a:lnTo>
                  <a:pt x="76580" y="416487"/>
                </a:lnTo>
                <a:lnTo>
                  <a:pt x="118297" y="380037"/>
                </a:lnTo>
                <a:lnTo>
                  <a:pt x="168389" y="344690"/>
                </a:lnTo>
                <a:lnTo>
                  <a:pt x="226531" y="310536"/>
                </a:lnTo>
                <a:lnTo>
                  <a:pt x="292395" y="277666"/>
                </a:lnTo>
                <a:lnTo>
                  <a:pt x="328122" y="261741"/>
                </a:lnTo>
                <a:lnTo>
                  <a:pt x="365656" y="246171"/>
                </a:lnTo>
                <a:lnTo>
                  <a:pt x="404959" y="230967"/>
                </a:lnTo>
                <a:lnTo>
                  <a:pt x="445988" y="216141"/>
                </a:lnTo>
                <a:lnTo>
                  <a:pt x="488703" y="201704"/>
                </a:lnTo>
                <a:lnTo>
                  <a:pt x="533063" y="187667"/>
                </a:lnTo>
                <a:lnTo>
                  <a:pt x="579027" y="174042"/>
                </a:lnTo>
                <a:lnTo>
                  <a:pt x="626556" y="160840"/>
                </a:lnTo>
                <a:lnTo>
                  <a:pt x="675606" y="148072"/>
                </a:lnTo>
                <a:lnTo>
                  <a:pt x="726139" y="135749"/>
                </a:lnTo>
                <a:lnTo>
                  <a:pt x="778113" y="123884"/>
                </a:lnTo>
                <a:lnTo>
                  <a:pt x="831487" y="112487"/>
                </a:lnTo>
                <a:lnTo>
                  <a:pt x="886221" y="101570"/>
                </a:lnTo>
                <a:lnTo>
                  <a:pt x="942273" y="91144"/>
                </a:lnTo>
                <a:lnTo>
                  <a:pt x="999604" y="81220"/>
                </a:lnTo>
                <a:lnTo>
                  <a:pt x="1058172" y="71810"/>
                </a:lnTo>
                <a:lnTo>
                  <a:pt x="1117936" y="62924"/>
                </a:lnTo>
                <a:lnTo>
                  <a:pt x="1178855" y="54575"/>
                </a:lnTo>
                <a:lnTo>
                  <a:pt x="1240889" y="46774"/>
                </a:lnTo>
                <a:lnTo>
                  <a:pt x="1303998" y="39532"/>
                </a:lnTo>
                <a:lnTo>
                  <a:pt x="1368139" y="32859"/>
                </a:lnTo>
                <a:lnTo>
                  <a:pt x="1433273" y="26769"/>
                </a:lnTo>
                <a:lnTo>
                  <a:pt x="1499358" y="21272"/>
                </a:lnTo>
                <a:lnTo>
                  <a:pt x="1566354" y="16379"/>
                </a:lnTo>
                <a:lnTo>
                  <a:pt x="1634220" y="12101"/>
                </a:lnTo>
                <a:lnTo>
                  <a:pt x="1702915" y="8451"/>
                </a:lnTo>
                <a:lnTo>
                  <a:pt x="1772398" y="5438"/>
                </a:lnTo>
                <a:lnTo>
                  <a:pt x="1842629" y="3076"/>
                </a:lnTo>
                <a:lnTo>
                  <a:pt x="1913567" y="1374"/>
                </a:lnTo>
                <a:lnTo>
                  <a:pt x="1985171" y="345"/>
                </a:lnTo>
                <a:lnTo>
                  <a:pt x="2057400" y="0"/>
                </a:lnTo>
                <a:lnTo>
                  <a:pt x="2129628" y="345"/>
                </a:lnTo>
                <a:lnTo>
                  <a:pt x="2201232" y="1374"/>
                </a:lnTo>
                <a:lnTo>
                  <a:pt x="2272170" y="3076"/>
                </a:lnTo>
                <a:lnTo>
                  <a:pt x="2342401" y="5438"/>
                </a:lnTo>
                <a:lnTo>
                  <a:pt x="2411884" y="8451"/>
                </a:lnTo>
                <a:lnTo>
                  <a:pt x="2480579" y="12101"/>
                </a:lnTo>
                <a:lnTo>
                  <a:pt x="2548445" y="16379"/>
                </a:lnTo>
                <a:lnTo>
                  <a:pt x="2615441" y="21272"/>
                </a:lnTo>
                <a:lnTo>
                  <a:pt x="2681526" y="26769"/>
                </a:lnTo>
                <a:lnTo>
                  <a:pt x="2746660" y="32859"/>
                </a:lnTo>
                <a:lnTo>
                  <a:pt x="2810801" y="39532"/>
                </a:lnTo>
                <a:lnTo>
                  <a:pt x="2873910" y="46774"/>
                </a:lnTo>
                <a:lnTo>
                  <a:pt x="2935944" y="54575"/>
                </a:lnTo>
                <a:lnTo>
                  <a:pt x="2996863" y="62924"/>
                </a:lnTo>
                <a:lnTo>
                  <a:pt x="3056627" y="71810"/>
                </a:lnTo>
                <a:lnTo>
                  <a:pt x="3115195" y="81220"/>
                </a:lnTo>
                <a:lnTo>
                  <a:pt x="3172526" y="91144"/>
                </a:lnTo>
                <a:lnTo>
                  <a:pt x="3228578" y="101570"/>
                </a:lnTo>
                <a:lnTo>
                  <a:pt x="3283312" y="112487"/>
                </a:lnTo>
                <a:lnTo>
                  <a:pt x="3336686" y="123884"/>
                </a:lnTo>
                <a:lnTo>
                  <a:pt x="3388660" y="135749"/>
                </a:lnTo>
                <a:lnTo>
                  <a:pt x="3439193" y="148072"/>
                </a:lnTo>
                <a:lnTo>
                  <a:pt x="3488243" y="160840"/>
                </a:lnTo>
                <a:lnTo>
                  <a:pt x="3535772" y="174042"/>
                </a:lnTo>
                <a:lnTo>
                  <a:pt x="3581736" y="187667"/>
                </a:lnTo>
                <a:lnTo>
                  <a:pt x="3626096" y="201704"/>
                </a:lnTo>
                <a:lnTo>
                  <a:pt x="3668811" y="216141"/>
                </a:lnTo>
                <a:lnTo>
                  <a:pt x="3709840" y="230967"/>
                </a:lnTo>
                <a:lnTo>
                  <a:pt x="3749143" y="246171"/>
                </a:lnTo>
                <a:lnTo>
                  <a:pt x="3786677" y="261741"/>
                </a:lnTo>
                <a:lnTo>
                  <a:pt x="3822404" y="277666"/>
                </a:lnTo>
                <a:lnTo>
                  <a:pt x="3888268" y="310536"/>
                </a:lnTo>
                <a:lnTo>
                  <a:pt x="3946410" y="344690"/>
                </a:lnTo>
                <a:lnTo>
                  <a:pt x="3996502" y="380037"/>
                </a:lnTo>
                <a:lnTo>
                  <a:pt x="4038219" y="416487"/>
                </a:lnTo>
                <a:lnTo>
                  <a:pt x="4071233" y="453949"/>
                </a:lnTo>
                <a:lnTo>
                  <a:pt x="4095219" y="492332"/>
                </a:lnTo>
                <a:lnTo>
                  <a:pt x="4109850" y="531546"/>
                </a:lnTo>
                <a:lnTo>
                  <a:pt x="4114800" y="571500"/>
                </a:lnTo>
                <a:lnTo>
                  <a:pt x="4113555" y="591563"/>
                </a:lnTo>
                <a:lnTo>
                  <a:pt x="4109850" y="611453"/>
                </a:lnTo>
                <a:lnTo>
                  <a:pt x="4095219" y="650667"/>
                </a:lnTo>
                <a:lnTo>
                  <a:pt x="4071233" y="689050"/>
                </a:lnTo>
                <a:lnTo>
                  <a:pt x="4038219" y="726512"/>
                </a:lnTo>
                <a:lnTo>
                  <a:pt x="3996502" y="762962"/>
                </a:lnTo>
                <a:lnTo>
                  <a:pt x="3946410" y="798309"/>
                </a:lnTo>
                <a:lnTo>
                  <a:pt x="3888268" y="832463"/>
                </a:lnTo>
                <a:lnTo>
                  <a:pt x="3822404" y="865333"/>
                </a:lnTo>
                <a:lnTo>
                  <a:pt x="3786677" y="881258"/>
                </a:lnTo>
                <a:lnTo>
                  <a:pt x="3749143" y="896828"/>
                </a:lnTo>
                <a:lnTo>
                  <a:pt x="3709840" y="912032"/>
                </a:lnTo>
                <a:lnTo>
                  <a:pt x="3668811" y="926858"/>
                </a:lnTo>
                <a:lnTo>
                  <a:pt x="3626096" y="941295"/>
                </a:lnTo>
                <a:lnTo>
                  <a:pt x="3581736" y="955332"/>
                </a:lnTo>
                <a:lnTo>
                  <a:pt x="3535772" y="968957"/>
                </a:lnTo>
                <a:lnTo>
                  <a:pt x="3488243" y="982159"/>
                </a:lnTo>
                <a:lnTo>
                  <a:pt x="3439193" y="994927"/>
                </a:lnTo>
                <a:lnTo>
                  <a:pt x="3388660" y="1007250"/>
                </a:lnTo>
                <a:lnTo>
                  <a:pt x="3336686" y="1019115"/>
                </a:lnTo>
                <a:lnTo>
                  <a:pt x="3283312" y="1030512"/>
                </a:lnTo>
                <a:lnTo>
                  <a:pt x="3228578" y="1041429"/>
                </a:lnTo>
                <a:lnTo>
                  <a:pt x="3172526" y="1051855"/>
                </a:lnTo>
                <a:lnTo>
                  <a:pt x="3115195" y="1061779"/>
                </a:lnTo>
                <a:lnTo>
                  <a:pt x="3056627" y="1071189"/>
                </a:lnTo>
                <a:lnTo>
                  <a:pt x="2996863" y="1080075"/>
                </a:lnTo>
                <a:lnTo>
                  <a:pt x="2935944" y="1088424"/>
                </a:lnTo>
                <a:lnTo>
                  <a:pt x="2873910" y="1096225"/>
                </a:lnTo>
                <a:lnTo>
                  <a:pt x="2810801" y="1103467"/>
                </a:lnTo>
                <a:lnTo>
                  <a:pt x="2746660" y="1110140"/>
                </a:lnTo>
                <a:lnTo>
                  <a:pt x="2681526" y="1116230"/>
                </a:lnTo>
                <a:lnTo>
                  <a:pt x="2615441" y="1121727"/>
                </a:lnTo>
                <a:lnTo>
                  <a:pt x="2548445" y="1126620"/>
                </a:lnTo>
                <a:lnTo>
                  <a:pt x="2480579" y="1130898"/>
                </a:lnTo>
                <a:lnTo>
                  <a:pt x="2411884" y="1134548"/>
                </a:lnTo>
                <a:lnTo>
                  <a:pt x="2342401" y="1137561"/>
                </a:lnTo>
                <a:lnTo>
                  <a:pt x="2272170" y="1139923"/>
                </a:lnTo>
                <a:lnTo>
                  <a:pt x="2201232" y="1141625"/>
                </a:lnTo>
                <a:lnTo>
                  <a:pt x="2129628" y="1142654"/>
                </a:lnTo>
                <a:lnTo>
                  <a:pt x="2057400" y="1143000"/>
                </a:lnTo>
                <a:lnTo>
                  <a:pt x="1985171" y="1142654"/>
                </a:lnTo>
                <a:lnTo>
                  <a:pt x="1913567" y="1141625"/>
                </a:lnTo>
                <a:lnTo>
                  <a:pt x="1842629" y="1139923"/>
                </a:lnTo>
                <a:lnTo>
                  <a:pt x="1772398" y="1137561"/>
                </a:lnTo>
                <a:lnTo>
                  <a:pt x="1702915" y="1134548"/>
                </a:lnTo>
                <a:lnTo>
                  <a:pt x="1634220" y="1130898"/>
                </a:lnTo>
                <a:lnTo>
                  <a:pt x="1566354" y="1126620"/>
                </a:lnTo>
                <a:lnTo>
                  <a:pt x="1499358" y="1121727"/>
                </a:lnTo>
                <a:lnTo>
                  <a:pt x="1433273" y="1116230"/>
                </a:lnTo>
                <a:lnTo>
                  <a:pt x="1368139" y="1110140"/>
                </a:lnTo>
                <a:lnTo>
                  <a:pt x="1303998" y="1103468"/>
                </a:lnTo>
                <a:lnTo>
                  <a:pt x="1240889" y="1096225"/>
                </a:lnTo>
                <a:lnTo>
                  <a:pt x="1178855" y="1088424"/>
                </a:lnTo>
                <a:lnTo>
                  <a:pt x="1117936" y="1080075"/>
                </a:lnTo>
                <a:lnTo>
                  <a:pt x="1058172" y="1071190"/>
                </a:lnTo>
                <a:lnTo>
                  <a:pt x="999604" y="1061780"/>
                </a:lnTo>
                <a:lnTo>
                  <a:pt x="942273" y="1051856"/>
                </a:lnTo>
                <a:lnTo>
                  <a:pt x="886221" y="1041430"/>
                </a:lnTo>
                <a:lnTo>
                  <a:pt x="831487" y="1030512"/>
                </a:lnTo>
                <a:lnTo>
                  <a:pt x="778113" y="1019116"/>
                </a:lnTo>
                <a:lnTo>
                  <a:pt x="726139" y="1007251"/>
                </a:lnTo>
                <a:lnTo>
                  <a:pt x="675606" y="994929"/>
                </a:lnTo>
                <a:lnTo>
                  <a:pt x="626556" y="982161"/>
                </a:lnTo>
                <a:lnTo>
                  <a:pt x="579027" y="968959"/>
                </a:lnTo>
                <a:lnTo>
                  <a:pt x="533063" y="955334"/>
                </a:lnTo>
                <a:lnTo>
                  <a:pt x="488703" y="941297"/>
                </a:lnTo>
                <a:lnTo>
                  <a:pt x="445988" y="926860"/>
                </a:lnTo>
                <a:lnTo>
                  <a:pt x="404959" y="912035"/>
                </a:lnTo>
                <a:lnTo>
                  <a:pt x="365656" y="896831"/>
                </a:lnTo>
                <a:lnTo>
                  <a:pt x="328122" y="881261"/>
                </a:lnTo>
                <a:lnTo>
                  <a:pt x="292395" y="865336"/>
                </a:lnTo>
                <a:lnTo>
                  <a:pt x="226531" y="832467"/>
                </a:lnTo>
                <a:lnTo>
                  <a:pt x="168389" y="798314"/>
                </a:lnTo>
                <a:lnTo>
                  <a:pt x="118297" y="762968"/>
                </a:lnTo>
                <a:lnTo>
                  <a:pt x="76580" y="726519"/>
                </a:lnTo>
                <a:lnTo>
                  <a:pt x="43566" y="689059"/>
                </a:lnTo>
                <a:lnTo>
                  <a:pt x="19580" y="650677"/>
                </a:lnTo>
                <a:lnTo>
                  <a:pt x="4949" y="611464"/>
                </a:lnTo>
                <a:lnTo>
                  <a:pt x="0" y="571512"/>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1844502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9C357180-1144-7F45-AEFE-70249BD53411}"/>
              </a:ext>
            </a:extLst>
          </p:cNvPr>
          <p:cNvSpPr/>
          <p:nvPr/>
        </p:nvSpPr>
        <p:spPr>
          <a:xfrm>
            <a:off x="7756070" y="1311644"/>
            <a:ext cx="1845130" cy="925370"/>
          </a:xfrm>
          <a:custGeom>
            <a:avLst/>
            <a:gdLst/>
            <a:ahLst/>
            <a:cxnLst/>
            <a:rect l="l" t="t" r="r" b="b"/>
            <a:pathLst>
              <a:path w="2895600" h="1066800">
                <a:moveTo>
                  <a:pt x="0" y="533400"/>
                </a:moveTo>
                <a:lnTo>
                  <a:pt x="6257" y="483479"/>
                </a:lnTo>
                <a:lnTo>
                  <a:pt x="24657" y="434856"/>
                </a:lnTo>
                <a:lnTo>
                  <a:pt x="54645" y="387736"/>
                </a:lnTo>
                <a:lnTo>
                  <a:pt x="95663" y="342324"/>
                </a:lnTo>
                <a:lnTo>
                  <a:pt x="147157" y="298823"/>
                </a:lnTo>
                <a:lnTo>
                  <a:pt x="208568" y="257441"/>
                </a:lnTo>
                <a:lnTo>
                  <a:pt x="242820" y="237607"/>
                </a:lnTo>
                <a:lnTo>
                  <a:pt x="279343" y="218380"/>
                </a:lnTo>
                <a:lnTo>
                  <a:pt x="318067" y="199785"/>
                </a:lnTo>
                <a:lnTo>
                  <a:pt x="358923" y="181847"/>
                </a:lnTo>
                <a:lnTo>
                  <a:pt x="401841" y="164592"/>
                </a:lnTo>
                <a:lnTo>
                  <a:pt x="446753" y="148046"/>
                </a:lnTo>
                <a:lnTo>
                  <a:pt x="493588" y="132234"/>
                </a:lnTo>
                <a:lnTo>
                  <a:pt x="542277" y="117181"/>
                </a:lnTo>
                <a:lnTo>
                  <a:pt x="592750" y="102915"/>
                </a:lnTo>
                <a:lnTo>
                  <a:pt x="644938" y="89459"/>
                </a:lnTo>
                <a:lnTo>
                  <a:pt x="698772" y="76840"/>
                </a:lnTo>
                <a:lnTo>
                  <a:pt x="754181" y="65083"/>
                </a:lnTo>
                <a:lnTo>
                  <a:pt x="811096" y="54215"/>
                </a:lnTo>
                <a:lnTo>
                  <a:pt x="869448" y="44260"/>
                </a:lnTo>
                <a:lnTo>
                  <a:pt x="929168" y="35244"/>
                </a:lnTo>
                <a:lnTo>
                  <a:pt x="990185" y="27193"/>
                </a:lnTo>
                <a:lnTo>
                  <a:pt x="1052430" y="20132"/>
                </a:lnTo>
                <a:lnTo>
                  <a:pt x="1115834" y="14087"/>
                </a:lnTo>
                <a:lnTo>
                  <a:pt x="1180327" y="9084"/>
                </a:lnTo>
                <a:lnTo>
                  <a:pt x="1245840" y="5148"/>
                </a:lnTo>
                <a:lnTo>
                  <a:pt x="1312302" y="2305"/>
                </a:lnTo>
                <a:lnTo>
                  <a:pt x="1379645" y="580"/>
                </a:lnTo>
                <a:lnTo>
                  <a:pt x="1447800" y="0"/>
                </a:lnTo>
                <a:lnTo>
                  <a:pt x="1515955" y="580"/>
                </a:lnTo>
                <a:lnTo>
                  <a:pt x="1583299" y="2305"/>
                </a:lnTo>
                <a:lnTo>
                  <a:pt x="1649762" y="5148"/>
                </a:lnTo>
                <a:lnTo>
                  <a:pt x="1715275" y="9084"/>
                </a:lnTo>
                <a:lnTo>
                  <a:pt x="1779769" y="14087"/>
                </a:lnTo>
                <a:lnTo>
                  <a:pt x="1843173" y="20132"/>
                </a:lnTo>
                <a:lnTo>
                  <a:pt x="1905419" y="27193"/>
                </a:lnTo>
                <a:lnTo>
                  <a:pt x="1966436" y="35244"/>
                </a:lnTo>
                <a:lnTo>
                  <a:pt x="2026156" y="44260"/>
                </a:lnTo>
                <a:lnTo>
                  <a:pt x="2084508" y="54215"/>
                </a:lnTo>
                <a:lnTo>
                  <a:pt x="2141424" y="65083"/>
                </a:lnTo>
                <a:lnTo>
                  <a:pt x="2196833" y="76840"/>
                </a:lnTo>
                <a:lnTo>
                  <a:pt x="2250666" y="89459"/>
                </a:lnTo>
                <a:lnTo>
                  <a:pt x="2302854" y="102915"/>
                </a:lnTo>
                <a:lnTo>
                  <a:pt x="2353327" y="117181"/>
                </a:lnTo>
                <a:lnTo>
                  <a:pt x="2402016" y="132234"/>
                </a:lnTo>
                <a:lnTo>
                  <a:pt x="2448851" y="148046"/>
                </a:lnTo>
                <a:lnTo>
                  <a:pt x="2493762" y="164592"/>
                </a:lnTo>
                <a:lnTo>
                  <a:pt x="2536680" y="181847"/>
                </a:lnTo>
                <a:lnTo>
                  <a:pt x="2577536" y="199785"/>
                </a:lnTo>
                <a:lnTo>
                  <a:pt x="2616260" y="218380"/>
                </a:lnTo>
                <a:lnTo>
                  <a:pt x="2652782" y="237607"/>
                </a:lnTo>
                <a:lnTo>
                  <a:pt x="2687034" y="257441"/>
                </a:lnTo>
                <a:lnTo>
                  <a:pt x="2748445" y="298823"/>
                </a:lnTo>
                <a:lnTo>
                  <a:pt x="2799937" y="342324"/>
                </a:lnTo>
                <a:lnTo>
                  <a:pt x="2840955" y="387736"/>
                </a:lnTo>
                <a:lnTo>
                  <a:pt x="2870942" y="434856"/>
                </a:lnTo>
                <a:lnTo>
                  <a:pt x="2889343" y="483479"/>
                </a:lnTo>
                <a:lnTo>
                  <a:pt x="2895600" y="533400"/>
                </a:lnTo>
                <a:lnTo>
                  <a:pt x="2894024" y="558509"/>
                </a:lnTo>
                <a:lnTo>
                  <a:pt x="2889343" y="583320"/>
                </a:lnTo>
                <a:lnTo>
                  <a:pt x="2870942" y="631943"/>
                </a:lnTo>
                <a:lnTo>
                  <a:pt x="2840955" y="679063"/>
                </a:lnTo>
                <a:lnTo>
                  <a:pt x="2799937" y="724475"/>
                </a:lnTo>
                <a:lnTo>
                  <a:pt x="2748445" y="767976"/>
                </a:lnTo>
                <a:lnTo>
                  <a:pt x="2687034" y="809358"/>
                </a:lnTo>
                <a:lnTo>
                  <a:pt x="2652782" y="829192"/>
                </a:lnTo>
                <a:lnTo>
                  <a:pt x="2616260" y="848419"/>
                </a:lnTo>
                <a:lnTo>
                  <a:pt x="2577536" y="867014"/>
                </a:lnTo>
                <a:lnTo>
                  <a:pt x="2536680" y="884952"/>
                </a:lnTo>
                <a:lnTo>
                  <a:pt x="2493762" y="902207"/>
                </a:lnTo>
                <a:lnTo>
                  <a:pt x="2448851" y="918753"/>
                </a:lnTo>
                <a:lnTo>
                  <a:pt x="2402016" y="934565"/>
                </a:lnTo>
                <a:lnTo>
                  <a:pt x="2353327" y="949618"/>
                </a:lnTo>
                <a:lnTo>
                  <a:pt x="2302854" y="963884"/>
                </a:lnTo>
                <a:lnTo>
                  <a:pt x="2250666" y="977340"/>
                </a:lnTo>
                <a:lnTo>
                  <a:pt x="2196833" y="989959"/>
                </a:lnTo>
                <a:lnTo>
                  <a:pt x="2141424" y="1001716"/>
                </a:lnTo>
                <a:lnTo>
                  <a:pt x="2084508" y="1012584"/>
                </a:lnTo>
                <a:lnTo>
                  <a:pt x="2026156" y="1022539"/>
                </a:lnTo>
                <a:lnTo>
                  <a:pt x="1966436" y="1031555"/>
                </a:lnTo>
                <a:lnTo>
                  <a:pt x="1905419" y="1039606"/>
                </a:lnTo>
                <a:lnTo>
                  <a:pt x="1843173" y="1046667"/>
                </a:lnTo>
                <a:lnTo>
                  <a:pt x="1779769" y="1052712"/>
                </a:lnTo>
                <a:lnTo>
                  <a:pt x="1715275" y="1057715"/>
                </a:lnTo>
                <a:lnTo>
                  <a:pt x="1649762" y="1061651"/>
                </a:lnTo>
                <a:lnTo>
                  <a:pt x="1583299" y="1064494"/>
                </a:lnTo>
                <a:lnTo>
                  <a:pt x="1515955" y="1066219"/>
                </a:lnTo>
                <a:lnTo>
                  <a:pt x="1447800" y="1066800"/>
                </a:lnTo>
                <a:lnTo>
                  <a:pt x="1379645" y="1066219"/>
                </a:lnTo>
                <a:lnTo>
                  <a:pt x="1312302" y="1064494"/>
                </a:lnTo>
                <a:lnTo>
                  <a:pt x="1245840" y="1061651"/>
                </a:lnTo>
                <a:lnTo>
                  <a:pt x="1180327" y="1057715"/>
                </a:lnTo>
                <a:lnTo>
                  <a:pt x="1115834" y="1052712"/>
                </a:lnTo>
                <a:lnTo>
                  <a:pt x="1052430" y="1046667"/>
                </a:lnTo>
                <a:lnTo>
                  <a:pt x="990185" y="1039606"/>
                </a:lnTo>
                <a:lnTo>
                  <a:pt x="929168" y="1031555"/>
                </a:lnTo>
                <a:lnTo>
                  <a:pt x="869448" y="1022539"/>
                </a:lnTo>
                <a:lnTo>
                  <a:pt x="811096" y="1012584"/>
                </a:lnTo>
                <a:lnTo>
                  <a:pt x="754181" y="1001716"/>
                </a:lnTo>
                <a:lnTo>
                  <a:pt x="698772" y="989959"/>
                </a:lnTo>
                <a:lnTo>
                  <a:pt x="644938" y="977340"/>
                </a:lnTo>
                <a:lnTo>
                  <a:pt x="592750" y="963884"/>
                </a:lnTo>
                <a:lnTo>
                  <a:pt x="542277" y="949618"/>
                </a:lnTo>
                <a:lnTo>
                  <a:pt x="493588" y="934565"/>
                </a:lnTo>
                <a:lnTo>
                  <a:pt x="446753" y="918753"/>
                </a:lnTo>
                <a:lnTo>
                  <a:pt x="401841" y="902207"/>
                </a:lnTo>
                <a:lnTo>
                  <a:pt x="358923" y="884952"/>
                </a:lnTo>
                <a:lnTo>
                  <a:pt x="318067" y="867014"/>
                </a:lnTo>
                <a:lnTo>
                  <a:pt x="279343" y="848419"/>
                </a:lnTo>
                <a:lnTo>
                  <a:pt x="242820" y="829192"/>
                </a:lnTo>
                <a:lnTo>
                  <a:pt x="208568" y="809358"/>
                </a:lnTo>
                <a:lnTo>
                  <a:pt x="147157" y="767976"/>
                </a:lnTo>
                <a:lnTo>
                  <a:pt x="95663" y="724475"/>
                </a:lnTo>
                <a:lnTo>
                  <a:pt x="54645" y="679063"/>
                </a:lnTo>
                <a:lnTo>
                  <a:pt x="24657" y="631943"/>
                </a:lnTo>
                <a:lnTo>
                  <a:pt x="6257" y="583320"/>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240974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15248FD5-1766-EC48-8652-86F2AB83CDD0}"/>
              </a:ext>
            </a:extLst>
          </p:cNvPr>
          <p:cNvSpPr/>
          <p:nvPr/>
        </p:nvSpPr>
        <p:spPr>
          <a:xfrm>
            <a:off x="2716679" y="2148552"/>
            <a:ext cx="1845130" cy="925370"/>
          </a:xfrm>
          <a:custGeom>
            <a:avLst/>
            <a:gdLst/>
            <a:ahLst/>
            <a:cxnLst/>
            <a:rect l="l" t="t" r="r" b="b"/>
            <a:pathLst>
              <a:path w="2895600" h="1066800">
                <a:moveTo>
                  <a:pt x="0" y="533400"/>
                </a:moveTo>
                <a:lnTo>
                  <a:pt x="6257" y="483479"/>
                </a:lnTo>
                <a:lnTo>
                  <a:pt x="24657" y="434856"/>
                </a:lnTo>
                <a:lnTo>
                  <a:pt x="54645" y="387736"/>
                </a:lnTo>
                <a:lnTo>
                  <a:pt x="95663" y="342324"/>
                </a:lnTo>
                <a:lnTo>
                  <a:pt x="147157" y="298823"/>
                </a:lnTo>
                <a:lnTo>
                  <a:pt x="208568" y="257441"/>
                </a:lnTo>
                <a:lnTo>
                  <a:pt x="242820" y="237607"/>
                </a:lnTo>
                <a:lnTo>
                  <a:pt x="279343" y="218380"/>
                </a:lnTo>
                <a:lnTo>
                  <a:pt x="318067" y="199785"/>
                </a:lnTo>
                <a:lnTo>
                  <a:pt x="358923" y="181847"/>
                </a:lnTo>
                <a:lnTo>
                  <a:pt x="401841" y="164592"/>
                </a:lnTo>
                <a:lnTo>
                  <a:pt x="446753" y="148046"/>
                </a:lnTo>
                <a:lnTo>
                  <a:pt x="493588" y="132234"/>
                </a:lnTo>
                <a:lnTo>
                  <a:pt x="542277" y="117181"/>
                </a:lnTo>
                <a:lnTo>
                  <a:pt x="592750" y="102915"/>
                </a:lnTo>
                <a:lnTo>
                  <a:pt x="644938" y="89459"/>
                </a:lnTo>
                <a:lnTo>
                  <a:pt x="698772" y="76840"/>
                </a:lnTo>
                <a:lnTo>
                  <a:pt x="754181" y="65083"/>
                </a:lnTo>
                <a:lnTo>
                  <a:pt x="811096" y="54215"/>
                </a:lnTo>
                <a:lnTo>
                  <a:pt x="869448" y="44260"/>
                </a:lnTo>
                <a:lnTo>
                  <a:pt x="929168" y="35244"/>
                </a:lnTo>
                <a:lnTo>
                  <a:pt x="990185" y="27193"/>
                </a:lnTo>
                <a:lnTo>
                  <a:pt x="1052430" y="20132"/>
                </a:lnTo>
                <a:lnTo>
                  <a:pt x="1115834" y="14087"/>
                </a:lnTo>
                <a:lnTo>
                  <a:pt x="1180327" y="9084"/>
                </a:lnTo>
                <a:lnTo>
                  <a:pt x="1245840" y="5148"/>
                </a:lnTo>
                <a:lnTo>
                  <a:pt x="1312302" y="2305"/>
                </a:lnTo>
                <a:lnTo>
                  <a:pt x="1379645" y="580"/>
                </a:lnTo>
                <a:lnTo>
                  <a:pt x="1447800" y="0"/>
                </a:lnTo>
                <a:lnTo>
                  <a:pt x="1515955" y="580"/>
                </a:lnTo>
                <a:lnTo>
                  <a:pt x="1583299" y="2305"/>
                </a:lnTo>
                <a:lnTo>
                  <a:pt x="1649762" y="5148"/>
                </a:lnTo>
                <a:lnTo>
                  <a:pt x="1715275" y="9084"/>
                </a:lnTo>
                <a:lnTo>
                  <a:pt x="1779769" y="14087"/>
                </a:lnTo>
                <a:lnTo>
                  <a:pt x="1843173" y="20132"/>
                </a:lnTo>
                <a:lnTo>
                  <a:pt x="1905419" y="27193"/>
                </a:lnTo>
                <a:lnTo>
                  <a:pt x="1966436" y="35244"/>
                </a:lnTo>
                <a:lnTo>
                  <a:pt x="2026156" y="44260"/>
                </a:lnTo>
                <a:lnTo>
                  <a:pt x="2084508" y="54215"/>
                </a:lnTo>
                <a:lnTo>
                  <a:pt x="2141424" y="65083"/>
                </a:lnTo>
                <a:lnTo>
                  <a:pt x="2196833" y="76840"/>
                </a:lnTo>
                <a:lnTo>
                  <a:pt x="2250666" y="89459"/>
                </a:lnTo>
                <a:lnTo>
                  <a:pt x="2302854" y="102915"/>
                </a:lnTo>
                <a:lnTo>
                  <a:pt x="2353327" y="117181"/>
                </a:lnTo>
                <a:lnTo>
                  <a:pt x="2402016" y="132234"/>
                </a:lnTo>
                <a:lnTo>
                  <a:pt x="2448851" y="148046"/>
                </a:lnTo>
                <a:lnTo>
                  <a:pt x="2493762" y="164592"/>
                </a:lnTo>
                <a:lnTo>
                  <a:pt x="2536680" y="181847"/>
                </a:lnTo>
                <a:lnTo>
                  <a:pt x="2577536" y="199785"/>
                </a:lnTo>
                <a:lnTo>
                  <a:pt x="2616260" y="218380"/>
                </a:lnTo>
                <a:lnTo>
                  <a:pt x="2652782" y="237607"/>
                </a:lnTo>
                <a:lnTo>
                  <a:pt x="2687034" y="257441"/>
                </a:lnTo>
                <a:lnTo>
                  <a:pt x="2748445" y="298823"/>
                </a:lnTo>
                <a:lnTo>
                  <a:pt x="2799937" y="342324"/>
                </a:lnTo>
                <a:lnTo>
                  <a:pt x="2840955" y="387736"/>
                </a:lnTo>
                <a:lnTo>
                  <a:pt x="2870942" y="434856"/>
                </a:lnTo>
                <a:lnTo>
                  <a:pt x="2889343" y="483479"/>
                </a:lnTo>
                <a:lnTo>
                  <a:pt x="2895600" y="533400"/>
                </a:lnTo>
                <a:lnTo>
                  <a:pt x="2894024" y="558509"/>
                </a:lnTo>
                <a:lnTo>
                  <a:pt x="2889343" y="583320"/>
                </a:lnTo>
                <a:lnTo>
                  <a:pt x="2870942" y="631943"/>
                </a:lnTo>
                <a:lnTo>
                  <a:pt x="2840955" y="679063"/>
                </a:lnTo>
                <a:lnTo>
                  <a:pt x="2799937" y="724475"/>
                </a:lnTo>
                <a:lnTo>
                  <a:pt x="2748445" y="767976"/>
                </a:lnTo>
                <a:lnTo>
                  <a:pt x="2687034" y="809358"/>
                </a:lnTo>
                <a:lnTo>
                  <a:pt x="2652782" y="829192"/>
                </a:lnTo>
                <a:lnTo>
                  <a:pt x="2616260" y="848419"/>
                </a:lnTo>
                <a:lnTo>
                  <a:pt x="2577536" y="867014"/>
                </a:lnTo>
                <a:lnTo>
                  <a:pt x="2536680" y="884952"/>
                </a:lnTo>
                <a:lnTo>
                  <a:pt x="2493762" y="902207"/>
                </a:lnTo>
                <a:lnTo>
                  <a:pt x="2448851" y="918753"/>
                </a:lnTo>
                <a:lnTo>
                  <a:pt x="2402016" y="934565"/>
                </a:lnTo>
                <a:lnTo>
                  <a:pt x="2353327" y="949618"/>
                </a:lnTo>
                <a:lnTo>
                  <a:pt x="2302854" y="963884"/>
                </a:lnTo>
                <a:lnTo>
                  <a:pt x="2250666" y="977340"/>
                </a:lnTo>
                <a:lnTo>
                  <a:pt x="2196833" y="989959"/>
                </a:lnTo>
                <a:lnTo>
                  <a:pt x="2141424" y="1001716"/>
                </a:lnTo>
                <a:lnTo>
                  <a:pt x="2084508" y="1012584"/>
                </a:lnTo>
                <a:lnTo>
                  <a:pt x="2026156" y="1022539"/>
                </a:lnTo>
                <a:lnTo>
                  <a:pt x="1966436" y="1031555"/>
                </a:lnTo>
                <a:lnTo>
                  <a:pt x="1905419" y="1039606"/>
                </a:lnTo>
                <a:lnTo>
                  <a:pt x="1843173" y="1046667"/>
                </a:lnTo>
                <a:lnTo>
                  <a:pt x="1779769" y="1052712"/>
                </a:lnTo>
                <a:lnTo>
                  <a:pt x="1715275" y="1057715"/>
                </a:lnTo>
                <a:lnTo>
                  <a:pt x="1649762" y="1061651"/>
                </a:lnTo>
                <a:lnTo>
                  <a:pt x="1583299" y="1064494"/>
                </a:lnTo>
                <a:lnTo>
                  <a:pt x="1515955" y="1066219"/>
                </a:lnTo>
                <a:lnTo>
                  <a:pt x="1447800" y="1066800"/>
                </a:lnTo>
                <a:lnTo>
                  <a:pt x="1379645" y="1066219"/>
                </a:lnTo>
                <a:lnTo>
                  <a:pt x="1312302" y="1064494"/>
                </a:lnTo>
                <a:lnTo>
                  <a:pt x="1245840" y="1061651"/>
                </a:lnTo>
                <a:lnTo>
                  <a:pt x="1180327" y="1057715"/>
                </a:lnTo>
                <a:lnTo>
                  <a:pt x="1115834" y="1052712"/>
                </a:lnTo>
                <a:lnTo>
                  <a:pt x="1052430" y="1046667"/>
                </a:lnTo>
                <a:lnTo>
                  <a:pt x="990185" y="1039606"/>
                </a:lnTo>
                <a:lnTo>
                  <a:pt x="929168" y="1031555"/>
                </a:lnTo>
                <a:lnTo>
                  <a:pt x="869448" y="1022539"/>
                </a:lnTo>
                <a:lnTo>
                  <a:pt x="811096" y="1012584"/>
                </a:lnTo>
                <a:lnTo>
                  <a:pt x="754181" y="1001716"/>
                </a:lnTo>
                <a:lnTo>
                  <a:pt x="698772" y="989959"/>
                </a:lnTo>
                <a:lnTo>
                  <a:pt x="644938" y="977340"/>
                </a:lnTo>
                <a:lnTo>
                  <a:pt x="592750" y="963884"/>
                </a:lnTo>
                <a:lnTo>
                  <a:pt x="542277" y="949618"/>
                </a:lnTo>
                <a:lnTo>
                  <a:pt x="493588" y="934565"/>
                </a:lnTo>
                <a:lnTo>
                  <a:pt x="446753" y="918753"/>
                </a:lnTo>
                <a:lnTo>
                  <a:pt x="401841" y="902207"/>
                </a:lnTo>
                <a:lnTo>
                  <a:pt x="358923" y="884952"/>
                </a:lnTo>
                <a:lnTo>
                  <a:pt x="318067" y="867014"/>
                </a:lnTo>
                <a:lnTo>
                  <a:pt x="279343" y="848419"/>
                </a:lnTo>
                <a:lnTo>
                  <a:pt x="242820" y="829192"/>
                </a:lnTo>
                <a:lnTo>
                  <a:pt x="208568" y="809358"/>
                </a:lnTo>
                <a:lnTo>
                  <a:pt x="147157" y="767976"/>
                </a:lnTo>
                <a:lnTo>
                  <a:pt x="95663" y="724475"/>
                </a:lnTo>
                <a:lnTo>
                  <a:pt x="54645" y="679063"/>
                </a:lnTo>
                <a:lnTo>
                  <a:pt x="24657" y="631943"/>
                </a:lnTo>
                <a:lnTo>
                  <a:pt x="6257" y="583320"/>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1943353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txBox="1">
            <a:spLocks/>
          </p:cNvSpPr>
          <p:nvPr/>
        </p:nvSpPr>
        <p:spPr>
          <a:xfrm>
            <a:off x="740664" y="435344"/>
            <a:ext cx="10059452" cy="876300"/>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a:lstStyle>
          <a:p>
            <a:r>
              <a:rPr lang="en-US" dirty="0"/>
              <a:t>Understanding a Bank Statement</a:t>
            </a:r>
          </a:p>
        </p:txBody>
      </p:sp>
      <p:pic>
        <p:nvPicPr>
          <p:cNvPr id="7" name="Content Placeholder 6">
            <a:extLst>
              <a:ext uri="{FF2B5EF4-FFF2-40B4-BE49-F238E27FC236}">
                <a16:creationId xmlns:a16="http://schemas.microsoft.com/office/drawing/2014/main" id="{5C50E0D5-794D-A047-8D99-01AD9689B7B5}"/>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716679" y="1624608"/>
            <a:ext cx="6758643" cy="4139377"/>
          </a:xfrm>
        </p:spPr>
      </p:pic>
      <p:sp>
        <p:nvSpPr>
          <p:cNvPr id="5" name="object 6">
            <a:extLst>
              <a:ext uri="{FF2B5EF4-FFF2-40B4-BE49-F238E27FC236}">
                <a16:creationId xmlns:a16="http://schemas.microsoft.com/office/drawing/2014/main" id="{44EC66C8-694B-264A-8235-E3246C3A6643}"/>
              </a:ext>
            </a:extLst>
          </p:cNvPr>
          <p:cNvSpPr/>
          <p:nvPr/>
        </p:nvSpPr>
        <p:spPr>
          <a:xfrm>
            <a:off x="2716679" y="3694296"/>
            <a:ext cx="1845130" cy="925370"/>
          </a:xfrm>
          <a:custGeom>
            <a:avLst/>
            <a:gdLst/>
            <a:ahLst/>
            <a:cxnLst/>
            <a:rect l="l" t="t" r="r" b="b"/>
            <a:pathLst>
              <a:path w="2895600" h="1066800">
                <a:moveTo>
                  <a:pt x="0" y="533400"/>
                </a:moveTo>
                <a:lnTo>
                  <a:pt x="6257" y="483479"/>
                </a:lnTo>
                <a:lnTo>
                  <a:pt x="24657" y="434856"/>
                </a:lnTo>
                <a:lnTo>
                  <a:pt x="54645" y="387736"/>
                </a:lnTo>
                <a:lnTo>
                  <a:pt x="95663" y="342324"/>
                </a:lnTo>
                <a:lnTo>
                  <a:pt x="147157" y="298823"/>
                </a:lnTo>
                <a:lnTo>
                  <a:pt x="208568" y="257441"/>
                </a:lnTo>
                <a:lnTo>
                  <a:pt x="242820" y="237607"/>
                </a:lnTo>
                <a:lnTo>
                  <a:pt x="279343" y="218380"/>
                </a:lnTo>
                <a:lnTo>
                  <a:pt x="318067" y="199785"/>
                </a:lnTo>
                <a:lnTo>
                  <a:pt x="358923" y="181847"/>
                </a:lnTo>
                <a:lnTo>
                  <a:pt x="401841" y="164592"/>
                </a:lnTo>
                <a:lnTo>
                  <a:pt x="446753" y="148046"/>
                </a:lnTo>
                <a:lnTo>
                  <a:pt x="493588" y="132234"/>
                </a:lnTo>
                <a:lnTo>
                  <a:pt x="542277" y="117181"/>
                </a:lnTo>
                <a:lnTo>
                  <a:pt x="592750" y="102915"/>
                </a:lnTo>
                <a:lnTo>
                  <a:pt x="644938" y="89459"/>
                </a:lnTo>
                <a:lnTo>
                  <a:pt x="698772" y="76840"/>
                </a:lnTo>
                <a:lnTo>
                  <a:pt x="754181" y="65083"/>
                </a:lnTo>
                <a:lnTo>
                  <a:pt x="811096" y="54215"/>
                </a:lnTo>
                <a:lnTo>
                  <a:pt x="869448" y="44260"/>
                </a:lnTo>
                <a:lnTo>
                  <a:pt x="929168" y="35244"/>
                </a:lnTo>
                <a:lnTo>
                  <a:pt x="990185" y="27193"/>
                </a:lnTo>
                <a:lnTo>
                  <a:pt x="1052430" y="20132"/>
                </a:lnTo>
                <a:lnTo>
                  <a:pt x="1115834" y="14087"/>
                </a:lnTo>
                <a:lnTo>
                  <a:pt x="1180327" y="9084"/>
                </a:lnTo>
                <a:lnTo>
                  <a:pt x="1245840" y="5148"/>
                </a:lnTo>
                <a:lnTo>
                  <a:pt x="1312302" y="2305"/>
                </a:lnTo>
                <a:lnTo>
                  <a:pt x="1379645" y="580"/>
                </a:lnTo>
                <a:lnTo>
                  <a:pt x="1447800" y="0"/>
                </a:lnTo>
                <a:lnTo>
                  <a:pt x="1515955" y="580"/>
                </a:lnTo>
                <a:lnTo>
                  <a:pt x="1583299" y="2305"/>
                </a:lnTo>
                <a:lnTo>
                  <a:pt x="1649762" y="5148"/>
                </a:lnTo>
                <a:lnTo>
                  <a:pt x="1715275" y="9084"/>
                </a:lnTo>
                <a:lnTo>
                  <a:pt x="1779769" y="14087"/>
                </a:lnTo>
                <a:lnTo>
                  <a:pt x="1843173" y="20132"/>
                </a:lnTo>
                <a:lnTo>
                  <a:pt x="1905419" y="27193"/>
                </a:lnTo>
                <a:lnTo>
                  <a:pt x="1966436" y="35244"/>
                </a:lnTo>
                <a:lnTo>
                  <a:pt x="2026156" y="44260"/>
                </a:lnTo>
                <a:lnTo>
                  <a:pt x="2084508" y="54215"/>
                </a:lnTo>
                <a:lnTo>
                  <a:pt x="2141424" y="65083"/>
                </a:lnTo>
                <a:lnTo>
                  <a:pt x="2196833" y="76840"/>
                </a:lnTo>
                <a:lnTo>
                  <a:pt x="2250666" y="89459"/>
                </a:lnTo>
                <a:lnTo>
                  <a:pt x="2302854" y="102915"/>
                </a:lnTo>
                <a:lnTo>
                  <a:pt x="2353327" y="117181"/>
                </a:lnTo>
                <a:lnTo>
                  <a:pt x="2402016" y="132234"/>
                </a:lnTo>
                <a:lnTo>
                  <a:pt x="2448851" y="148046"/>
                </a:lnTo>
                <a:lnTo>
                  <a:pt x="2493762" y="164592"/>
                </a:lnTo>
                <a:lnTo>
                  <a:pt x="2536680" y="181847"/>
                </a:lnTo>
                <a:lnTo>
                  <a:pt x="2577536" y="199785"/>
                </a:lnTo>
                <a:lnTo>
                  <a:pt x="2616260" y="218380"/>
                </a:lnTo>
                <a:lnTo>
                  <a:pt x="2652782" y="237607"/>
                </a:lnTo>
                <a:lnTo>
                  <a:pt x="2687034" y="257441"/>
                </a:lnTo>
                <a:lnTo>
                  <a:pt x="2748445" y="298823"/>
                </a:lnTo>
                <a:lnTo>
                  <a:pt x="2799937" y="342324"/>
                </a:lnTo>
                <a:lnTo>
                  <a:pt x="2840955" y="387736"/>
                </a:lnTo>
                <a:lnTo>
                  <a:pt x="2870942" y="434856"/>
                </a:lnTo>
                <a:lnTo>
                  <a:pt x="2889343" y="483479"/>
                </a:lnTo>
                <a:lnTo>
                  <a:pt x="2895600" y="533400"/>
                </a:lnTo>
                <a:lnTo>
                  <a:pt x="2894024" y="558509"/>
                </a:lnTo>
                <a:lnTo>
                  <a:pt x="2889343" y="583320"/>
                </a:lnTo>
                <a:lnTo>
                  <a:pt x="2870942" y="631943"/>
                </a:lnTo>
                <a:lnTo>
                  <a:pt x="2840955" y="679063"/>
                </a:lnTo>
                <a:lnTo>
                  <a:pt x="2799937" y="724475"/>
                </a:lnTo>
                <a:lnTo>
                  <a:pt x="2748445" y="767976"/>
                </a:lnTo>
                <a:lnTo>
                  <a:pt x="2687034" y="809358"/>
                </a:lnTo>
                <a:lnTo>
                  <a:pt x="2652782" y="829192"/>
                </a:lnTo>
                <a:lnTo>
                  <a:pt x="2616260" y="848419"/>
                </a:lnTo>
                <a:lnTo>
                  <a:pt x="2577536" y="867014"/>
                </a:lnTo>
                <a:lnTo>
                  <a:pt x="2536680" y="884952"/>
                </a:lnTo>
                <a:lnTo>
                  <a:pt x="2493762" y="902207"/>
                </a:lnTo>
                <a:lnTo>
                  <a:pt x="2448851" y="918753"/>
                </a:lnTo>
                <a:lnTo>
                  <a:pt x="2402016" y="934565"/>
                </a:lnTo>
                <a:lnTo>
                  <a:pt x="2353327" y="949618"/>
                </a:lnTo>
                <a:lnTo>
                  <a:pt x="2302854" y="963884"/>
                </a:lnTo>
                <a:lnTo>
                  <a:pt x="2250666" y="977340"/>
                </a:lnTo>
                <a:lnTo>
                  <a:pt x="2196833" y="989959"/>
                </a:lnTo>
                <a:lnTo>
                  <a:pt x="2141424" y="1001716"/>
                </a:lnTo>
                <a:lnTo>
                  <a:pt x="2084508" y="1012584"/>
                </a:lnTo>
                <a:lnTo>
                  <a:pt x="2026156" y="1022539"/>
                </a:lnTo>
                <a:lnTo>
                  <a:pt x="1966436" y="1031555"/>
                </a:lnTo>
                <a:lnTo>
                  <a:pt x="1905419" y="1039606"/>
                </a:lnTo>
                <a:lnTo>
                  <a:pt x="1843173" y="1046667"/>
                </a:lnTo>
                <a:lnTo>
                  <a:pt x="1779769" y="1052712"/>
                </a:lnTo>
                <a:lnTo>
                  <a:pt x="1715275" y="1057715"/>
                </a:lnTo>
                <a:lnTo>
                  <a:pt x="1649762" y="1061651"/>
                </a:lnTo>
                <a:lnTo>
                  <a:pt x="1583299" y="1064494"/>
                </a:lnTo>
                <a:lnTo>
                  <a:pt x="1515955" y="1066219"/>
                </a:lnTo>
                <a:lnTo>
                  <a:pt x="1447800" y="1066800"/>
                </a:lnTo>
                <a:lnTo>
                  <a:pt x="1379645" y="1066219"/>
                </a:lnTo>
                <a:lnTo>
                  <a:pt x="1312302" y="1064494"/>
                </a:lnTo>
                <a:lnTo>
                  <a:pt x="1245840" y="1061651"/>
                </a:lnTo>
                <a:lnTo>
                  <a:pt x="1180327" y="1057715"/>
                </a:lnTo>
                <a:lnTo>
                  <a:pt x="1115834" y="1052712"/>
                </a:lnTo>
                <a:lnTo>
                  <a:pt x="1052430" y="1046667"/>
                </a:lnTo>
                <a:lnTo>
                  <a:pt x="990185" y="1039606"/>
                </a:lnTo>
                <a:lnTo>
                  <a:pt x="929168" y="1031555"/>
                </a:lnTo>
                <a:lnTo>
                  <a:pt x="869448" y="1022539"/>
                </a:lnTo>
                <a:lnTo>
                  <a:pt x="811096" y="1012584"/>
                </a:lnTo>
                <a:lnTo>
                  <a:pt x="754181" y="1001716"/>
                </a:lnTo>
                <a:lnTo>
                  <a:pt x="698772" y="989959"/>
                </a:lnTo>
                <a:lnTo>
                  <a:pt x="644938" y="977340"/>
                </a:lnTo>
                <a:lnTo>
                  <a:pt x="592750" y="963884"/>
                </a:lnTo>
                <a:lnTo>
                  <a:pt x="542277" y="949618"/>
                </a:lnTo>
                <a:lnTo>
                  <a:pt x="493588" y="934565"/>
                </a:lnTo>
                <a:lnTo>
                  <a:pt x="446753" y="918753"/>
                </a:lnTo>
                <a:lnTo>
                  <a:pt x="401841" y="902207"/>
                </a:lnTo>
                <a:lnTo>
                  <a:pt x="358923" y="884952"/>
                </a:lnTo>
                <a:lnTo>
                  <a:pt x="318067" y="867014"/>
                </a:lnTo>
                <a:lnTo>
                  <a:pt x="279343" y="848419"/>
                </a:lnTo>
                <a:lnTo>
                  <a:pt x="242820" y="829192"/>
                </a:lnTo>
                <a:lnTo>
                  <a:pt x="208568" y="809358"/>
                </a:lnTo>
                <a:lnTo>
                  <a:pt x="147157" y="767976"/>
                </a:lnTo>
                <a:lnTo>
                  <a:pt x="95663" y="724475"/>
                </a:lnTo>
                <a:lnTo>
                  <a:pt x="54645" y="679063"/>
                </a:lnTo>
                <a:lnTo>
                  <a:pt x="24657" y="631943"/>
                </a:lnTo>
                <a:lnTo>
                  <a:pt x="6257" y="583320"/>
                </a:lnTo>
                <a:lnTo>
                  <a:pt x="0" y="533400"/>
                </a:lnTo>
                <a:close/>
              </a:path>
            </a:pathLst>
          </a:custGeom>
          <a:ln w="38100">
            <a:solidFill>
              <a:srgbClr val="FF0000"/>
            </a:solidFill>
          </a:ln>
        </p:spPr>
        <p:txBody>
          <a:bodyPr wrap="square" lIns="0" tIns="0" rIns="0" bIns="0" rtlCol="0"/>
          <a:lstStyle/>
          <a:p>
            <a:endParaRPr/>
          </a:p>
        </p:txBody>
      </p:sp>
    </p:spTree>
    <p:extLst>
      <p:ext uri="{BB962C8B-B14F-4D97-AF65-F5344CB8AC3E}">
        <p14:creationId xmlns:p14="http://schemas.microsoft.com/office/powerpoint/2010/main" val="3928430651"/>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05d88611-e516-4d1a-b12e-39107e78b3d0"/>
    <ds:schemaRef ds:uri="http://www.w3.org/XML/1998/namespace"/>
    <ds:schemaRef ds:uri="http://purl.org/dc/terms/"/>
    <ds:schemaRef ds:uri="56ea17bb-c96d-4826-b465-01eec0dd23dd"/>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1654</TotalTime>
  <Words>1024</Words>
  <Application>Microsoft Macintosh PowerPoint</Application>
  <PresentationFormat>Widescreen</PresentationFormat>
  <Paragraphs>99</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.AppleSystemUIFont</vt:lpstr>
      <vt:lpstr>Arial</vt:lpstr>
      <vt:lpstr>Calibri</vt:lpstr>
      <vt:lpstr>Open Sans</vt:lpstr>
      <vt:lpstr>Open Sans SemiBold</vt:lpstr>
      <vt:lpstr>2_Office Theme</vt:lpstr>
      <vt:lpstr>3_Office Theme</vt:lpstr>
      <vt:lpstr>You Better Reconcile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Steps in Reconciling an Account</vt:lpstr>
      <vt:lpstr>Steps in Reconciling an Account</vt:lpstr>
      <vt:lpstr>Steps in Reconciling an Account</vt:lpstr>
      <vt:lpstr>Steps in Reconciling an Account</vt:lpstr>
      <vt:lpstr>Steps in Reconciling an Account</vt:lpstr>
      <vt:lpstr>Steps in Reconciling an Account</vt:lpstr>
      <vt:lpstr>PowerPoint Presentation</vt:lpstr>
      <vt:lpstr>References/Resources</vt:lpstr>
    </vt:vector>
  </TitlesOfParts>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Ankitha Rai</cp:lastModifiedBy>
  <cp:revision>154</cp:revision>
  <cp:lastPrinted>2017-07-07T16:17:37Z</cp:lastPrinted>
  <dcterms:created xsi:type="dcterms:W3CDTF">2017-07-11T23:58:30Z</dcterms:created>
  <dcterms:modified xsi:type="dcterms:W3CDTF">2018-01-31T20:11:46Z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