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3" r:id="rId8"/>
    <p:sldId id="324" r:id="rId9"/>
    <p:sldId id="325" r:id="rId10"/>
    <p:sldId id="326" r:id="rId11"/>
    <p:sldId id="332" r:id="rId12"/>
    <p:sldId id="333" r:id="rId13"/>
    <p:sldId id="327" r:id="rId14"/>
    <p:sldId id="328" r:id="rId15"/>
    <p:sldId id="329"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72304" autoAdjust="0"/>
  </p:normalViewPr>
  <p:slideViewPr>
    <p:cSldViewPr snapToGrid="0">
      <p:cViewPr varScale="1">
        <p:scale>
          <a:sx n="49" d="100"/>
          <a:sy n="49" d="100"/>
        </p:scale>
        <p:origin x="1356" y="3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20-Jan-18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20-Jan-18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In order to be a good communicator, we need to become aware of how messages are sent and received.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30375753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Clip from the movie Ratatouille. Show the scene where the linguini and Remy (the rat) try to figure a way to communicate. Discuss audience observations.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475102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67320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Generally there are 2 types of messages. Historical information shares information that happened in the past that may be relevant to the message being sent. </a:t>
            </a:r>
          </a:p>
          <a:p>
            <a:r>
              <a:rPr lang="en-US" sz="1200" b="0" i="0" u="none" strike="noStrike" kern="1200" baseline="0" dirty="0">
                <a:solidFill>
                  <a:schemeClr val="tx1"/>
                </a:solidFill>
                <a:latin typeface="+mn-lt"/>
                <a:ea typeface="+mn-ea"/>
                <a:cs typeface="+mn-cs"/>
              </a:rPr>
              <a:t>Action required information tells that some information needs to be acted on immediately or in the future.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727470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We communicate several ways. We use words, either written or verbal. To be able to successfully communicate a message, we need to be able to speak and write clearly and concisely so the receiver(s) understands. </a:t>
            </a:r>
          </a:p>
          <a:p>
            <a:r>
              <a:rPr lang="en-US" sz="1200" b="0" i="0" u="none" strike="noStrike" kern="1200" baseline="0" dirty="0">
                <a:solidFill>
                  <a:schemeClr val="tx1"/>
                </a:solidFill>
                <a:latin typeface="+mn-lt"/>
                <a:ea typeface="+mn-ea"/>
                <a:cs typeface="+mn-cs"/>
              </a:rPr>
              <a:t>Sounds also send a message. Sirens tell us that someone is in trouble – they are either hurt or have done something they shouldn’t have. </a:t>
            </a:r>
          </a:p>
          <a:p>
            <a:r>
              <a:rPr lang="en-US" sz="1200" b="0" i="0" u="none" strike="noStrike" kern="1200" baseline="0" dirty="0">
                <a:solidFill>
                  <a:schemeClr val="tx1"/>
                </a:solidFill>
                <a:latin typeface="+mn-lt"/>
                <a:ea typeface="+mn-ea"/>
                <a:cs typeface="+mn-cs"/>
              </a:rPr>
              <a:t>Graphic illustrations should be able to send a message without many words. A chart can tell someone if something is improving or declining. Pictures can share the good time had at a vacation or an event. </a:t>
            </a:r>
          </a:p>
          <a:p>
            <a:r>
              <a:rPr lang="en-US" sz="1200" b="0" i="0" u="none" strike="noStrike" kern="1200" baseline="0" dirty="0">
                <a:solidFill>
                  <a:schemeClr val="tx1"/>
                </a:solidFill>
                <a:latin typeface="+mn-lt"/>
                <a:ea typeface="+mn-ea"/>
                <a:cs typeface="+mn-cs"/>
              </a:rPr>
              <a:t>Signs and symbols also communicate things without words. A traffic light tells drivers to stop, go, or slow down depending on the color of the light. We know if a package is recyclable by looking for the recycle symbol. And, we can tell if we have done a good job if someone gives us a thumbs up, high five, or fist pump.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415784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Even within the same country, there may be language differences from state to state or region to region. Many areas have different accents that may make communicating difficult. In one area a Coke Cola™ may be called soda, and in another region it may be a pop. Think of regions of the United States, how many different accents can you think of? </a:t>
            </a:r>
          </a:p>
          <a:p>
            <a:r>
              <a:rPr lang="en-US" sz="1200" b="0" i="0" u="none" strike="noStrike" kern="1200" baseline="0" dirty="0">
                <a:solidFill>
                  <a:schemeClr val="tx1"/>
                </a:solidFill>
                <a:latin typeface="+mn-lt"/>
                <a:ea typeface="+mn-ea"/>
                <a:cs typeface="+mn-cs"/>
              </a:rPr>
              <a:t>Semantics means what a word means. Some words are spelled the same but have different meanings. Take mouse for instant, it can be a rodent or a computer device. </a:t>
            </a:r>
          </a:p>
          <a:p>
            <a:r>
              <a:rPr lang="en-US" sz="1200" b="0" i="0" u="none" strike="noStrike" kern="1200" baseline="0" dirty="0">
                <a:solidFill>
                  <a:schemeClr val="tx1"/>
                </a:solidFill>
                <a:latin typeface="+mn-lt"/>
                <a:ea typeface="+mn-ea"/>
                <a:cs typeface="+mn-cs"/>
              </a:rPr>
              <a:t>Jargon can be related to certain industries or even different generations. Cool for grandma might mean to not be hot, but cool to a teen might mean awesome. </a:t>
            </a:r>
          </a:p>
          <a:p>
            <a:r>
              <a:rPr lang="en-US" sz="1200" b="0" i="0" u="none" strike="noStrike" kern="1200" baseline="0" dirty="0">
                <a:solidFill>
                  <a:schemeClr val="tx1"/>
                </a:solidFill>
                <a:latin typeface="+mn-lt"/>
                <a:ea typeface="+mn-ea"/>
                <a:cs typeface="+mn-cs"/>
              </a:rPr>
              <a:t>The way we say words or the tone of the message also affect how it is received. If a teacher told you good job, but they stated it in a loud upset voice while they were scowling would the message be received well?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427981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Sometimes when we talk we know exactly what we want to say, but our mouth moves faster than our brain. If you want someone to understand exactly what you are saying, be very clear in your delivery. </a:t>
            </a:r>
          </a:p>
          <a:p>
            <a:r>
              <a:rPr lang="en-US" sz="1200" b="0" i="0" u="none" strike="noStrike" kern="1200" baseline="0" dirty="0">
                <a:solidFill>
                  <a:schemeClr val="tx1"/>
                </a:solidFill>
                <a:latin typeface="+mn-lt"/>
                <a:ea typeface="+mn-ea"/>
                <a:cs typeface="+mn-cs"/>
              </a:rPr>
              <a:t>Assumptions falsely lead you to believe something that may not be true. </a:t>
            </a:r>
          </a:p>
          <a:p>
            <a:r>
              <a:rPr lang="en-US" sz="1200" b="0" i="0" u="none" strike="noStrike" kern="1200" baseline="0" dirty="0">
                <a:solidFill>
                  <a:schemeClr val="tx1"/>
                </a:solidFill>
                <a:latin typeface="+mn-lt"/>
                <a:ea typeface="+mn-ea"/>
                <a:cs typeface="+mn-cs"/>
              </a:rPr>
              <a:t>We are a global generation. In any given day, we may encounter someone from a different culture, or someone that practices a different religion. If you were to decide to go out to eat with such a person you may want to find out what food they are able to eat and what their main meal of the day is. If you go out to dinner with someone from India you may not want to go to Texas Roadhouse. </a:t>
            </a:r>
          </a:p>
          <a:p>
            <a:r>
              <a:rPr lang="en-US" sz="1200" b="0" i="0" u="none" strike="noStrike" kern="1200" baseline="0" dirty="0">
                <a:solidFill>
                  <a:schemeClr val="tx1"/>
                </a:solidFill>
                <a:latin typeface="+mn-lt"/>
                <a:ea typeface="+mn-ea"/>
                <a:cs typeface="+mn-cs"/>
              </a:rPr>
              <a:t>Preconceived ideas or prejudices or biases can affect the way a message is received. A couple of biases could include: “teenagers are lazy,” or “older people are computer illiterate.” If you have that prejudice or bias, you may not want to try to teach grandma or grandpa how to text!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148740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types of noises can make hearing a message difficult? Traffic, music, talking by others, dogs barking. If you are trying to communicate a message, try talking in a quiet area. </a:t>
            </a:r>
          </a:p>
          <a:p>
            <a:r>
              <a:rPr lang="en-US" sz="1200" b="0" i="0" u="none" strike="noStrike" kern="1200" baseline="0" dirty="0">
                <a:solidFill>
                  <a:schemeClr val="tx1"/>
                </a:solidFill>
                <a:latin typeface="+mn-lt"/>
                <a:ea typeface="+mn-ea"/>
                <a:cs typeface="+mn-cs"/>
              </a:rPr>
              <a:t>We all have our personal space; an area that we are not that comfortable in when other people break that boundary. In fact, unless they have a close relationship with us, we may feel threatened if that boundary is broken. </a:t>
            </a:r>
          </a:p>
          <a:p>
            <a:r>
              <a:rPr lang="en-US" sz="1200" b="0" i="0" u="none" strike="noStrike" kern="1200" baseline="0" dirty="0">
                <a:solidFill>
                  <a:schemeClr val="tx1"/>
                </a:solidFill>
                <a:latin typeface="+mn-lt"/>
                <a:ea typeface="+mn-ea"/>
                <a:cs typeface="+mn-cs"/>
              </a:rPr>
              <a:t>We are all too familiar with non-verbal communication. As one drives down the road, they may experience various gestures by other drivers! We may know when our parents are mad just by the way they stand or the look on their face. What can gestures tell you? </a:t>
            </a:r>
          </a:p>
          <a:p>
            <a:r>
              <a:rPr lang="en-US" sz="1200" b="0" i="0" u="none" strike="noStrike" kern="1200" baseline="0" dirty="0">
                <a:solidFill>
                  <a:schemeClr val="tx1"/>
                </a:solidFill>
                <a:latin typeface="+mn-lt"/>
                <a:ea typeface="+mn-ea"/>
                <a:cs typeface="+mn-cs"/>
              </a:rPr>
              <a:t>There are many other distractions that can affect communication. Sometimes just our mood interferes. If we are in a really bad mood, we may not be very accepting of the messages sent our way. If we are having struggles in our personal life, it may be difficult to focus on what others are saying.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37980937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Now that we are aware of the barriers to good communication, how can they be prevented? </a:t>
            </a:r>
          </a:p>
          <a:p>
            <a:r>
              <a:rPr lang="en-US" sz="1200" b="0" i="0" u="none" strike="noStrike" kern="1200" baseline="0" dirty="0">
                <a:solidFill>
                  <a:schemeClr val="tx1"/>
                </a:solidFill>
                <a:latin typeface="+mn-lt"/>
                <a:ea typeface="+mn-ea"/>
                <a:cs typeface="+mn-cs"/>
              </a:rPr>
              <a:t>When you are talking, know who your audience is. Who are you talking to? </a:t>
            </a:r>
          </a:p>
          <a:p>
            <a:r>
              <a:rPr lang="en-US" sz="1200" b="0" i="0" u="none" strike="noStrike" kern="1200" baseline="0" dirty="0">
                <a:solidFill>
                  <a:schemeClr val="tx1"/>
                </a:solidFill>
                <a:latin typeface="+mn-lt"/>
                <a:ea typeface="+mn-ea"/>
                <a:cs typeface="+mn-cs"/>
              </a:rPr>
              <a:t>Decide the best way to get the message out. Should it be verbal, written, in a group, or private? </a:t>
            </a:r>
          </a:p>
          <a:p>
            <a:r>
              <a:rPr lang="en-US" sz="1200" b="0" i="0" u="none" strike="noStrike" kern="1200" baseline="0" dirty="0">
                <a:solidFill>
                  <a:schemeClr val="tx1"/>
                </a:solidFill>
                <a:latin typeface="+mn-lt"/>
                <a:ea typeface="+mn-ea"/>
                <a:cs typeface="+mn-cs"/>
              </a:rPr>
              <a:t>Finally, determine if the message was successfully received. Ask the person if they understood what you are saying, or if you are the receiver, repeat what was said just to clarify.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0337127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You Said What?</a:t>
            </a:r>
            <a:br>
              <a:rPr lang="en-US" sz="6000" dirty="0"/>
            </a:br>
            <a:endParaRPr lang="en-US" sz="4400" dirty="0">
              <a:solidFill>
                <a:schemeClr val="accent2">
                  <a:lumMod val="60000"/>
                  <a:lumOff val="40000"/>
                </a:schemeClr>
              </a:solidFill>
            </a:endParaRPr>
          </a:p>
        </p:txBody>
      </p:sp>
      <p:sp>
        <p:nvSpPr>
          <p:cNvPr id="4" name="Rectangle 3">
            <a:extLst>
              <a:ext uri="{FF2B5EF4-FFF2-40B4-BE49-F238E27FC236}">
                <a16:creationId xmlns:a16="http://schemas.microsoft.com/office/drawing/2014/main" id="{253B7A4A-8599-40DA-AB6E-FF554E35A0D4}"/>
              </a:ext>
            </a:extLst>
          </p:cNvPr>
          <p:cNvSpPr/>
          <p:nvPr/>
        </p:nvSpPr>
        <p:spPr>
          <a:xfrm>
            <a:off x="4699313" y="3044279"/>
            <a:ext cx="5516254" cy="769441"/>
          </a:xfrm>
          <a:prstGeom prst="rect">
            <a:avLst/>
          </a:prstGeom>
        </p:spPr>
        <p:txBody>
          <a:bodyPr wrap="none">
            <a:spAutoFit/>
          </a:bodyPr>
          <a:lstStyle/>
          <a:p>
            <a:r>
              <a:rPr lang="en-US" sz="4400" dirty="0">
                <a:solidFill>
                  <a:srgbClr val="4E7CBE">
                    <a:lumMod val="60000"/>
                    <a:lumOff val="40000"/>
                  </a:srgbClr>
                </a:solidFill>
                <a:latin typeface="Open Sans"/>
                <a:ea typeface="+mj-ea"/>
                <a:cs typeface="+mj-cs"/>
              </a:rPr>
              <a:t>Communication Skills</a:t>
            </a:r>
            <a:endParaRPr lang="en-US"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Ratatouille - Film Clip: "It's Very Hard to Explain“</a:t>
            </a:r>
            <a:br>
              <a:rPr lang="en-US" dirty="0"/>
            </a:br>
            <a:r>
              <a:rPr lang="en-US" dirty="0"/>
              <a:t>Linguini cooks up a storm...with the secret help of Remy</a:t>
            </a:r>
            <a:br>
              <a:rPr lang="en-US" dirty="0"/>
            </a:br>
            <a:r>
              <a:rPr lang="en-US" dirty="0"/>
              <a:t>http://youtu.be/TlfomfB2BNs</a:t>
            </a:r>
          </a:p>
        </p:txBody>
      </p:sp>
    </p:spTree>
    <p:extLst>
      <p:ext uri="{BB962C8B-B14F-4D97-AF65-F5344CB8AC3E}">
        <p14:creationId xmlns:p14="http://schemas.microsoft.com/office/powerpoint/2010/main" val="2718478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1800" dirty="0"/>
              <a:t>Textbook:</a:t>
            </a:r>
          </a:p>
          <a:p>
            <a:pPr lvl="2"/>
            <a:r>
              <a:rPr lang="en-US" sz="1800" dirty="0"/>
              <a:t>National Restaurant Association, Foundations of Restaurant Management &amp; Culinary Arts, Boston, Pearson Education Inc., ©2011, Chapter 7, pgs. 413 – 459.</a:t>
            </a:r>
          </a:p>
          <a:p>
            <a:pPr lvl="1"/>
            <a:r>
              <a:rPr lang="en-US" sz="1800" dirty="0"/>
              <a:t>YouTube:</a:t>
            </a:r>
          </a:p>
          <a:p>
            <a:pPr lvl="2"/>
            <a:r>
              <a:rPr lang="en-US" sz="1800" dirty="0"/>
              <a:t>RATATOUILLE - FILM CLIP: "IT'S VERY HARD TO EXPLAIN“</a:t>
            </a:r>
            <a:br>
              <a:rPr lang="en-US" sz="1800" dirty="0"/>
            </a:br>
            <a:r>
              <a:rPr lang="en-US" sz="1800" dirty="0"/>
              <a:t>Linguini cooks up a storm...with the secret help of Remy http://youtu.be/TlfomfB2BNs</a:t>
            </a:r>
          </a:p>
          <a:p>
            <a:pPr lvl="1"/>
            <a:r>
              <a:rPr lang="en-US" sz="1800" dirty="0"/>
              <a:t>Websites:</a:t>
            </a:r>
          </a:p>
          <a:p>
            <a:pPr lvl="2"/>
            <a:r>
              <a:rPr lang="en-US" sz="1800" dirty="0"/>
              <a:t>About.com Family Crafts</a:t>
            </a:r>
            <a:br>
              <a:rPr lang="en-US" sz="1800" dirty="0"/>
            </a:br>
            <a:r>
              <a:rPr lang="en-US" sz="1800" dirty="0"/>
              <a:t>A valuable resource for content that helps people to solve the large and small needs of everyday life.</a:t>
            </a:r>
            <a:br>
              <a:rPr lang="en-US" sz="1800" dirty="0"/>
            </a:br>
            <a:r>
              <a:rPr lang="en-US" sz="1800" dirty="0"/>
              <a:t>http://familycrafts.about.com/cs/coloringpages/l/blboxtemplate.htm</a:t>
            </a:r>
          </a:p>
          <a:p>
            <a:pPr lvl="2"/>
            <a:r>
              <a:rPr lang="en-US" sz="1800" dirty="0"/>
              <a:t>Communication Barriers – Reasons for Communication Breakdown, Project Management Institute, 3/19/ 2012, http://www.managementstudyguide.com/communication_barriers.htm</a:t>
            </a:r>
          </a:p>
          <a:p>
            <a:pPr lvl="2"/>
            <a:r>
              <a:rPr lang="en-US" sz="1800" dirty="0"/>
              <a:t>Your Academic Encyclopedia, Note Desk, Word Press, 3/19/2012, http://notesdesk.com/notes/business-communications/types-of-communication/</a:t>
            </a:r>
          </a:p>
        </p:txBody>
      </p:sp>
    </p:spTree>
    <p:extLst>
      <p:ext uri="{BB962C8B-B14F-4D97-AF65-F5344CB8AC3E}">
        <p14:creationId xmlns:p14="http://schemas.microsoft.com/office/powerpoint/2010/main" val="1575741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is communication?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The process of sending and receiving information by gestures, talk, or writing for a response or action</a:t>
            </a:r>
          </a:p>
          <a:p>
            <a:pPr lvl="1"/>
            <a:r>
              <a:rPr lang="en-US" dirty="0"/>
              <a:t>It is a learned skill</a:t>
            </a:r>
          </a:p>
          <a:p>
            <a:pPr lvl="1"/>
            <a:r>
              <a:rPr lang="en-US" dirty="0"/>
              <a:t>Includes both verbal and non-verbal communication</a:t>
            </a:r>
          </a:p>
        </p:txBody>
      </p:sp>
      <p:pic>
        <p:nvPicPr>
          <p:cNvPr id="4" name="Picture 3">
            <a:extLst>
              <a:ext uri="{FF2B5EF4-FFF2-40B4-BE49-F238E27FC236}">
                <a16:creationId xmlns:a16="http://schemas.microsoft.com/office/drawing/2014/main" id="{B2A60833-0AE9-402F-944C-9456040B6CDC}"/>
              </a:ext>
            </a:extLst>
          </p:cNvPr>
          <p:cNvPicPr>
            <a:picLocks noChangeAspect="1"/>
          </p:cNvPicPr>
          <p:nvPr/>
        </p:nvPicPr>
        <p:blipFill>
          <a:blip r:embed="rId3"/>
          <a:stretch>
            <a:fillRect/>
          </a:stretch>
        </p:blipFill>
        <p:spPr>
          <a:xfrm>
            <a:off x="5153527" y="3939352"/>
            <a:ext cx="1582553" cy="1918548"/>
          </a:xfrm>
          <a:prstGeom prst="rect">
            <a:avLst/>
          </a:prstGeom>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Two Kinds of Messages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Information – happened in the past</a:t>
            </a:r>
          </a:p>
          <a:p>
            <a:pPr lvl="1"/>
            <a:r>
              <a:rPr lang="en-US" dirty="0"/>
              <a:t>Action-Required Information – expect something to happen because of the message</a:t>
            </a:r>
          </a:p>
        </p:txBody>
      </p:sp>
      <p:pic>
        <p:nvPicPr>
          <p:cNvPr id="4" name="Picture 3">
            <a:extLst>
              <a:ext uri="{FF2B5EF4-FFF2-40B4-BE49-F238E27FC236}">
                <a16:creationId xmlns:a16="http://schemas.microsoft.com/office/drawing/2014/main" id="{47EAD1EE-961D-431D-A79E-396AB00DEC1A}"/>
              </a:ext>
            </a:extLst>
          </p:cNvPr>
          <p:cNvPicPr>
            <a:picLocks noChangeAspect="1"/>
          </p:cNvPicPr>
          <p:nvPr/>
        </p:nvPicPr>
        <p:blipFill>
          <a:blip r:embed="rId3"/>
          <a:stretch>
            <a:fillRect/>
          </a:stretch>
        </p:blipFill>
        <p:spPr>
          <a:xfrm>
            <a:off x="7377430" y="3911600"/>
            <a:ext cx="2643380" cy="1379659"/>
          </a:xfrm>
          <a:prstGeom prst="rect">
            <a:avLst/>
          </a:prstGeom>
        </p:spPr>
      </p:pic>
      <p:pic>
        <p:nvPicPr>
          <p:cNvPr id="5" name="Picture 4">
            <a:extLst>
              <a:ext uri="{FF2B5EF4-FFF2-40B4-BE49-F238E27FC236}">
                <a16:creationId xmlns:a16="http://schemas.microsoft.com/office/drawing/2014/main" id="{EC4239D0-D6AF-4168-BDC7-D83FAEF4717E}"/>
              </a:ext>
            </a:extLst>
          </p:cNvPr>
          <p:cNvPicPr>
            <a:picLocks noChangeAspect="1"/>
          </p:cNvPicPr>
          <p:nvPr/>
        </p:nvPicPr>
        <p:blipFill>
          <a:blip r:embed="rId4"/>
          <a:stretch>
            <a:fillRect/>
          </a:stretch>
        </p:blipFill>
        <p:spPr>
          <a:xfrm>
            <a:off x="1979440" y="3704030"/>
            <a:ext cx="3790950" cy="1733550"/>
          </a:xfrm>
          <a:prstGeom prst="rect">
            <a:avLst/>
          </a:prstGeom>
        </p:spPr>
      </p:pic>
    </p:spTree>
    <p:extLst>
      <p:ext uri="{BB962C8B-B14F-4D97-AF65-F5344CB8AC3E}">
        <p14:creationId xmlns:p14="http://schemas.microsoft.com/office/powerpoint/2010/main" val="2839229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Message Forms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Words – verbal or written</a:t>
            </a:r>
          </a:p>
          <a:p>
            <a:pPr lvl="1"/>
            <a:r>
              <a:rPr lang="en-US" dirty="0"/>
              <a:t>Sounds – i.e. a siren</a:t>
            </a:r>
          </a:p>
          <a:p>
            <a:pPr lvl="1"/>
            <a:r>
              <a:rPr lang="en-US" dirty="0"/>
              <a:t>Graphic Illustrations – i.e. pictures, charts etc.</a:t>
            </a:r>
          </a:p>
          <a:p>
            <a:pPr lvl="1"/>
            <a:r>
              <a:rPr lang="en-US" dirty="0"/>
              <a:t>Signs &amp; Symbols – gestures &amp; nonverbal</a:t>
            </a:r>
          </a:p>
        </p:txBody>
      </p:sp>
      <p:pic>
        <p:nvPicPr>
          <p:cNvPr id="4" name="Picture 3">
            <a:extLst>
              <a:ext uri="{FF2B5EF4-FFF2-40B4-BE49-F238E27FC236}">
                <a16:creationId xmlns:a16="http://schemas.microsoft.com/office/drawing/2014/main" id="{B2C70728-596B-4791-A00E-C5C51EDF8F09}"/>
              </a:ext>
            </a:extLst>
          </p:cNvPr>
          <p:cNvPicPr>
            <a:picLocks noChangeAspect="1"/>
          </p:cNvPicPr>
          <p:nvPr/>
        </p:nvPicPr>
        <p:blipFill rotWithShape="1">
          <a:blip r:embed="rId3"/>
          <a:srcRect l="3427" t="72692" r="68930"/>
          <a:stretch/>
        </p:blipFill>
        <p:spPr>
          <a:xfrm>
            <a:off x="3574289" y="4328160"/>
            <a:ext cx="1869441" cy="1082040"/>
          </a:xfrm>
          <a:prstGeom prst="rect">
            <a:avLst/>
          </a:prstGeom>
        </p:spPr>
      </p:pic>
      <p:pic>
        <p:nvPicPr>
          <p:cNvPr id="5" name="Picture 4">
            <a:extLst>
              <a:ext uri="{FF2B5EF4-FFF2-40B4-BE49-F238E27FC236}">
                <a16:creationId xmlns:a16="http://schemas.microsoft.com/office/drawing/2014/main" id="{D6994BB7-7BD1-478E-AC59-F066DD44A43B}"/>
              </a:ext>
            </a:extLst>
          </p:cNvPr>
          <p:cNvPicPr>
            <a:picLocks noChangeAspect="1"/>
          </p:cNvPicPr>
          <p:nvPr/>
        </p:nvPicPr>
        <p:blipFill rotWithShape="1">
          <a:blip r:embed="rId3"/>
          <a:srcRect l="14844" t="41409" r="59916" b="35750"/>
          <a:stretch/>
        </p:blipFill>
        <p:spPr>
          <a:xfrm>
            <a:off x="1211844" y="4532531"/>
            <a:ext cx="1706880" cy="905049"/>
          </a:xfrm>
          <a:prstGeom prst="rect">
            <a:avLst/>
          </a:prstGeom>
        </p:spPr>
      </p:pic>
      <p:pic>
        <p:nvPicPr>
          <p:cNvPr id="6" name="Picture 5">
            <a:extLst>
              <a:ext uri="{FF2B5EF4-FFF2-40B4-BE49-F238E27FC236}">
                <a16:creationId xmlns:a16="http://schemas.microsoft.com/office/drawing/2014/main" id="{3C3C1C6A-75F6-4675-8ED9-DD8EDE7AC960}"/>
              </a:ext>
            </a:extLst>
          </p:cNvPr>
          <p:cNvPicPr>
            <a:picLocks noChangeAspect="1"/>
          </p:cNvPicPr>
          <p:nvPr/>
        </p:nvPicPr>
        <p:blipFill rotWithShape="1">
          <a:blip r:embed="rId3"/>
          <a:srcRect l="45493" t="-3846" r="27615" b="63974"/>
          <a:stretch/>
        </p:blipFill>
        <p:spPr>
          <a:xfrm>
            <a:off x="6370845" y="3857700"/>
            <a:ext cx="1818641" cy="1579880"/>
          </a:xfrm>
          <a:prstGeom prst="rect">
            <a:avLst/>
          </a:prstGeom>
        </p:spPr>
      </p:pic>
      <p:pic>
        <p:nvPicPr>
          <p:cNvPr id="7" name="Picture 6">
            <a:extLst>
              <a:ext uri="{FF2B5EF4-FFF2-40B4-BE49-F238E27FC236}">
                <a16:creationId xmlns:a16="http://schemas.microsoft.com/office/drawing/2014/main" id="{67033AA9-EDEF-4CC9-B806-6BFE1583A5D1}"/>
              </a:ext>
            </a:extLst>
          </p:cNvPr>
          <p:cNvPicPr>
            <a:picLocks noChangeAspect="1"/>
          </p:cNvPicPr>
          <p:nvPr/>
        </p:nvPicPr>
        <p:blipFill rotWithShape="1">
          <a:blip r:embed="rId3"/>
          <a:srcRect l="82150" t="51667" r="2254" b="1806"/>
          <a:stretch/>
        </p:blipFill>
        <p:spPr>
          <a:xfrm>
            <a:off x="9500616" y="3566599"/>
            <a:ext cx="1054735" cy="1843601"/>
          </a:xfrm>
          <a:prstGeom prst="rect">
            <a:avLst/>
          </a:prstGeom>
        </p:spPr>
      </p:pic>
    </p:spTree>
    <p:extLst>
      <p:ext uri="{BB962C8B-B14F-4D97-AF65-F5344CB8AC3E}">
        <p14:creationId xmlns:p14="http://schemas.microsoft.com/office/powerpoint/2010/main" val="3740984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Barriers/ Obstacles to Good Communication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Language Differences – accents, dialects</a:t>
            </a:r>
          </a:p>
          <a:p>
            <a:pPr lvl="1"/>
            <a:r>
              <a:rPr lang="en-US" dirty="0"/>
              <a:t>Semantics – what words mean</a:t>
            </a:r>
          </a:p>
          <a:p>
            <a:pPr lvl="1"/>
            <a:r>
              <a:rPr lang="en-US" dirty="0"/>
              <a:t>Jargon – buzz words, technical language, slang</a:t>
            </a:r>
          </a:p>
          <a:p>
            <a:pPr lvl="1"/>
            <a:r>
              <a:rPr lang="en-US" dirty="0"/>
              <a:t>Tone of message – the way it is said</a:t>
            </a:r>
          </a:p>
        </p:txBody>
      </p:sp>
    </p:spTree>
    <p:extLst>
      <p:ext uri="{BB962C8B-B14F-4D97-AF65-F5344CB8AC3E}">
        <p14:creationId xmlns:p14="http://schemas.microsoft.com/office/powerpoint/2010/main" val="306369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Barriers/ Obstacles to Good Communication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Clarity – make sure the message is clear</a:t>
            </a:r>
          </a:p>
          <a:p>
            <a:pPr lvl="1"/>
            <a:r>
              <a:rPr lang="en-US" dirty="0"/>
              <a:t>Assumptions – understand what audience knows before you send the message</a:t>
            </a:r>
          </a:p>
          <a:p>
            <a:pPr lvl="1"/>
            <a:r>
              <a:rPr lang="en-US" dirty="0"/>
              <a:t>Cultural Differences – consider any cultural differences.</a:t>
            </a:r>
          </a:p>
          <a:p>
            <a:pPr lvl="1"/>
            <a:r>
              <a:rPr lang="en-US" dirty="0"/>
              <a:t>Prejudices &amp; Biases – negative ideas that may affect the message</a:t>
            </a:r>
          </a:p>
        </p:txBody>
      </p:sp>
    </p:spTree>
    <p:extLst>
      <p:ext uri="{BB962C8B-B14F-4D97-AF65-F5344CB8AC3E}">
        <p14:creationId xmlns:p14="http://schemas.microsoft.com/office/powerpoint/2010/main" val="1103981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Barriers/ Obstacles to Good Communication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Noise – interferes with clear reception</a:t>
            </a:r>
          </a:p>
          <a:p>
            <a:pPr lvl="1"/>
            <a:r>
              <a:rPr lang="en-US" dirty="0"/>
              <a:t>Nonverbal Boundaries – personal space</a:t>
            </a:r>
          </a:p>
          <a:p>
            <a:pPr lvl="1"/>
            <a:r>
              <a:rPr lang="en-US" dirty="0"/>
              <a:t>Gestures – non-verbal communication</a:t>
            </a:r>
          </a:p>
          <a:p>
            <a:pPr lvl="1"/>
            <a:r>
              <a:rPr lang="en-US" dirty="0"/>
              <a:t>Other distractions – personal life, mood, etc.</a:t>
            </a:r>
          </a:p>
        </p:txBody>
      </p:sp>
    </p:spTree>
    <p:extLst>
      <p:ext uri="{BB962C8B-B14F-4D97-AF65-F5344CB8AC3E}">
        <p14:creationId xmlns:p14="http://schemas.microsoft.com/office/powerpoint/2010/main" val="2743597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How to Prevent Barriers to Communication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Observe the audience</a:t>
            </a:r>
          </a:p>
          <a:p>
            <a:pPr lvl="1"/>
            <a:r>
              <a:rPr lang="en-US" dirty="0"/>
              <a:t>Decide best way to get the message out</a:t>
            </a:r>
          </a:p>
          <a:p>
            <a:pPr lvl="1"/>
            <a:r>
              <a:rPr lang="en-US" dirty="0"/>
              <a:t>Make sure message was successfully received</a:t>
            </a:r>
          </a:p>
        </p:txBody>
      </p:sp>
      <p:pic>
        <p:nvPicPr>
          <p:cNvPr id="4" name="Picture 3">
            <a:extLst>
              <a:ext uri="{FF2B5EF4-FFF2-40B4-BE49-F238E27FC236}">
                <a16:creationId xmlns:a16="http://schemas.microsoft.com/office/drawing/2014/main" id="{DD18EFEB-302B-415A-B607-7C9846D3B0A7}"/>
              </a:ext>
            </a:extLst>
          </p:cNvPr>
          <p:cNvPicPr>
            <a:picLocks noChangeAspect="1"/>
          </p:cNvPicPr>
          <p:nvPr/>
        </p:nvPicPr>
        <p:blipFill>
          <a:blip r:embed="rId3"/>
          <a:stretch>
            <a:fillRect/>
          </a:stretch>
        </p:blipFill>
        <p:spPr>
          <a:xfrm>
            <a:off x="4832437" y="3787579"/>
            <a:ext cx="2527125" cy="2194500"/>
          </a:xfrm>
          <a:prstGeom prst="rect">
            <a:avLst/>
          </a:prstGeom>
        </p:spPr>
      </p:pic>
    </p:spTree>
    <p:extLst>
      <p:ext uri="{BB962C8B-B14F-4D97-AF65-F5344CB8AC3E}">
        <p14:creationId xmlns:p14="http://schemas.microsoft.com/office/powerpoint/2010/main" val="409646797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54</TotalTime>
  <Words>1245</Words>
  <Application>Microsoft Office PowerPoint</Application>
  <PresentationFormat>Widescreen</PresentationFormat>
  <Paragraphs>79</Paragraphs>
  <Slides>11</Slides>
  <Notes>11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.AppleSystemUIFont</vt:lpstr>
      <vt:lpstr>Arial</vt:lpstr>
      <vt:lpstr>Calibri</vt:lpstr>
      <vt:lpstr>Open Sans</vt:lpstr>
      <vt:lpstr>Open Sans SemiBold</vt:lpstr>
      <vt:lpstr>2_Office Theme</vt:lpstr>
      <vt:lpstr>3_Office Theme</vt:lpstr>
      <vt:lpstr>You Said What? </vt:lpstr>
      <vt:lpstr>PowerPoint Presentation</vt:lpstr>
      <vt:lpstr>What is communication?</vt:lpstr>
      <vt:lpstr>Two Kinds of Messages</vt:lpstr>
      <vt:lpstr>Message Forms</vt:lpstr>
      <vt:lpstr>Barriers/ Obstacles to Good Communication</vt:lpstr>
      <vt:lpstr>Barriers/ Obstacles to Good Communication</vt:lpstr>
      <vt:lpstr>Barriers/ Obstacles to Good Communication</vt:lpstr>
      <vt:lpstr>How to Prevent Barriers to Communication</vt:lpstr>
      <vt:lpstr>PowerPoint Presentation</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7</cp:revision>
  <cp:lastPrinted>2017-07-07T16:17:37Z</cp:lastPrinted>
  <dcterms:created xsi:type="dcterms:W3CDTF">2017-07-11T23:58:30Z</dcterms:created>
  <dcterms:modified xsi:type="dcterms:W3CDTF">2018-01-19T22:59:44Z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